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322" r:id="rId2"/>
    <p:sldId id="309" r:id="rId3"/>
    <p:sldId id="310" r:id="rId4"/>
    <p:sldId id="312" r:id="rId5"/>
    <p:sldId id="330" r:id="rId6"/>
    <p:sldId id="331" r:id="rId7"/>
    <p:sldId id="306" r:id="rId8"/>
    <p:sldId id="311" r:id="rId9"/>
    <p:sldId id="313" r:id="rId10"/>
    <p:sldId id="305" r:id="rId11"/>
    <p:sldId id="303" r:id="rId12"/>
    <p:sldId id="304" r:id="rId13"/>
    <p:sldId id="318" r:id="rId14"/>
    <p:sldId id="321" r:id="rId15"/>
    <p:sldId id="319" r:id="rId16"/>
    <p:sldId id="326" r:id="rId17"/>
    <p:sldId id="299" r:id="rId18"/>
    <p:sldId id="333" r:id="rId19"/>
    <p:sldId id="307" r:id="rId20"/>
    <p:sldId id="302" r:id="rId21"/>
    <p:sldId id="308" r:id="rId22"/>
    <p:sldId id="314" r:id="rId23"/>
    <p:sldId id="315" r:id="rId24"/>
    <p:sldId id="317" r:id="rId25"/>
    <p:sldId id="320" r:id="rId26"/>
    <p:sldId id="323" r:id="rId27"/>
    <p:sldId id="324" r:id="rId28"/>
    <p:sldId id="325" r:id="rId29"/>
    <p:sldId id="328" r:id="rId30"/>
    <p:sldId id="329" r:id="rId31"/>
    <p:sldId id="332" r:id="rId32"/>
    <p:sldId id="334" r:id="rId33"/>
    <p:sldId id="335" r:id="rId34"/>
    <p:sldId id="336" r:id="rId35"/>
    <p:sldId id="338" r:id="rId36"/>
    <p:sldId id="337" r:id="rId37"/>
    <p:sldId id="339" r:id="rId38"/>
  </p:sldIdLst>
  <p:sldSz cx="9144000" cy="6858000" type="screen4x3"/>
  <p:notesSz cx="6858000" cy="9144000"/>
  <p:defaultTextStyle>
    <a:defPPr>
      <a:defRPr lang="fr-FR"/>
    </a:defPPr>
    <a:lvl1pPr marL="0" algn="l" defTabSz="685341" rtl="0" eaLnBrk="1" latinLnBrk="0" hangingPunct="1">
      <a:defRPr sz="1300" kern="1200">
        <a:solidFill>
          <a:schemeClr val="tx1"/>
        </a:solidFill>
        <a:latin typeface="+mn-lt"/>
        <a:ea typeface="+mn-ea"/>
        <a:cs typeface="+mn-cs"/>
      </a:defRPr>
    </a:lvl1pPr>
    <a:lvl2pPr marL="342670" algn="l" defTabSz="685341" rtl="0" eaLnBrk="1" latinLnBrk="0" hangingPunct="1">
      <a:defRPr sz="1300" kern="1200">
        <a:solidFill>
          <a:schemeClr val="tx1"/>
        </a:solidFill>
        <a:latin typeface="+mn-lt"/>
        <a:ea typeface="+mn-ea"/>
        <a:cs typeface="+mn-cs"/>
      </a:defRPr>
    </a:lvl2pPr>
    <a:lvl3pPr marL="685341" algn="l" defTabSz="685341" rtl="0" eaLnBrk="1" latinLnBrk="0" hangingPunct="1">
      <a:defRPr sz="1300" kern="1200">
        <a:solidFill>
          <a:schemeClr val="tx1"/>
        </a:solidFill>
        <a:latin typeface="+mn-lt"/>
        <a:ea typeface="+mn-ea"/>
        <a:cs typeface="+mn-cs"/>
      </a:defRPr>
    </a:lvl3pPr>
    <a:lvl4pPr marL="1028011" algn="l" defTabSz="685341" rtl="0" eaLnBrk="1" latinLnBrk="0" hangingPunct="1">
      <a:defRPr sz="1300" kern="1200">
        <a:solidFill>
          <a:schemeClr val="tx1"/>
        </a:solidFill>
        <a:latin typeface="+mn-lt"/>
        <a:ea typeface="+mn-ea"/>
        <a:cs typeface="+mn-cs"/>
      </a:defRPr>
    </a:lvl4pPr>
    <a:lvl5pPr marL="1370681" algn="l" defTabSz="685341" rtl="0" eaLnBrk="1" latinLnBrk="0" hangingPunct="1">
      <a:defRPr sz="1300" kern="1200">
        <a:solidFill>
          <a:schemeClr val="tx1"/>
        </a:solidFill>
        <a:latin typeface="+mn-lt"/>
        <a:ea typeface="+mn-ea"/>
        <a:cs typeface="+mn-cs"/>
      </a:defRPr>
    </a:lvl5pPr>
    <a:lvl6pPr marL="1713352" algn="l" defTabSz="685341" rtl="0" eaLnBrk="1" latinLnBrk="0" hangingPunct="1">
      <a:defRPr sz="1300" kern="1200">
        <a:solidFill>
          <a:schemeClr val="tx1"/>
        </a:solidFill>
        <a:latin typeface="+mn-lt"/>
        <a:ea typeface="+mn-ea"/>
        <a:cs typeface="+mn-cs"/>
      </a:defRPr>
    </a:lvl6pPr>
    <a:lvl7pPr marL="2056023" algn="l" defTabSz="685341" rtl="0" eaLnBrk="1" latinLnBrk="0" hangingPunct="1">
      <a:defRPr sz="1300" kern="1200">
        <a:solidFill>
          <a:schemeClr val="tx1"/>
        </a:solidFill>
        <a:latin typeface="+mn-lt"/>
        <a:ea typeface="+mn-ea"/>
        <a:cs typeface="+mn-cs"/>
      </a:defRPr>
    </a:lvl7pPr>
    <a:lvl8pPr marL="2398693" algn="l" defTabSz="685341" rtl="0" eaLnBrk="1" latinLnBrk="0" hangingPunct="1">
      <a:defRPr sz="1300" kern="1200">
        <a:solidFill>
          <a:schemeClr val="tx1"/>
        </a:solidFill>
        <a:latin typeface="+mn-lt"/>
        <a:ea typeface="+mn-ea"/>
        <a:cs typeface="+mn-cs"/>
      </a:defRPr>
    </a:lvl8pPr>
    <a:lvl9pPr marL="2741363" algn="l" defTabSz="685341" rtl="0" eaLnBrk="1" latinLnBrk="0" hangingPunct="1">
      <a:defRPr sz="13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655" autoAdjust="0"/>
    <p:restoredTop sz="99749" autoAdjust="0"/>
  </p:normalViewPr>
  <p:slideViewPr>
    <p:cSldViewPr>
      <p:cViewPr>
        <p:scale>
          <a:sx n="75" d="100"/>
          <a:sy n="75" d="100"/>
        </p:scale>
        <p:origin x="-146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8" name="Espace réservé de la date 27"/>
          <p:cNvSpPr>
            <a:spLocks noGrp="1"/>
          </p:cNvSpPr>
          <p:nvPr>
            <p:ph type="dt" sz="half" idx="10"/>
          </p:nvPr>
        </p:nvSpPr>
        <p:spPr/>
        <p:txBody>
          <a:bodyPr/>
          <a:lstStyle>
            <a:extLst/>
          </a:lstStyle>
          <a:p>
            <a:fld id="{308F60FD-E122-4002-A076-97592CA1504C}" type="datetimeFigureOut">
              <a:rPr lang="fr-FR" smtClean="0"/>
              <a:pPr/>
              <a:t>10/10/2011</a:t>
            </a:fld>
            <a:endParaRPr lang="fr-FR"/>
          </a:p>
        </p:txBody>
      </p:sp>
      <p:sp>
        <p:nvSpPr>
          <p:cNvPr id="17" name="Espace réservé du pied de page 16"/>
          <p:cNvSpPr>
            <a:spLocks noGrp="1"/>
          </p:cNvSpPr>
          <p:nvPr>
            <p:ph type="ftr" sz="quarter" idx="11"/>
          </p:nvPr>
        </p:nvSpPr>
        <p:spPr/>
        <p:txBody>
          <a:bodyPr/>
          <a:lstStyle>
            <a:extLst/>
          </a:lstStyle>
          <a:p>
            <a:endParaRPr lang="fr-FR"/>
          </a:p>
        </p:txBody>
      </p:sp>
      <p:sp>
        <p:nvSpPr>
          <p:cNvPr id="29" name="Espace réservé du numéro de diapositive 28"/>
          <p:cNvSpPr>
            <a:spLocks noGrp="1"/>
          </p:cNvSpPr>
          <p:nvPr>
            <p:ph type="sldNum" sz="quarter" idx="12"/>
          </p:nvPr>
        </p:nvSpPr>
        <p:spPr/>
        <p:txBody>
          <a:bodyPr/>
          <a:lstStyle>
            <a:extLst/>
          </a:lstStyle>
          <a:p>
            <a:fld id="{5149BC42-9504-4831-B4DC-F6B0C2538BA5}" type="slidenum">
              <a:rPr lang="fr-FR" smtClean="0"/>
              <a:pPr/>
              <a:t>‹N°›</a:t>
            </a:fld>
            <a:endParaRPr lang="fr-FR"/>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dirty="0"/>
          </a:p>
        </p:txBody>
      </p:sp>
      <p:sp>
        <p:nvSpPr>
          <p:cNvPr id="8" name="Titre 7"/>
          <p:cNvSpPr>
            <a:spLocks noGrp="1"/>
          </p:cNvSpPr>
          <p:nvPr>
            <p:ph type="ctrTitle"/>
          </p:nvPr>
        </p:nvSpPr>
        <p:spPr>
          <a:xfrm>
            <a:off x="914400" y="4343400"/>
            <a:ext cx="7772400" cy="1975104"/>
          </a:xfrm>
        </p:spPr>
        <p:txBody>
          <a:bodyPr/>
          <a:lstStyle>
            <a:lvl1pPr marR="9141" algn="l">
              <a:defRPr sz="4000" b="1" cap="all" spc="0" baseline="0">
                <a:effectLst>
                  <a:reflection blurRad="12700" stA="34000" endA="740" endPos="53000" dir="5400000" sy="-100000" algn="bl" rotWithShape="0"/>
                </a:effectLst>
              </a:defRPr>
            </a:lvl1pPr>
            <a:extLst/>
          </a:lstStyle>
          <a:p>
            <a:r>
              <a:rPr kumimoji="0" lang="fr-FR" smtClean="0"/>
              <a:t>Cliquez pour modifier le style du titre</a:t>
            </a:r>
            <a:endParaRPr kumimoji="0" lang="en-US"/>
          </a:p>
        </p:txBody>
      </p:sp>
      <p:sp>
        <p:nvSpPr>
          <p:cNvPr id="9" name="Sous-titre 8"/>
          <p:cNvSpPr>
            <a:spLocks noGrp="1"/>
          </p:cNvSpPr>
          <p:nvPr>
            <p:ph type="subTitle" idx="1"/>
          </p:nvPr>
        </p:nvSpPr>
        <p:spPr>
          <a:xfrm>
            <a:off x="914400" y="2834640"/>
            <a:ext cx="7772400" cy="1508760"/>
          </a:xfrm>
        </p:spPr>
        <p:txBody>
          <a:bodyPr lIns="100552" tIns="45705" anchor="b"/>
          <a:lstStyle>
            <a:lvl1pPr marL="0" indent="0" algn="l">
              <a:spcBef>
                <a:spcPts val="0"/>
              </a:spcBef>
              <a:buNone/>
              <a:defRPr sz="2000">
                <a:solidFill>
                  <a:schemeClr val="tx1"/>
                </a:solidFill>
              </a:defRPr>
            </a:lvl1pPr>
            <a:lvl2pPr marL="457054" indent="0" algn="ctr">
              <a:buNone/>
            </a:lvl2pPr>
            <a:lvl3pPr marL="914107" indent="0" algn="ctr">
              <a:buNone/>
            </a:lvl3pPr>
            <a:lvl4pPr marL="1371161" indent="0" algn="ctr">
              <a:buNone/>
            </a:lvl4pPr>
            <a:lvl5pPr marL="1828215" indent="0" algn="ctr">
              <a:buNone/>
            </a:lvl5pPr>
            <a:lvl6pPr marL="2285268" indent="0" algn="ctr">
              <a:buNone/>
            </a:lvl6pPr>
            <a:lvl7pPr marL="2742322" indent="0" algn="ctr">
              <a:buNone/>
            </a:lvl7pPr>
            <a:lvl8pPr marL="3199376" indent="0" algn="ctr">
              <a:buNone/>
            </a:lvl8pPr>
            <a:lvl9pPr marL="3656430" indent="0" algn="ctr">
              <a:buNone/>
            </a:lvl9pPr>
            <a:extLst/>
          </a:lstStyle>
          <a:p>
            <a:r>
              <a:rPr kumimoji="0" lang="fr-FR" smtClean="0"/>
              <a:t>Cliquez pour modifier le style des sous-titres du masque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dirty="0"/>
          </a:p>
        </p:txBody>
      </p:sp>
    </p:spTree>
  </p:cSld>
  <p:clrMapOvr>
    <a:masterClrMapping/>
  </p:clrMapOvr>
  <p:transition spd="med">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308F60FD-E122-4002-A076-97592CA1504C}" type="datetimeFigureOut">
              <a:rPr lang="fr-FR" smtClean="0"/>
              <a:pPr/>
              <a:t>10/10/2011</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5149BC42-9504-4831-B4DC-F6B0C2538BA5}" type="slidenum">
              <a:rPr lang="fr-FR" smtClean="0"/>
              <a:pPr/>
              <a:t>‹N°›</a:t>
            </a:fld>
            <a:endParaRPr lang="fr-FR"/>
          </a:p>
        </p:txBody>
      </p:sp>
    </p:spTree>
  </p:cSld>
  <p:clrMapOvr>
    <a:masterClrMapping/>
  </p:clrMapOvr>
  <p:transition spd="med">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40"/>
            <a:ext cx="1981200" cy="5851525"/>
          </a:xfrm>
        </p:spPr>
        <p:txBody>
          <a:bodyPr vert="eaVert" anchor="ct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609600" y="274640"/>
            <a:ext cx="5867400" cy="5851525"/>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308F60FD-E122-4002-A076-97592CA1504C}" type="datetimeFigureOut">
              <a:rPr lang="fr-FR" smtClean="0"/>
              <a:pPr/>
              <a:t>10/10/2011</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5149BC42-9504-4831-B4DC-F6B0C2538BA5}" type="slidenum">
              <a:rPr lang="fr-FR" smtClean="0"/>
              <a:pPr/>
              <a:t>‹N°›</a:t>
            </a:fld>
            <a:endParaRPr lang="fr-FR"/>
          </a:p>
        </p:txBody>
      </p:sp>
    </p:spTree>
  </p:cSld>
  <p:clrMapOvr>
    <a:masterClrMapping/>
  </p:clrMapOvr>
  <p:transition spd="med">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308F60FD-E122-4002-A076-97592CA1504C}" type="datetimeFigureOut">
              <a:rPr lang="fr-FR" smtClean="0"/>
              <a:pPr/>
              <a:t>10/10/2011</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5149BC42-9504-4831-B4DC-F6B0C2538BA5}" type="slidenum">
              <a:rPr lang="fr-FR" smtClean="0"/>
              <a:pPr/>
              <a:t>‹N°›</a:t>
            </a:fld>
            <a:endParaRPr lang="fr-FR"/>
          </a:p>
        </p:txBody>
      </p:sp>
    </p:spTree>
  </p:cSld>
  <p:clrMapOvr>
    <a:masterClrMapping/>
  </p:clrMapOvr>
  <p:transition spd="med">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14" name="Forme libre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11" tIns="45705" rIns="91411" bIns="45705" anchor="t" compatLnSpc="1"/>
          <a:lstStyle>
            <a:extLst/>
          </a:lstStyle>
          <a:p>
            <a:endParaRPr kumimoji="0" lang="en-US"/>
          </a:p>
        </p:txBody>
      </p:sp>
      <p:sp>
        <p:nvSpPr>
          <p:cNvPr id="15" name="Forme libre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11" tIns="45705" rIns="91411" bIns="45705" anchor="t" compatLnSpc="1"/>
          <a:lstStyle>
            <a:extLst/>
          </a:lstStyle>
          <a:p>
            <a:endParaRPr kumimoji="0" lang="en-US"/>
          </a:p>
        </p:txBody>
      </p:sp>
      <p:sp>
        <p:nvSpPr>
          <p:cNvPr id="13" name="Forme libre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11" tIns="45705" rIns="91411" bIns="45705" anchor="t" compatLnSpc="1"/>
          <a:lstStyle>
            <a:extLst/>
          </a:lstStyle>
          <a:p>
            <a:endParaRPr kumimoji="0" lang="en-US"/>
          </a:p>
        </p:txBody>
      </p:sp>
      <p:sp>
        <p:nvSpPr>
          <p:cNvPr id="16" name="Forme libre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11" tIns="45705" rIns="91411" bIns="45705" anchor="t" compatLnSpc="1"/>
          <a:lstStyle>
            <a:extLst/>
          </a:lstStyle>
          <a:p>
            <a:endParaRPr kumimoji="0" lang="en-US"/>
          </a:p>
        </p:txBody>
      </p:sp>
      <p:sp>
        <p:nvSpPr>
          <p:cNvPr id="17" name="Forme libre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11" tIns="45705" rIns="91411" bIns="45705" anchor="t" compatLnSpc="1"/>
          <a:lstStyle>
            <a:extLst/>
          </a:lstStyle>
          <a:p>
            <a:endParaRPr kumimoji="0" lang="en-US"/>
          </a:p>
        </p:txBody>
      </p:sp>
      <p:sp>
        <p:nvSpPr>
          <p:cNvPr id="18" name="Forme libre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11" tIns="45705" rIns="91411" bIns="45705" anchor="t" compatLnSpc="1"/>
          <a:lstStyle>
            <a:extLst/>
          </a:lstStyle>
          <a:p>
            <a:endParaRPr kumimoji="0" lang="en-US"/>
          </a:p>
        </p:txBody>
      </p:sp>
      <p:sp>
        <p:nvSpPr>
          <p:cNvPr id="19" name="Forme libre 18"/>
          <p:cNvSpPr>
            <a:spLocks/>
          </p:cNvSpPr>
          <p:nvPr/>
        </p:nvSpPr>
        <p:spPr bwMode="auto">
          <a:xfrm>
            <a:off x="5948364" y="4246564"/>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11" tIns="45705" rIns="91411" bIns="45705" anchor="t" compatLnSpc="1"/>
          <a:lstStyle>
            <a:extLst/>
          </a:lstStyle>
          <a:p>
            <a:endParaRPr kumimoji="0" lang="en-US"/>
          </a:p>
        </p:txBody>
      </p:sp>
      <p:sp>
        <p:nvSpPr>
          <p:cNvPr id="20" name="Forme libre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11" tIns="45705" rIns="91411" bIns="45705" anchor="t" compatLnSpc="1"/>
          <a:lstStyle>
            <a:extLst/>
          </a:lstStyle>
          <a:p>
            <a:endParaRPr kumimoji="0" lang="en-US"/>
          </a:p>
        </p:txBody>
      </p:sp>
      <p:sp>
        <p:nvSpPr>
          <p:cNvPr id="21" name="Forme libre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11" tIns="45705" rIns="91411" bIns="45705" anchor="t" compatLnSpc="1"/>
          <a:lstStyle>
            <a:extLst/>
          </a:lstStyle>
          <a:p>
            <a:endParaRPr kumimoji="0" lang="en-US"/>
          </a:p>
        </p:txBody>
      </p:sp>
      <p:sp>
        <p:nvSpPr>
          <p:cNvPr id="22" name="Forme libre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11" tIns="45705" rIns="91411" bIns="45705" anchor="t" compatLnSpc="1"/>
          <a:lstStyle>
            <a:extLst/>
          </a:lstStyle>
          <a:p>
            <a:endParaRPr kumimoji="0" lang="en-US"/>
          </a:p>
        </p:txBody>
      </p:sp>
      <p:sp>
        <p:nvSpPr>
          <p:cNvPr id="23" name="Forme libre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11" tIns="45705" rIns="91411" bIns="45705" anchor="t" compatLnSpc="1"/>
          <a:lstStyle>
            <a:extLst/>
          </a:lstStyle>
          <a:p>
            <a:endParaRPr kumimoji="0" lang="en-US"/>
          </a:p>
        </p:txBody>
      </p:sp>
      <p:sp>
        <p:nvSpPr>
          <p:cNvPr id="24" name="Forme libre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11" tIns="45705" rIns="91411" bIns="45705" anchor="t" compatLnSpc="1"/>
          <a:lstStyle>
            <a:extLst/>
          </a:lstStyle>
          <a:p>
            <a:endParaRPr kumimoji="0" lang="en-US"/>
          </a:p>
        </p:txBody>
      </p:sp>
      <p:sp>
        <p:nvSpPr>
          <p:cNvPr id="25" name="Forme libre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11" tIns="45705" rIns="91411" bIns="45705" anchor="t" compatLnSpc="1"/>
          <a:lstStyle>
            <a:extLst/>
          </a:lstStyle>
          <a:p>
            <a:endParaRPr kumimoji="0" lang="en-US"/>
          </a:p>
        </p:txBody>
      </p:sp>
      <p:sp>
        <p:nvSpPr>
          <p:cNvPr id="26" name="Forme libre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11" tIns="45705" rIns="91411" bIns="45705" anchor="t" compatLnSpc="1"/>
          <a:lstStyle>
            <a:extLst/>
          </a:lstStyle>
          <a:p>
            <a:endParaRPr kumimoji="0" lang="en-US"/>
          </a:p>
        </p:txBody>
      </p:sp>
      <p:sp>
        <p:nvSpPr>
          <p:cNvPr id="27" name="Forme libre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11" tIns="45705" rIns="91411" bIns="45705" anchor="t" compatLnSpc="1"/>
          <a:lstStyle>
            <a:extLst/>
          </a:lstStyle>
          <a:p>
            <a:endParaRPr kumimoji="0" lang="en-US"/>
          </a:p>
        </p:txBody>
      </p:sp>
      <p:sp>
        <p:nvSpPr>
          <p:cNvPr id="3" name="Espace réservé du texte 2"/>
          <p:cNvSpPr>
            <a:spLocks noGrp="1"/>
          </p:cNvSpPr>
          <p:nvPr>
            <p:ph type="body" idx="1"/>
          </p:nvPr>
        </p:nvSpPr>
        <p:spPr>
          <a:xfrm>
            <a:off x="706902" y="1351672"/>
            <a:ext cx="5718048" cy="977486"/>
          </a:xfrm>
        </p:spPr>
        <p:txBody>
          <a:bodyPr lIns="82270" tIns="45705" bIns="0" anchor="t"/>
          <a:lstStyle>
            <a:lvl1pPr marL="54847"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extLst/>
          </a:lstStyle>
          <a:p>
            <a:fld id="{308F60FD-E122-4002-A076-97592CA1504C}" type="datetimeFigureOut">
              <a:rPr lang="fr-FR" smtClean="0"/>
              <a:pPr/>
              <a:t>10/10/2011</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5149BC42-9504-4831-B4DC-F6B0C2538BA5}" type="slidenum">
              <a:rPr lang="fr-FR" smtClean="0"/>
              <a:pPr/>
              <a:t>‹N°›</a:t>
            </a:fld>
            <a:endParaRPr lang="fr-FR"/>
          </a:p>
        </p:txBody>
      </p:sp>
      <p:sp>
        <p:nvSpPr>
          <p:cNvPr id="7" name="Rectangle 6"/>
          <p:cNvSpPr/>
          <p:nvPr/>
        </p:nvSpPr>
        <p:spPr>
          <a:xfrm>
            <a:off x="363160" y="402265"/>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a:p>
        </p:txBody>
      </p:sp>
      <p:sp>
        <p:nvSpPr>
          <p:cNvPr id="2" name="Titre 1"/>
          <p:cNvSpPr>
            <a:spLocks noGrp="1"/>
          </p:cNvSpPr>
          <p:nvPr>
            <p:ph type="title"/>
          </p:nvPr>
        </p:nvSpPr>
        <p:spPr>
          <a:xfrm>
            <a:off x="706902" y="512064"/>
            <a:ext cx="8156448" cy="777240"/>
          </a:xfrm>
        </p:spPr>
        <p:txBody>
          <a:bodyPr tIns="63987"/>
          <a:lstStyle>
            <a:lvl1pPr algn="l">
              <a:buNone/>
              <a:defRPr sz="3800" b="0" cap="none" spc="-150" baseline="0"/>
            </a:lvl1pPr>
            <a:extLst/>
          </a:lstStyle>
          <a:p>
            <a:r>
              <a:rPr kumimoji="0" lang="fr-FR" smtClean="0"/>
              <a:t>Cliquez pour modifier le style du titre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dirty="0"/>
          </a:p>
        </p:txBody>
      </p:sp>
    </p:spTree>
  </p:cSld>
  <p:clrMapOvr>
    <a:masterClrMapping/>
  </p:clrMapOvr>
  <p:transition spd="med">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512064"/>
            <a:ext cx="8229600" cy="914400"/>
          </a:xfrm>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64344" y="1770502"/>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55344" y="1770502"/>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308F60FD-E122-4002-A076-97592CA1504C}" type="datetimeFigureOut">
              <a:rPr lang="fr-FR" smtClean="0"/>
              <a:pPr/>
              <a:t>10/10/2011</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5149BC42-9504-4831-B4DC-F6B0C2538BA5}" type="slidenum">
              <a:rPr lang="fr-FR" smtClean="0"/>
              <a:pPr/>
              <a:t>‹N°›</a:t>
            </a:fld>
            <a:endParaRPr lang="fr-FR"/>
          </a:p>
        </p:txBody>
      </p:sp>
    </p:spTree>
  </p:cSld>
  <p:clrMapOvr>
    <a:masterClrMapping/>
  </p:clrMapOvr>
  <p:transition spd="med">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5" name="Rectangle 24"/>
          <p:cNvSpPr/>
          <p:nvPr/>
        </p:nvSpPr>
        <p:spPr>
          <a:xfrm>
            <a:off x="0" y="402266"/>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a:p>
        </p:txBody>
      </p:sp>
      <p:sp>
        <p:nvSpPr>
          <p:cNvPr id="2" name="Titre 1"/>
          <p:cNvSpPr>
            <a:spLocks noGrp="1"/>
          </p:cNvSpPr>
          <p:nvPr>
            <p:ph type="title"/>
          </p:nvPr>
        </p:nvSpPr>
        <p:spPr>
          <a:xfrm>
            <a:off x="504824" y="512064"/>
            <a:ext cx="7772400" cy="914400"/>
          </a:xfrm>
        </p:spPr>
        <p:txBody>
          <a:bodyPr anchor="t"/>
          <a:lstStyle>
            <a:lvl1pPr>
              <a:defRPr sz="4000"/>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1809750"/>
            <a:ext cx="4040188" cy="639762"/>
          </a:xfrm>
        </p:spPr>
        <p:txBody>
          <a:bodyPr anchor="ctr"/>
          <a:lstStyle>
            <a:lvl1pPr marL="73129"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6" y="1809750"/>
            <a:ext cx="4041775" cy="639762"/>
          </a:xfrm>
        </p:spPr>
        <p:txBody>
          <a:bodyPr anchor="ctr"/>
          <a:lstStyle>
            <a:lvl1pPr marL="73129"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6"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308F60FD-E122-4002-A076-97592CA1504C}" type="datetimeFigureOut">
              <a:rPr lang="fr-FR" smtClean="0"/>
              <a:pPr/>
              <a:t>10/10/2011</a:t>
            </a:fld>
            <a:endParaRPr lang="fr-FR"/>
          </a:p>
        </p:txBody>
      </p:sp>
      <p:sp>
        <p:nvSpPr>
          <p:cNvPr id="8" name="Espace réservé du pied de page 7"/>
          <p:cNvSpPr>
            <a:spLocks noGrp="1"/>
          </p:cNvSpPr>
          <p:nvPr>
            <p:ph type="ftr" sz="quarter" idx="11"/>
          </p:nvPr>
        </p:nvSpPr>
        <p:spPr/>
        <p:txBody>
          <a:bodyPr/>
          <a:lstStyle>
            <a:extLst/>
          </a:lstStyle>
          <a:p>
            <a:endParaRPr lang="fr-FR"/>
          </a:p>
        </p:txBody>
      </p:sp>
      <p:sp>
        <p:nvSpPr>
          <p:cNvPr id="9" name="Espace réservé du numéro de diapositive 8"/>
          <p:cNvSpPr>
            <a:spLocks noGrp="1"/>
          </p:cNvSpPr>
          <p:nvPr>
            <p:ph type="sldNum" sz="quarter" idx="12"/>
          </p:nvPr>
        </p:nvSpPr>
        <p:spPr/>
        <p:txBody>
          <a:bodyPr/>
          <a:lstStyle>
            <a:extLst/>
          </a:lstStyle>
          <a:p>
            <a:fld id="{5149BC42-9504-4831-B4DC-F6B0C2538BA5}" type="slidenum">
              <a:rPr lang="fr-FR" smtClean="0"/>
              <a:pPr/>
              <a:t>‹N°›</a:t>
            </a:fld>
            <a:endParaRPr lang="fr-FR"/>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dirty="0"/>
          </a:p>
        </p:txBody>
      </p:sp>
    </p:spTree>
  </p:cSld>
  <p:clrMapOvr>
    <a:masterClrMapping/>
  </p:clrMapOvr>
  <p:transition spd="med">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914400" y="512064"/>
            <a:ext cx="7772400" cy="914400"/>
          </a:xfrm>
        </p:spPr>
        <p:txBody>
          <a:bodyPr/>
          <a:lstStyle>
            <a:lvl1pPr>
              <a:defRPr sz="4000" cap="none" baseline="0"/>
            </a:lvl1pPr>
            <a:extLst/>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extLst/>
          </a:lstStyle>
          <a:p>
            <a:fld id="{308F60FD-E122-4002-A076-97592CA1504C}" type="datetimeFigureOut">
              <a:rPr lang="fr-FR" smtClean="0"/>
              <a:pPr/>
              <a:t>10/10/2011</a:t>
            </a:fld>
            <a:endParaRPr lang="fr-FR"/>
          </a:p>
        </p:txBody>
      </p:sp>
      <p:sp>
        <p:nvSpPr>
          <p:cNvPr id="4" name="Espace réservé du pied de page 3"/>
          <p:cNvSpPr>
            <a:spLocks noGrp="1"/>
          </p:cNvSpPr>
          <p:nvPr>
            <p:ph type="ftr" sz="quarter" idx="11"/>
          </p:nvPr>
        </p:nvSpPr>
        <p:spPr/>
        <p:txBody>
          <a:bodyPr/>
          <a:lstStyle>
            <a:extLst/>
          </a:lstStyle>
          <a:p>
            <a:endParaRPr lang="fr-FR"/>
          </a:p>
        </p:txBody>
      </p:sp>
      <p:sp>
        <p:nvSpPr>
          <p:cNvPr id="5" name="Espace réservé du numéro de diapositive 4"/>
          <p:cNvSpPr>
            <a:spLocks noGrp="1"/>
          </p:cNvSpPr>
          <p:nvPr>
            <p:ph type="sldNum" sz="quarter" idx="12"/>
          </p:nvPr>
        </p:nvSpPr>
        <p:spPr/>
        <p:txBody>
          <a:bodyPr/>
          <a:lstStyle>
            <a:extLst/>
          </a:lstStyle>
          <a:p>
            <a:fld id="{5149BC42-9504-4831-B4DC-F6B0C2538BA5}" type="slidenum">
              <a:rPr lang="fr-FR" smtClean="0"/>
              <a:pPr/>
              <a:t>‹N°›</a:t>
            </a:fld>
            <a:endParaRPr lang="fr-FR"/>
          </a:p>
        </p:txBody>
      </p:sp>
    </p:spTree>
  </p:cSld>
  <p:clrMapOvr>
    <a:masterClrMapping/>
  </p:clrMapOvr>
  <p:transition spd="med">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extLst/>
          </a:lstStyle>
          <a:p>
            <a:fld id="{308F60FD-E122-4002-A076-97592CA1504C}" type="datetimeFigureOut">
              <a:rPr lang="fr-FR" smtClean="0"/>
              <a:pPr/>
              <a:t>10/10/2011</a:t>
            </a:fld>
            <a:endParaRPr lang="fr-FR"/>
          </a:p>
        </p:txBody>
      </p:sp>
      <p:sp>
        <p:nvSpPr>
          <p:cNvPr id="3" name="Espace réservé du pied de page 2"/>
          <p:cNvSpPr>
            <a:spLocks noGrp="1"/>
          </p:cNvSpPr>
          <p:nvPr>
            <p:ph type="ftr" sz="quarter" idx="11"/>
          </p:nvPr>
        </p:nvSpPr>
        <p:spPr/>
        <p:txBody>
          <a:bodyPr/>
          <a:lstStyle>
            <a:extLst/>
          </a:lstStyle>
          <a:p>
            <a:endParaRPr lang="fr-FR"/>
          </a:p>
        </p:txBody>
      </p:sp>
      <p:sp>
        <p:nvSpPr>
          <p:cNvPr id="4" name="Espace réservé du numéro de diapositive 3"/>
          <p:cNvSpPr>
            <a:spLocks noGrp="1"/>
          </p:cNvSpPr>
          <p:nvPr>
            <p:ph type="sldNum" sz="quarter" idx="12"/>
          </p:nvPr>
        </p:nvSpPr>
        <p:spPr/>
        <p:txBody>
          <a:bodyPr/>
          <a:lstStyle>
            <a:extLst/>
          </a:lstStyle>
          <a:p>
            <a:fld id="{5149BC42-9504-4831-B4DC-F6B0C2538BA5}" type="slidenum">
              <a:rPr lang="fr-FR" smtClean="0"/>
              <a:pPr/>
              <a:t>‹N°›</a:t>
            </a:fld>
            <a:endParaRPr lang="fr-FR"/>
          </a:p>
        </p:txBody>
      </p:sp>
    </p:spTree>
  </p:cSld>
  <p:clrMapOvr>
    <a:masterClrMapping/>
  </p:clrMapOvr>
  <p:transition spd="med">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273050"/>
            <a:ext cx="8229600" cy="1162050"/>
          </a:xfrm>
        </p:spPr>
        <p:txBody>
          <a:bodyPr anchor="ctr"/>
          <a:lstStyle>
            <a:lvl1pPr algn="l">
              <a:buNone/>
              <a:defRPr sz="3600" b="0"/>
            </a:lvl1pPr>
            <a:extLst/>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685800" y="1435100"/>
            <a:ext cx="2514600" cy="4572000"/>
          </a:xfrm>
        </p:spPr>
        <p:txBody>
          <a:bodyPr/>
          <a:lstStyle>
            <a:lvl1pPr marL="54847"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308F60FD-E122-4002-A076-97592CA1504C}" type="datetimeFigureOut">
              <a:rPr lang="fr-FR" smtClean="0"/>
              <a:pPr/>
              <a:t>10/10/2011</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5149BC42-9504-4831-B4DC-F6B0C2538BA5}" type="slidenum">
              <a:rPr lang="fr-FR" smtClean="0"/>
              <a:pPr/>
              <a:t>‹N°›</a:t>
            </a:fld>
            <a:endParaRPr lang="fr-FR"/>
          </a:p>
        </p:txBody>
      </p:sp>
    </p:spTree>
  </p:cSld>
  <p:clrMapOvr>
    <a:masterClrMapping/>
  </p:clrMapOvr>
  <p:transition spd="med">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8" name="Rectangle 7"/>
          <p:cNvSpPr/>
          <p:nvPr/>
        </p:nvSpPr>
        <p:spPr>
          <a:xfrm>
            <a:off x="368032" y="1"/>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a:p>
        </p:txBody>
      </p:sp>
      <p:cxnSp>
        <p:nvCxnSpPr>
          <p:cNvPr id="9" name="Connecteur droit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e 9"/>
          <p:cNvGrpSpPr/>
          <p:nvPr/>
        </p:nvGrpSpPr>
        <p:grpSpPr>
          <a:xfrm rot="5400000">
            <a:off x="8514582" y="1219200"/>
            <a:ext cx="132763" cy="128466"/>
            <a:chOff x="6668087" y="1297746"/>
            <a:chExt cx="161840" cy="156602"/>
          </a:xfrm>
        </p:grpSpPr>
        <p:cxnSp>
          <p:nvCxnSpPr>
            <p:cNvPr id="15" name="Connecteur droit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Connecteur droit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Connecteur droit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re 1"/>
          <p:cNvSpPr>
            <a:spLocks noGrp="1"/>
          </p:cNvSpPr>
          <p:nvPr>
            <p:ph type="title"/>
          </p:nvPr>
        </p:nvSpPr>
        <p:spPr bwMode="grayWhite">
          <a:xfrm>
            <a:off x="914400" y="441252"/>
            <a:ext cx="6858000" cy="701749"/>
          </a:xfrm>
        </p:spPr>
        <p:txBody>
          <a:bodyPr anchor="b"/>
          <a:lstStyle>
            <a:lvl1pPr algn="l">
              <a:buNone/>
              <a:defRPr sz="2100" b="0"/>
            </a:lvl1pPr>
            <a:extLst/>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fr-FR" smtClean="0"/>
              <a:t>Cliquez sur l'icône pour ajouter une image</a:t>
            </a:r>
            <a:endParaRPr kumimoji="0" lang="en-US"/>
          </a:p>
        </p:txBody>
      </p:sp>
      <p:sp>
        <p:nvSpPr>
          <p:cNvPr id="4" name="Espace réservé du texte 3"/>
          <p:cNvSpPr>
            <a:spLocks noGrp="1"/>
          </p:cNvSpPr>
          <p:nvPr>
            <p:ph type="body" sz="half" idx="2"/>
          </p:nvPr>
        </p:nvSpPr>
        <p:spPr bwMode="grayWhite">
          <a:xfrm>
            <a:off x="914400" y="1150144"/>
            <a:ext cx="6858000" cy="685800"/>
          </a:xfrm>
        </p:spPr>
        <p:txBody>
          <a:bodyPr/>
          <a:lstStyle>
            <a:lvl1pPr marL="27423"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fr-FR" smtClean="0"/>
              <a:t>Cliquez pour modifier les styles du texte du masque</a:t>
            </a:r>
          </a:p>
        </p:txBody>
      </p:sp>
      <p:grpSp>
        <p:nvGrpSpPr>
          <p:cNvPr id="14" name="Groupe 13"/>
          <p:cNvGrpSpPr/>
          <p:nvPr/>
        </p:nvGrpSpPr>
        <p:grpSpPr>
          <a:xfrm rot="5400000">
            <a:off x="8666982" y="1371600"/>
            <a:ext cx="132763" cy="128466"/>
            <a:chOff x="6668087" y="1297746"/>
            <a:chExt cx="161840" cy="156602"/>
          </a:xfrm>
        </p:grpSpPr>
        <p:cxnSp>
          <p:nvCxnSpPr>
            <p:cNvPr id="11" name="Connecteur droit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Connecteur droit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Connecteur droit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e 17"/>
          <p:cNvGrpSpPr/>
          <p:nvPr/>
        </p:nvGrpSpPr>
        <p:grpSpPr>
          <a:xfrm rot="5400000">
            <a:off x="8320089" y="1474763"/>
            <a:ext cx="132763" cy="128466"/>
            <a:chOff x="6668087" y="1297746"/>
            <a:chExt cx="161840" cy="156602"/>
          </a:xfrm>
        </p:grpSpPr>
        <p:cxnSp>
          <p:nvCxnSpPr>
            <p:cNvPr id="19" name="Connecteur droit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Connecteur droit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Connecteur droit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Espace réservé de la date 4"/>
          <p:cNvSpPr>
            <a:spLocks noGrp="1"/>
          </p:cNvSpPr>
          <p:nvPr>
            <p:ph type="dt" sz="half" idx="10"/>
          </p:nvPr>
        </p:nvSpPr>
        <p:spPr>
          <a:xfrm>
            <a:off x="6477000" y="55500"/>
            <a:ext cx="2133600" cy="365125"/>
          </a:xfrm>
        </p:spPr>
        <p:txBody>
          <a:bodyPr/>
          <a:lstStyle>
            <a:extLst/>
          </a:lstStyle>
          <a:p>
            <a:fld id="{308F60FD-E122-4002-A076-97592CA1504C}" type="datetimeFigureOut">
              <a:rPr lang="fr-FR" smtClean="0"/>
              <a:pPr/>
              <a:t>10/10/2011</a:t>
            </a:fld>
            <a:endParaRPr lang="fr-FR"/>
          </a:p>
        </p:txBody>
      </p:sp>
      <p:sp>
        <p:nvSpPr>
          <p:cNvPr id="6" name="Espace réservé du pied de page 5"/>
          <p:cNvSpPr>
            <a:spLocks noGrp="1"/>
          </p:cNvSpPr>
          <p:nvPr>
            <p:ph type="ftr" sz="quarter" idx="11"/>
          </p:nvPr>
        </p:nvSpPr>
        <p:spPr>
          <a:xfrm>
            <a:off x="914400" y="55500"/>
            <a:ext cx="5562600" cy="365125"/>
          </a:xfrm>
        </p:spPr>
        <p:txBody>
          <a:bodyPr/>
          <a:lstStyle>
            <a:extLst/>
          </a:lstStyle>
          <a:p>
            <a:endParaRPr lang="fr-FR"/>
          </a:p>
        </p:txBody>
      </p:sp>
      <p:sp>
        <p:nvSpPr>
          <p:cNvPr id="7" name="Espace réservé du numéro de diapositive 6"/>
          <p:cNvSpPr>
            <a:spLocks noGrp="1"/>
          </p:cNvSpPr>
          <p:nvPr>
            <p:ph type="sldNum" sz="quarter" idx="12"/>
          </p:nvPr>
        </p:nvSpPr>
        <p:spPr>
          <a:xfrm>
            <a:off x="8610600" y="55500"/>
            <a:ext cx="457200" cy="365125"/>
          </a:xfrm>
        </p:spPr>
        <p:txBody>
          <a:bodyPr/>
          <a:lstStyle>
            <a:extLst/>
          </a:lstStyle>
          <a:p>
            <a:fld id="{5149BC42-9504-4831-B4DC-F6B0C2538BA5}" type="slidenum">
              <a:rPr lang="fr-FR" smtClean="0"/>
              <a:pPr/>
              <a:t>‹N°›</a:t>
            </a:fld>
            <a:endParaRPr lang="fr-FR"/>
          </a:p>
        </p:txBody>
      </p:sp>
    </p:spTree>
  </p:cSld>
  <p:clrMapOvr>
    <a:masterClrMapping/>
  </p:clrMapOvr>
  <p:transition spd="med">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91411" tIns="45705" rIns="91411" bIns="45705" anchor="ctr"/>
          <a:lstStyle>
            <a:extLst/>
          </a:lstStyle>
          <a:p>
            <a:pPr algn="ctr" eaLnBrk="1" latinLnBrk="0" hangingPunct="1"/>
            <a:endParaRPr kumimoji="0" lang="en-US" dirty="0"/>
          </a:p>
        </p:txBody>
      </p:sp>
      <p:sp>
        <p:nvSpPr>
          <p:cNvPr id="22" name="Espace réservé du titre 21"/>
          <p:cNvSpPr>
            <a:spLocks noGrp="1"/>
          </p:cNvSpPr>
          <p:nvPr>
            <p:ph type="title"/>
          </p:nvPr>
        </p:nvSpPr>
        <p:spPr>
          <a:xfrm>
            <a:off x="914400" y="512064"/>
            <a:ext cx="7772400" cy="914400"/>
          </a:xfrm>
          <a:prstGeom prst="rect">
            <a:avLst/>
          </a:prstGeom>
        </p:spPr>
        <p:txBody>
          <a:bodyPr vert="horz" lIns="91411" tIns="45705" rIns="91411" bIns="45705" anchor="t">
            <a:noAutofit/>
          </a:bodyPr>
          <a:lstStyle>
            <a:extLst/>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914400" y="1783560"/>
            <a:ext cx="7772400" cy="4572000"/>
          </a:xfrm>
          <a:prstGeom prst="rect">
            <a:avLst/>
          </a:prstGeom>
        </p:spPr>
        <p:txBody>
          <a:bodyPr vert="horz" lIns="91411" tIns="45705" rIns="91411" bIns="45705">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6477000" y="6416676"/>
            <a:ext cx="2133600" cy="365125"/>
          </a:xfrm>
          <a:prstGeom prst="rect">
            <a:avLst/>
          </a:prstGeom>
        </p:spPr>
        <p:txBody>
          <a:bodyPr vert="horz" lIns="91411" tIns="45705" rIns="91411" bIns="45705" anchor="b"/>
          <a:lstStyle>
            <a:lvl1pPr algn="l" eaLnBrk="1" latinLnBrk="0" hangingPunct="1">
              <a:defRPr kumimoji="0" sz="1100">
                <a:solidFill>
                  <a:schemeClr val="tx2"/>
                </a:solidFill>
              </a:defRPr>
            </a:lvl1pPr>
            <a:extLst/>
          </a:lstStyle>
          <a:p>
            <a:fld id="{308F60FD-E122-4002-A076-97592CA1504C}" type="datetimeFigureOut">
              <a:rPr lang="fr-FR" smtClean="0"/>
              <a:pPr/>
              <a:t>10/10/2011</a:t>
            </a:fld>
            <a:endParaRPr lang="fr-FR"/>
          </a:p>
        </p:txBody>
      </p:sp>
      <p:sp>
        <p:nvSpPr>
          <p:cNvPr id="3" name="Espace réservé du pied de page 2"/>
          <p:cNvSpPr>
            <a:spLocks noGrp="1"/>
          </p:cNvSpPr>
          <p:nvPr>
            <p:ph type="ftr" sz="quarter" idx="3"/>
          </p:nvPr>
        </p:nvSpPr>
        <p:spPr>
          <a:xfrm>
            <a:off x="914400" y="6416676"/>
            <a:ext cx="5562600" cy="365125"/>
          </a:xfrm>
          <a:prstGeom prst="rect">
            <a:avLst/>
          </a:prstGeom>
        </p:spPr>
        <p:txBody>
          <a:bodyPr vert="horz" lIns="91411" tIns="45705" rIns="91411" bIns="45705" anchor="b"/>
          <a:lstStyle>
            <a:lvl1pPr algn="r" eaLnBrk="1" latinLnBrk="0" hangingPunct="1">
              <a:defRPr kumimoji="0" sz="1100">
                <a:solidFill>
                  <a:schemeClr val="tx2"/>
                </a:solidFill>
              </a:defRPr>
            </a:lvl1pPr>
            <a:extLst/>
          </a:lstStyle>
          <a:p>
            <a:endParaRPr lang="fr-FR"/>
          </a:p>
        </p:txBody>
      </p:sp>
      <p:sp>
        <p:nvSpPr>
          <p:cNvPr id="23" name="Espace réservé du numéro de diapositive 22"/>
          <p:cNvSpPr>
            <a:spLocks noGrp="1"/>
          </p:cNvSpPr>
          <p:nvPr>
            <p:ph type="sldNum" sz="quarter" idx="4"/>
          </p:nvPr>
        </p:nvSpPr>
        <p:spPr>
          <a:xfrm>
            <a:off x="8610600" y="6416676"/>
            <a:ext cx="457200" cy="365125"/>
          </a:xfrm>
          <a:prstGeom prst="rect">
            <a:avLst/>
          </a:prstGeom>
        </p:spPr>
        <p:txBody>
          <a:bodyPr vert="horz" lIns="91411" tIns="45705" rIns="91411" bIns="45705" anchor="b"/>
          <a:lstStyle>
            <a:lvl1pPr algn="l" eaLnBrk="1" latinLnBrk="0" hangingPunct="1">
              <a:defRPr kumimoji="0" sz="1200">
                <a:solidFill>
                  <a:schemeClr val="tx2"/>
                </a:solidFill>
              </a:defRPr>
            </a:lvl1pPr>
            <a:extLst/>
          </a:lstStyle>
          <a:p>
            <a:fld id="{5149BC42-9504-4831-B4DC-F6B0C2538BA5}" type="slidenum">
              <a:rPr lang="fr-FR" smtClean="0"/>
              <a:pPr/>
              <a:t>‹N°›</a:t>
            </a:fld>
            <a:endParaRPr lang="fr-FR"/>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med">
    <p:zoom/>
  </p:transition>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348" indent="-34279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427" indent="-285659"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377" indent="-228527"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468" indent="-228527"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0854" indent="-210245"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381" indent="-210245"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343" indent="-182821"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306" indent="-182821"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5268" indent="-182821"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054" algn="l" rtl="0" eaLnBrk="1" latinLnBrk="0" hangingPunct="1">
        <a:defRPr kumimoji="0" kern="1200">
          <a:solidFill>
            <a:schemeClr val="tx1"/>
          </a:solidFill>
          <a:latin typeface="+mn-lt"/>
          <a:ea typeface="+mn-ea"/>
          <a:cs typeface="+mn-cs"/>
        </a:defRPr>
      </a:lvl2pPr>
      <a:lvl3pPr marL="914107" algn="l" rtl="0" eaLnBrk="1" latinLnBrk="0" hangingPunct="1">
        <a:defRPr kumimoji="0" kern="1200">
          <a:solidFill>
            <a:schemeClr val="tx1"/>
          </a:solidFill>
          <a:latin typeface="+mn-lt"/>
          <a:ea typeface="+mn-ea"/>
          <a:cs typeface="+mn-cs"/>
        </a:defRPr>
      </a:lvl3pPr>
      <a:lvl4pPr marL="1371161" algn="l" rtl="0" eaLnBrk="1" latinLnBrk="0" hangingPunct="1">
        <a:defRPr kumimoji="0" kern="1200">
          <a:solidFill>
            <a:schemeClr val="tx1"/>
          </a:solidFill>
          <a:latin typeface="+mn-lt"/>
          <a:ea typeface="+mn-ea"/>
          <a:cs typeface="+mn-cs"/>
        </a:defRPr>
      </a:lvl4pPr>
      <a:lvl5pPr marL="1828215" algn="l" rtl="0" eaLnBrk="1" latinLnBrk="0" hangingPunct="1">
        <a:defRPr kumimoji="0" kern="1200">
          <a:solidFill>
            <a:schemeClr val="tx1"/>
          </a:solidFill>
          <a:latin typeface="+mn-lt"/>
          <a:ea typeface="+mn-ea"/>
          <a:cs typeface="+mn-cs"/>
        </a:defRPr>
      </a:lvl5pPr>
      <a:lvl6pPr marL="2285268" algn="l" rtl="0" eaLnBrk="1" latinLnBrk="0" hangingPunct="1">
        <a:defRPr kumimoji="0" kern="1200">
          <a:solidFill>
            <a:schemeClr val="tx1"/>
          </a:solidFill>
          <a:latin typeface="+mn-lt"/>
          <a:ea typeface="+mn-ea"/>
          <a:cs typeface="+mn-cs"/>
        </a:defRPr>
      </a:lvl6pPr>
      <a:lvl7pPr marL="2742322" algn="l" rtl="0" eaLnBrk="1" latinLnBrk="0" hangingPunct="1">
        <a:defRPr kumimoji="0" kern="1200">
          <a:solidFill>
            <a:schemeClr val="tx1"/>
          </a:solidFill>
          <a:latin typeface="+mn-lt"/>
          <a:ea typeface="+mn-ea"/>
          <a:cs typeface="+mn-cs"/>
        </a:defRPr>
      </a:lvl7pPr>
      <a:lvl8pPr marL="3199376" algn="l" rtl="0" eaLnBrk="1" latinLnBrk="0" hangingPunct="1">
        <a:defRPr kumimoji="0" kern="1200">
          <a:solidFill>
            <a:schemeClr val="tx1"/>
          </a:solidFill>
          <a:latin typeface="+mn-lt"/>
          <a:ea typeface="+mn-ea"/>
          <a:cs typeface="+mn-cs"/>
        </a:defRPr>
      </a:lvl8pPr>
      <a:lvl9pPr marL="365643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image" Target="../media/image43.jpeg"/><Relationship Id="rId1" Type="http://schemas.openxmlformats.org/officeDocument/2006/relationships/slideLayout" Target="../slideLayouts/slideLayout2.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11.xml.rels><?xml version="1.0" encoding="UTF-8" standalone="yes"?>
<Relationships xmlns="http://schemas.openxmlformats.org/package/2006/relationships"><Relationship Id="rId3" Type="http://schemas.openxmlformats.org/officeDocument/2006/relationships/image" Target="../media/image50.jpeg"/><Relationship Id="rId7" Type="http://schemas.openxmlformats.org/officeDocument/2006/relationships/image" Target="../media/image54.jpeg"/><Relationship Id="rId2" Type="http://schemas.openxmlformats.org/officeDocument/2006/relationships/image" Target="../media/image49.jpeg"/><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12.xml.rels><?xml version="1.0" encoding="UTF-8" standalone="yes"?>
<Relationships xmlns="http://schemas.openxmlformats.org/package/2006/relationships"><Relationship Id="rId3" Type="http://schemas.openxmlformats.org/officeDocument/2006/relationships/image" Target="../media/image56.jpeg"/><Relationship Id="rId7" Type="http://schemas.openxmlformats.org/officeDocument/2006/relationships/image" Target="../media/image60.jpeg"/><Relationship Id="rId2" Type="http://schemas.openxmlformats.org/officeDocument/2006/relationships/image" Target="../media/image55.jpeg"/><Relationship Id="rId1" Type="http://schemas.openxmlformats.org/officeDocument/2006/relationships/slideLayout" Target="../slideLayouts/slideLayout2.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13.xml.rels><?xml version="1.0" encoding="UTF-8" standalone="yes"?>
<Relationships xmlns="http://schemas.openxmlformats.org/package/2006/relationships"><Relationship Id="rId3" Type="http://schemas.openxmlformats.org/officeDocument/2006/relationships/image" Target="../media/image62.jpeg"/><Relationship Id="rId7" Type="http://schemas.openxmlformats.org/officeDocument/2006/relationships/image" Target="../media/image66.jpeg"/><Relationship Id="rId2" Type="http://schemas.openxmlformats.org/officeDocument/2006/relationships/image" Target="../media/image61.jpeg"/><Relationship Id="rId1" Type="http://schemas.openxmlformats.org/officeDocument/2006/relationships/slideLayout" Target="../slideLayouts/slideLayout2.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1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0.jpeg"/><Relationship Id="rId7" Type="http://schemas.openxmlformats.org/officeDocument/2006/relationships/image" Target="../media/image74.jpeg"/><Relationship Id="rId2" Type="http://schemas.openxmlformats.org/officeDocument/2006/relationships/image" Target="../media/image69.jpeg"/><Relationship Id="rId1" Type="http://schemas.openxmlformats.org/officeDocument/2006/relationships/slideLayout" Target="../slideLayouts/slideLayout2.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s>
</file>

<file path=ppt/slides/_rels/slide16.xml.rels><?xml version="1.0" encoding="UTF-8" standalone="yes"?>
<Relationships xmlns="http://schemas.openxmlformats.org/package/2006/relationships"><Relationship Id="rId3" Type="http://schemas.openxmlformats.org/officeDocument/2006/relationships/image" Target="../media/image76.jpeg"/><Relationship Id="rId7" Type="http://schemas.openxmlformats.org/officeDocument/2006/relationships/image" Target="../media/image80.jpeg"/><Relationship Id="rId2" Type="http://schemas.openxmlformats.org/officeDocument/2006/relationships/image" Target="../media/image75.jpeg"/><Relationship Id="rId1" Type="http://schemas.openxmlformats.org/officeDocument/2006/relationships/slideLayout" Target="../slideLayouts/slideLayout2.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77.jpeg"/></Relationships>
</file>

<file path=ppt/slides/_rels/slide17.xml.rels><?xml version="1.0" encoding="UTF-8" standalone="yes"?>
<Relationships xmlns="http://schemas.openxmlformats.org/package/2006/relationships"><Relationship Id="rId3" Type="http://schemas.openxmlformats.org/officeDocument/2006/relationships/image" Target="../media/image82.jpeg"/><Relationship Id="rId7" Type="http://schemas.openxmlformats.org/officeDocument/2006/relationships/image" Target="../media/image86.jpeg"/><Relationship Id="rId2" Type="http://schemas.openxmlformats.org/officeDocument/2006/relationships/image" Target="../media/image81.jpeg"/><Relationship Id="rId1" Type="http://schemas.openxmlformats.org/officeDocument/2006/relationships/slideLayout" Target="../slideLayouts/slideLayout2.xml"/><Relationship Id="rId6" Type="http://schemas.openxmlformats.org/officeDocument/2006/relationships/image" Target="../media/image85.jpeg"/><Relationship Id="rId5" Type="http://schemas.openxmlformats.org/officeDocument/2006/relationships/image" Target="../media/image84.jpeg"/><Relationship Id="rId4" Type="http://schemas.openxmlformats.org/officeDocument/2006/relationships/image" Target="../media/image83.jpeg"/></Relationships>
</file>

<file path=ppt/slides/_rels/slide18.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0.jpeg"/><Relationship Id="rId7" Type="http://schemas.openxmlformats.org/officeDocument/2006/relationships/image" Target="../media/image94.jpeg"/><Relationship Id="rId2" Type="http://schemas.openxmlformats.org/officeDocument/2006/relationships/image" Target="../media/image89.jpeg"/><Relationship Id="rId1" Type="http://schemas.openxmlformats.org/officeDocument/2006/relationships/slideLayout" Target="../slideLayouts/slideLayout2.xml"/><Relationship Id="rId6" Type="http://schemas.openxmlformats.org/officeDocument/2006/relationships/image" Target="../media/image93.jpeg"/><Relationship Id="rId5" Type="http://schemas.openxmlformats.org/officeDocument/2006/relationships/image" Target="../media/image92.jpeg"/><Relationship Id="rId4" Type="http://schemas.openxmlformats.org/officeDocument/2006/relationships/image" Target="../media/image91.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96.jpeg"/><Relationship Id="rId7" Type="http://schemas.openxmlformats.org/officeDocument/2006/relationships/image" Target="../media/image100.jpeg"/><Relationship Id="rId2" Type="http://schemas.openxmlformats.org/officeDocument/2006/relationships/image" Target="../media/image95.jpeg"/><Relationship Id="rId1" Type="http://schemas.openxmlformats.org/officeDocument/2006/relationships/slideLayout" Target="../slideLayouts/slideLayout2.xml"/><Relationship Id="rId6" Type="http://schemas.openxmlformats.org/officeDocument/2006/relationships/image" Target="../media/image99.jpeg"/><Relationship Id="rId5" Type="http://schemas.openxmlformats.org/officeDocument/2006/relationships/image" Target="../media/image98.jpeg"/><Relationship Id="rId4" Type="http://schemas.openxmlformats.org/officeDocument/2006/relationships/image" Target="../media/image97.jpeg"/></Relationships>
</file>

<file path=ppt/slides/_rels/slide21.xml.rels><?xml version="1.0" encoding="UTF-8" standalone="yes"?>
<Relationships xmlns="http://schemas.openxmlformats.org/package/2006/relationships"><Relationship Id="rId3" Type="http://schemas.openxmlformats.org/officeDocument/2006/relationships/image" Target="../media/image102.jpeg"/><Relationship Id="rId7" Type="http://schemas.openxmlformats.org/officeDocument/2006/relationships/image" Target="../media/image106.jpeg"/><Relationship Id="rId2" Type="http://schemas.openxmlformats.org/officeDocument/2006/relationships/image" Target="../media/image101.jpeg"/><Relationship Id="rId1" Type="http://schemas.openxmlformats.org/officeDocument/2006/relationships/slideLayout" Target="../slideLayouts/slideLayout2.xml"/><Relationship Id="rId6" Type="http://schemas.openxmlformats.org/officeDocument/2006/relationships/image" Target="../media/image105.jpeg"/><Relationship Id="rId5" Type="http://schemas.openxmlformats.org/officeDocument/2006/relationships/image" Target="../media/image104.jpeg"/><Relationship Id="rId4" Type="http://schemas.openxmlformats.org/officeDocument/2006/relationships/image" Target="../media/image103.jpeg"/></Relationships>
</file>

<file path=ppt/slides/_rels/slide22.xml.rels><?xml version="1.0" encoding="UTF-8" standalone="yes"?>
<Relationships xmlns="http://schemas.openxmlformats.org/package/2006/relationships"><Relationship Id="rId3" Type="http://schemas.openxmlformats.org/officeDocument/2006/relationships/image" Target="../media/image108.jpeg"/><Relationship Id="rId7" Type="http://schemas.openxmlformats.org/officeDocument/2006/relationships/image" Target="../media/image112.jpeg"/><Relationship Id="rId2" Type="http://schemas.openxmlformats.org/officeDocument/2006/relationships/image" Target="../media/image107.jpeg"/><Relationship Id="rId1" Type="http://schemas.openxmlformats.org/officeDocument/2006/relationships/slideLayout" Target="../slideLayouts/slideLayout2.xml"/><Relationship Id="rId6" Type="http://schemas.openxmlformats.org/officeDocument/2006/relationships/image" Target="../media/image111.jpeg"/><Relationship Id="rId5" Type="http://schemas.openxmlformats.org/officeDocument/2006/relationships/image" Target="../media/image110.jpeg"/><Relationship Id="rId4" Type="http://schemas.openxmlformats.org/officeDocument/2006/relationships/image" Target="../media/image109.jpeg"/></Relationships>
</file>

<file path=ppt/slides/_rels/slide23.xml.rels><?xml version="1.0" encoding="UTF-8" standalone="yes"?>
<Relationships xmlns="http://schemas.openxmlformats.org/package/2006/relationships"><Relationship Id="rId3" Type="http://schemas.openxmlformats.org/officeDocument/2006/relationships/image" Target="../media/image114.jpeg"/><Relationship Id="rId7" Type="http://schemas.openxmlformats.org/officeDocument/2006/relationships/image" Target="../media/image118.jpeg"/><Relationship Id="rId2" Type="http://schemas.openxmlformats.org/officeDocument/2006/relationships/image" Target="../media/image113.jpeg"/><Relationship Id="rId1" Type="http://schemas.openxmlformats.org/officeDocument/2006/relationships/slideLayout" Target="../slideLayouts/slideLayout2.xml"/><Relationship Id="rId6" Type="http://schemas.openxmlformats.org/officeDocument/2006/relationships/image" Target="../media/image117.jpeg"/><Relationship Id="rId5" Type="http://schemas.openxmlformats.org/officeDocument/2006/relationships/image" Target="../media/image116.jpeg"/><Relationship Id="rId4" Type="http://schemas.openxmlformats.org/officeDocument/2006/relationships/image" Target="../media/image115.jpeg"/></Relationships>
</file>

<file path=ppt/slides/_rels/slide24.xml.rels><?xml version="1.0" encoding="UTF-8" standalone="yes"?>
<Relationships xmlns="http://schemas.openxmlformats.org/package/2006/relationships"><Relationship Id="rId3" Type="http://schemas.openxmlformats.org/officeDocument/2006/relationships/image" Target="../media/image120.jpeg"/><Relationship Id="rId7" Type="http://schemas.openxmlformats.org/officeDocument/2006/relationships/image" Target="../media/image124.jpeg"/><Relationship Id="rId2" Type="http://schemas.openxmlformats.org/officeDocument/2006/relationships/image" Target="../media/image119.jpeg"/><Relationship Id="rId1" Type="http://schemas.openxmlformats.org/officeDocument/2006/relationships/slideLayout" Target="../slideLayouts/slideLayout2.xml"/><Relationship Id="rId6" Type="http://schemas.openxmlformats.org/officeDocument/2006/relationships/image" Target="../media/image123.jpeg"/><Relationship Id="rId5" Type="http://schemas.openxmlformats.org/officeDocument/2006/relationships/image" Target="../media/image122.jpeg"/><Relationship Id="rId4" Type="http://schemas.openxmlformats.org/officeDocument/2006/relationships/image" Target="../media/image121.jpeg"/></Relationships>
</file>

<file path=ppt/slides/_rels/slide25.xml.rels><?xml version="1.0" encoding="UTF-8" standalone="yes"?>
<Relationships xmlns="http://schemas.openxmlformats.org/package/2006/relationships"><Relationship Id="rId3" Type="http://schemas.openxmlformats.org/officeDocument/2006/relationships/image" Target="../media/image126.jpeg"/><Relationship Id="rId7" Type="http://schemas.openxmlformats.org/officeDocument/2006/relationships/image" Target="../media/image130.jpeg"/><Relationship Id="rId2" Type="http://schemas.openxmlformats.org/officeDocument/2006/relationships/image" Target="../media/image125.jpeg"/><Relationship Id="rId1" Type="http://schemas.openxmlformats.org/officeDocument/2006/relationships/slideLayout" Target="../slideLayouts/slideLayout2.xml"/><Relationship Id="rId6" Type="http://schemas.openxmlformats.org/officeDocument/2006/relationships/image" Target="../media/image129.jpeg"/><Relationship Id="rId5" Type="http://schemas.openxmlformats.org/officeDocument/2006/relationships/image" Target="../media/image128.jpeg"/><Relationship Id="rId4" Type="http://schemas.openxmlformats.org/officeDocument/2006/relationships/image" Target="../media/image127.jpeg"/></Relationships>
</file>

<file path=ppt/slides/_rels/slide26.xml.rels><?xml version="1.0" encoding="UTF-8" standalone="yes"?>
<Relationships xmlns="http://schemas.openxmlformats.org/package/2006/relationships"><Relationship Id="rId3" Type="http://schemas.openxmlformats.org/officeDocument/2006/relationships/image" Target="../media/image132.jpeg"/><Relationship Id="rId2" Type="http://schemas.openxmlformats.org/officeDocument/2006/relationships/image" Target="../media/image13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13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image" Target="../media/image13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image" Target="../media/image137.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image" Target="../media/image13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image" Target="../media/image14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4.jpe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8.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31.jpeg"/><Relationship Id="rId7" Type="http://schemas.openxmlformats.org/officeDocument/2006/relationships/image" Target="../media/image35.jpe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jpeg"/><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sz="2000" b="1" i="1" dirty="0" smtClean="0"/>
              <a:t>RÉPUBLIQUE  ALGÉRIENNE DÉMOCRATIQUE ET POPULAIRE</a:t>
            </a:r>
            <a:r>
              <a:rPr lang="fr-FR" sz="1600" b="1" i="1" dirty="0" smtClean="0"/>
              <a:t/>
            </a:r>
            <a:br>
              <a:rPr lang="fr-FR" sz="1600" b="1" i="1" dirty="0" smtClean="0"/>
            </a:br>
            <a:r>
              <a:rPr lang="fr-FR" sz="1900" b="1" i="1" dirty="0" smtClean="0">
                <a:latin typeface="Broadway" pitchFamily="82" charset="0"/>
              </a:rPr>
              <a:t>D </a:t>
            </a:r>
            <a:r>
              <a:rPr lang="fr-FR" sz="1900" b="1" i="1" dirty="0" smtClean="0"/>
              <a:t>IRECTION DE L’</a:t>
            </a:r>
            <a:r>
              <a:rPr lang="fr-FR" sz="1500" b="1" i="1" dirty="0" smtClean="0">
                <a:latin typeface="Broadway" pitchFamily="82" charset="0"/>
              </a:rPr>
              <a:t> </a:t>
            </a:r>
            <a:r>
              <a:rPr lang="fr-FR" sz="1900" b="1" i="1" dirty="0" smtClean="0">
                <a:latin typeface="Broadway" pitchFamily="82" charset="0"/>
              </a:rPr>
              <a:t>U </a:t>
            </a:r>
            <a:r>
              <a:rPr lang="fr-FR" sz="1900" b="1" i="1" dirty="0" smtClean="0"/>
              <a:t>RBANISME ET DE LA </a:t>
            </a:r>
            <a:r>
              <a:rPr lang="fr-FR" sz="1900" b="1" i="1" dirty="0" smtClean="0">
                <a:latin typeface="Broadway" pitchFamily="82" charset="0"/>
              </a:rPr>
              <a:t>C </a:t>
            </a:r>
            <a:r>
              <a:rPr lang="fr-FR" sz="1900" b="1" i="1" dirty="0" smtClean="0"/>
              <a:t>ONSTRUCTION</a:t>
            </a:r>
            <a:br>
              <a:rPr lang="fr-FR" sz="1900" b="1" i="1" dirty="0" smtClean="0"/>
            </a:br>
            <a:r>
              <a:rPr lang="fr-FR" sz="1900" b="1" i="1" dirty="0" smtClean="0"/>
              <a:t>WILAYA DE CONSTANTINE</a:t>
            </a:r>
            <a:endParaRPr lang="fr-FR" sz="1900" b="1" i="1" dirty="0"/>
          </a:p>
        </p:txBody>
      </p:sp>
      <p:sp>
        <p:nvSpPr>
          <p:cNvPr id="3" name="Espace réservé du contenu 2"/>
          <p:cNvSpPr>
            <a:spLocks noGrp="1"/>
          </p:cNvSpPr>
          <p:nvPr>
            <p:ph idx="1"/>
          </p:nvPr>
        </p:nvSpPr>
        <p:spPr>
          <a:xfrm>
            <a:off x="914400" y="2720998"/>
            <a:ext cx="7772400" cy="2162275"/>
          </a:xfrm>
        </p:spPr>
        <p:txBody>
          <a:bodyPr>
            <a:normAutofit/>
          </a:bodyPr>
          <a:lstStyle/>
          <a:p>
            <a:pPr algn="ctr">
              <a:buNone/>
            </a:pPr>
            <a:r>
              <a:rPr lang="fr-FR" sz="3100" b="1" dirty="0" smtClean="0">
                <a:solidFill>
                  <a:schemeClr val="accent2">
                    <a:lumMod val="40000"/>
                    <a:lumOff val="60000"/>
                  </a:schemeClr>
                </a:solidFill>
              </a:rPr>
              <a:t>COMMUNE DE CONSTANTINE</a:t>
            </a:r>
          </a:p>
          <a:p>
            <a:pPr algn="ctr">
              <a:buNone/>
            </a:pPr>
            <a:r>
              <a:rPr lang="fr-FR" sz="3100" b="1" dirty="0" smtClean="0">
                <a:solidFill>
                  <a:schemeClr val="accent2">
                    <a:lumMod val="40000"/>
                    <a:lumOff val="60000"/>
                  </a:schemeClr>
                </a:solidFill>
              </a:rPr>
              <a:t>PLAN D’ACTION </a:t>
            </a:r>
          </a:p>
          <a:p>
            <a:pPr algn="ctr">
              <a:buNone/>
            </a:pPr>
            <a:r>
              <a:rPr lang="fr-FR" sz="3100" b="1" dirty="0" smtClean="0">
                <a:solidFill>
                  <a:schemeClr val="accent2">
                    <a:lumMod val="40000"/>
                    <a:lumOff val="60000"/>
                  </a:schemeClr>
                </a:solidFill>
              </a:rPr>
              <a:t>2011-2014 </a:t>
            </a:r>
          </a:p>
          <a:p>
            <a:pPr algn="ctr">
              <a:buNone/>
            </a:pPr>
            <a:endParaRPr lang="fr-FR" sz="3100" b="1" dirty="0" smtClean="0">
              <a:solidFill>
                <a:schemeClr val="accent2">
                  <a:lumMod val="40000"/>
                  <a:lumOff val="60000"/>
                </a:schemeClr>
              </a:solidFill>
            </a:endParaRPr>
          </a:p>
        </p:txBody>
      </p:sp>
      <p:sp>
        <p:nvSpPr>
          <p:cNvPr id="5" name="Espace réservé du contenu 2"/>
          <p:cNvSpPr txBox="1">
            <a:spLocks/>
          </p:cNvSpPr>
          <p:nvPr/>
        </p:nvSpPr>
        <p:spPr>
          <a:xfrm>
            <a:off x="6013517" y="5572140"/>
            <a:ext cx="2932508" cy="593191"/>
          </a:xfrm>
          <a:prstGeom prst="rect">
            <a:avLst/>
          </a:prstGeom>
        </p:spPr>
        <p:txBody>
          <a:bodyPr vert="horz" lIns="91411" tIns="45705" rIns="91411" bIns="45705">
            <a:noAutofit/>
          </a:bodyPr>
          <a:lstStyle/>
          <a:p>
            <a:pPr marL="411348" indent="-342790" algn="ctr" defTabSz="142829">
              <a:spcBef>
                <a:spcPts val="700"/>
              </a:spcBef>
              <a:buClr>
                <a:schemeClr val="tx2"/>
              </a:buClr>
              <a:buSzPct val="95000"/>
              <a:defRPr/>
            </a:pPr>
            <a:endParaRPr lang="fr-FR" sz="1600" dirty="0" smtClean="0">
              <a:solidFill>
                <a:schemeClr val="accent3"/>
              </a:solidFill>
            </a:endParaRPr>
          </a:p>
          <a:p>
            <a:pPr marL="411348" indent="-342790" algn="ctr" defTabSz="142829">
              <a:spcBef>
                <a:spcPts val="700"/>
              </a:spcBef>
              <a:buClr>
                <a:schemeClr val="tx2"/>
              </a:buClr>
              <a:buSzPct val="95000"/>
              <a:defRPr/>
            </a:pPr>
            <a:endParaRPr lang="fr-FR" sz="1600" dirty="0" smtClean="0">
              <a:solidFill>
                <a:schemeClr val="accent3"/>
              </a:solidFill>
            </a:endParaRPr>
          </a:p>
          <a:p>
            <a:pPr marL="411348" indent="-342790" algn="ctr" defTabSz="142829">
              <a:spcBef>
                <a:spcPts val="700"/>
              </a:spcBef>
              <a:buClr>
                <a:schemeClr val="tx2"/>
              </a:buClr>
              <a:buSzPct val="95000"/>
              <a:defRPr/>
            </a:pPr>
            <a:r>
              <a:rPr lang="fr-FR" sz="1600" b="1" spc="-100" dirty="0" smtClean="0">
                <a:solidFill>
                  <a:schemeClr val="accent3"/>
                </a:solidFill>
                <a:latin typeface="+mj-lt"/>
                <a:ea typeface="+mj-ea"/>
                <a:cs typeface="+mj-cs"/>
              </a:rPr>
              <a:t>17 FEVRIER 2011</a:t>
            </a:r>
          </a:p>
          <a:p>
            <a:pPr marL="411348" indent="-342790" algn="ctr" defTabSz="142829">
              <a:spcBef>
                <a:spcPts val="700"/>
              </a:spcBef>
              <a:buClr>
                <a:schemeClr val="tx2"/>
              </a:buClr>
              <a:buSzPct val="95000"/>
              <a:defRPr/>
            </a:pPr>
            <a:endParaRPr lang="fr-FR" sz="1600" dirty="0" smtClean="0">
              <a:solidFill>
                <a:schemeClr val="accent3"/>
              </a:solidFill>
            </a:endParaRPr>
          </a:p>
        </p:txBody>
      </p:sp>
    </p:spTree>
  </p:cSld>
  <p:clrMapOvr>
    <a:masterClrMapping/>
  </p:clrMapOvr>
  <p:transition spd="med">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ZoneTexte 25"/>
          <p:cNvSpPr txBox="1"/>
          <p:nvPr/>
        </p:nvSpPr>
        <p:spPr>
          <a:xfrm>
            <a:off x="1523128" y="271696"/>
            <a:ext cx="6620772" cy="753085"/>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N°09 CORRESPONDANT </a:t>
            </a:r>
          </a:p>
          <a:p>
            <a:pPr algn="ctr"/>
            <a:r>
              <a:rPr lang="fr-FR" sz="1600" dirty="0" smtClean="0">
                <a:solidFill>
                  <a:srgbClr val="FF0000"/>
                </a:solidFill>
                <a:latin typeface="Arial Black" pitchFamily="34" charset="0"/>
              </a:rPr>
              <a:t>AU LOTISSEMENT SARKINA </a:t>
            </a:r>
          </a:p>
          <a:p>
            <a:pPr algn="ctr"/>
            <a:r>
              <a:rPr lang="fr-FR" sz="1600" dirty="0" smtClean="0">
                <a:solidFill>
                  <a:srgbClr val="FF0000"/>
                </a:solidFill>
                <a:latin typeface="Arial Black" pitchFamily="34" charset="0"/>
              </a:rPr>
              <a:t>1</a:t>
            </a:r>
            <a:r>
              <a:rPr lang="fr-FR" sz="1600" baseline="30000" dirty="0" smtClean="0">
                <a:solidFill>
                  <a:srgbClr val="FF0000"/>
                </a:solidFill>
                <a:latin typeface="Arial Black" pitchFamily="34" charset="0"/>
              </a:rPr>
              <a:t>ère</a:t>
            </a:r>
            <a:r>
              <a:rPr lang="fr-FR" sz="1600" dirty="0" smtClean="0">
                <a:solidFill>
                  <a:srgbClr val="FF0000"/>
                </a:solidFill>
                <a:latin typeface="Arial Black" pitchFamily="34" charset="0"/>
              </a:rPr>
              <a:t> 2</a:t>
            </a:r>
            <a:r>
              <a:rPr lang="fr-FR" sz="1600" baseline="30000" dirty="0" smtClean="0">
                <a:solidFill>
                  <a:srgbClr val="FF0000"/>
                </a:solidFill>
                <a:latin typeface="Arial Black" pitchFamily="34" charset="0"/>
              </a:rPr>
              <a:t>ème</a:t>
            </a:r>
            <a:r>
              <a:rPr lang="fr-FR" sz="1600" dirty="0" smtClean="0">
                <a:solidFill>
                  <a:srgbClr val="FF0000"/>
                </a:solidFill>
                <a:latin typeface="Arial Black" pitchFamily="34" charset="0"/>
              </a:rPr>
              <a:t> 3</a:t>
            </a:r>
            <a:r>
              <a:rPr lang="fr-FR" sz="1600" baseline="30000" dirty="0" smtClean="0">
                <a:solidFill>
                  <a:srgbClr val="FF0000"/>
                </a:solidFill>
                <a:latin typeface="Arial Black" pitchFamily="34" charset="0"/>
              </a:rPr>
              <a:t>ème</a:t>
            </a:r>
            <a:r>
              <a:rPr lang="fr-FR" sz="1600" dirty="0" smtClean="0">
                <a:solidFill>
                  <a:srgbClr val="FF0000"/>
                </a:solidFill>
                <a:latin typeface="Arial Black" pitchFamily="34" charset="0"/>
              </a:rPr>
              <a:t> 4</a:t>
            </a:r>
            <a:r>
              <a:rPr lang="fr-FR" sz="1600" baseline="30000" dirty="0" smtClean="0">
                <a:solidFill>
                  <a:srgbClr val="FF0000"/>
                </a:solidFill>
                <a:latin typeface="Arial Black" pitchFamily="34" charset="0"/>
              </a:rPr>
              <a:t>ème</a:t>
            </a:r>
            <a:r>
              <a:rPr lang="fr-FR" sz="1600" dirty="0" smtClean="0">
                <a:solidFill>
                  <a:srgbClr val="FF0000"/>
                </a:solidFill>
                <a:latin typeface="Arial Black" pitchFamily="34" charset="0"/>
              </a:rPr>
              <a:t> 5</a:t>
            </a:r>
            <a:r>
              <a:rPr lang="fr-FR" sz="1600" baseline="30000" dirty="0" smtClean="0">
                <a:solidFill>
                  <a:srgbClr val="FF0000"/>
                </a:solidFill>
                <a:latin typeface="Arial Black" pitchFamily="34" charset="0"/>
              </a:rPr>
              <a:t>ème</a:t>
            </a:r>
            <a:r>
              <a:rPr lang="fr-FR" sz="1600" dirty="0" smtClean="0">
                <a:solidFill>
                  <a:srgbClr val="FF0000"/>
                </a:solidFill>
                <a:latin typeface="Arial Black" pitchFamily="34" charset="0"/>
              </a:rPr>
              <a:t> PARTIES</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9" name="Rectangle 18"/>
          <p:cNvSpPr/>
          <p:nvPr/>
        </p:nvSpPr>
        <p:spPr>
          <a:xfrm>
            <a:off x="4737838" y="385954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0" name="Rectangle 19"/>
          <p:cNvSpPr/>
          <p:nvPr/>
        </p:nvSpPr>
        <p:spPr>
          <a:xfrm>
            <a:off x="6983033" y="3888245"/>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4" name="Rectangle 33"/>
          <p:cNvSpPr/>
          <p:nvPr/>
        </p:nvSpPr>
        <p:spPr>
          <a:xfrm>
            <a:off x="7021303" y="5543437"/>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5" name="Rectangle 34"/>
          <p:cNvSpPr/>
          <p:nvPr/>
        </p:nvSpPr>
        <p:spPr>
          <a:xfrm>
            <a:off x="4750595" y="552430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99602"/>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25" name="ZoneTexte 24"/>
          <p:cNvSpPr txBox="1"/>
          <p:nvPr/>
        </p:nvSpPr>
        <p:spPr>
          <a:xfrm>
            <a:off x="5031244" y="521813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PHOTOS ETAT ACTUEL DU SITE</a:t>
            </a:r>
            <a:endParaRPr lang="fr-FR" sz="1100" b="1" dirty="0">
              <a:solidFill>
                <a:srgbClr val="FFFF00"/>
              </a:solidFill>
              <a:latin typeface="Rockwell" pitchFamily="18" charset="0"/>
              <a:cs typeface="Times New Roman" pitchFamily="18" charset="0"/>
            </a:endParaRPr>
          </a:p>
        </p:txBody>
      </p:sp>
      <p:pic>
        <p:nvPicPr>
          <p:cNvPr id="21" name="Image 20" descr="SARKINA.jpg"/>
          <p:cNvPicPr>
            <a:picLocks noChangeAspect="1"/>
          </p:cNvPicPr>
          <p:nvPr/>
        </p:nvPicPr>
        <p:blipFill>
          <a:blip r:embed="rId2" cstate="print"/>
          <a:stretch>
            <a:fillRect/>
          </a:stretch>
        </p:blipFill>
        <p:spPr>
          <a:xfrm>
            <a:off x="4917317" y="1132779"/>
            <a:ext cx="3879903" cy="2449303"/>
          </a:xfrm>
          <a:prstGeom prst="rect">
            <a:avLst/>
          </a:prstGeom>
        </p:spPr>
      </p:pic>
      <p:sp>
        <p:nvSpPr>
          <p:cNvPr id="38" name="ZoneTexte 37"/>
          <p:cNvSpPr txBox="1"/>
          <p:nvPr/>
        </p:nvSpPr>
        <p:spPr>
          <a:xfrm>
            <a:off x="4980217" y="1199752"/>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LA BOUM</a:t>
            </a:r>
          </a:p>
        </p:txBody>
      </p:sp>
      <p:sp>
        <p:nvSpPr>
          <p:cNvPr id="39" name="ZoneTexte 38"/>
          <p:cNvSpPr txBox="1"/>
          <p:nvPr/>
        </p:nvSpPr>
        <p:spPr>
          <a:xfrm>
            <a:off x="5184326" y="2529042"/>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OUED EL HAD</a:t>
            </a:r>
          </a:p>
        </p:txBody>
      </p:sp>
      <p:sp>
        <p:nvSpPr>
          <p:cNvPr id="40" name="ZoneTexte 39"/>
          <p:cNvSpPr txBox="1"/>
          <p:nvPr/>
        </p:nvSpPr>
        <p:spPr>
          <a:xfrm>
            <a:off x="5962490" y="3084567"/>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LOTISSEMENT</a:t>
            </a:r>
          </a:p>
          <a:p>
            <a:r>
              <a:rPr lang="fr-FR" sz="800" b="1" dirty="0" smtClean="0">
                <a:solidFill>
                  <a:srgbClr val="FF0000"/>
                </a:solidFill>
                <a:latin typeface="Arial Narrow" pitchFamily="34" charset="0"/>
              </a:rPr>
              <a:t>EL MOUNA</a:t>
            </a:r>
          </a:p>
        </p:txBody>
      </p:sp>
      <p:sp>
        <p:nvSpPr>
          <p:cNvPr id="22" name="ZoneTexte 21"/>
          <p:cNvSpPr txBox="1"/>
          <p:nvPr/>
        </p:nvSpPr>
        <p:spPr>
          <a:xfrm rot="16200000">
            <a:off x="4596171" y="1849341"/>
            <a:ext cx="947494"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BOULEVARD DE L’EST</a:t>
            </a:r>
          </a:p>
        </p:txBody>
      </p:sp>
      <p:pic>
        <p:nvPicPr>
          <p:cNvPr id="27" name="Image 26" descr="DDD.jpg"/>
          <p:cNvPicPr>
            <a:picLocks noChangeAspect="1"/>
          </p:cNvPicPr>
          <p:nvPr/>
        </p:nvPicPr>
        <p:blipFill>
          <a:blip r:embed="rId3" cstate="print"/>
          <a:stretch>
            <a:fillRect/>
          </a:stretch>
        </p:blipFill>
        <p:spPr>
          <a:xfrm>
            <a:off x="744965" y="1148087"/>
            <a:ext cx="3724981" cy="2433995"/>
          </a:xfrm>
          <a:prstGeom prst="rect">
            <a:avLst/>
          </a:prstGeom>
        </p:spPr>
      </p:pic>
      <p:sp>
        <p:nvSpPr>
          <p:cNvPr id="23" name="ZoneTexte 22"/>
          <p:cNvSpPr txBox="1"/>
          <p:nvPr/>
        </p:nvSpPr>
        <p:spPr>
          <a:xfrm>
            <a:off x="357158" y="3610784"/>
            <a:ext cx="4138301" cy="4107850"/>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TECHNIQUE</a:t>
            </a: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SUPERFICIE                          : 72 HA </a:t>
            </a: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NOMBRE DE  LOTS              : 1144 </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TAUX D’OCCUPATION            : 30%</a:t>
            </a: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POPULATION                        :  20448</a:t>
            </a:r>
            <a:endParaRPr lang="fr-FR" sz="100" b="1" dirty="0" smtClean="0">
              <a:solidFill>
                <a:srgbClr val="FF0000"/>
              </a:solidFill>
              <a:latin typeface="Arial Narrow" pitchFamily="34" charset="0"/>
              <a:cs typeface="Times New Roman" pitchFamily="18" charset="0"/>
            </a:endParaRPr>
          </a:p>
          <a:p>
            <a:pPr>
              <a:buClr>
                <a:srgbClr val="FFFF00"/>
              </a:buClr>
            </a:pPr>
            <a:endParaRPr lang="fr-FR" sz="100" b="1" dirty="0" smtClean="0">
              <a:solidFill>
                <a:srgbClr val="FF0000"/>
              </a:solidFill>
              <a:latin typeface="Arial Narrow" pitchFamily="34" charset="0"/>
              <a:cs typeface="Times New Roman" pitchFamily="18" charset="0"/>
            </a:endParaRPr>
          </a:p>
          <a:p>
            <a:pPr>
              <a:buClr>
                <a:srgbClr val="FFFF00"/>
              </a:buClr>
            </a:pPr>
            <a:endParaRPr lang="fr-FR" sz="100" b="1" dirty="0" smtClean="0">
              <a:solidFill>
                <a:srgbClr val="FF0000"/>
              </a:solidFill>
              <a:latin typeface="Arial Narrow" pitchFamily="34" charset="0"/>
              <a:cs typeface="Times New Roman" pitchFamily="18" charset="0"/>
            </a:endParaRPr>
          </a:p>
          <a:p>
            <a:pPr>
              <a:buClr>
                <a:srgbClr val="FFFF00"/>
              </a:buClr>
            </a:pPr>
            <a:endParaRPr lang="fr-FR" sz="100" b="1" dirty="0" smtClean="0">
              <a:solidFill>
                <a:srgbClr val="FF0000"/>
              </a:solidFill>
              <a:latin typeface="Arial Narrow" pitchFamily="34" charset="0"/>
              <a:cs typeface="Times New Roman" pitchFamily="18" charset="0"/>
            </a:endParaRPr>
          </a:p>
          <a:p>
            <a:pPr>
              <a:buClr>
                <a:srgbClr val="FFFF00"/>
              </a:buClr>
            </a:pPr>
            <a:endParaRPr lang="fr-FR" sz="100" b="1" dirty="0" smtClean="0">
              <a:solidFill>
                <a:srgbClr val="FF0000"/>
              </a:solidFill>
              <a:latin typeface="Arial Narrow" pitchFamily="34" charset="0"/>
              <a:cs typeface="Times New Roman" pitchFamily="18" charset="0"/>
            </a:endParaRPr>
          </a:p>
          <a:p>
            <a:pPr>
              <a:buClr>
                <a:srgbClr val="FFFF00"/>
              </a:buClr>
            </a:pPr>
            <a:endParaRPr lang="fr-FR" sz="100" b="1" dirty="0" smtClean="0">
              <a:solidFill>
                <a:srgbClr val="FF0000"/>
              </a:solidFill>
              <a:latin typeface="Arial Narrow" pitchFamily="34" charset="0"/>
              <a:cs typeface="Times New Roman" pitchFamily="18" charset="0"/>
            </a:endParaRPr>
          </a:p>
          <a:p>
            <a:pPr>
              <a:buClr>
                <a:srgbClr val="FFFF00"/>
              </a:buClr>
            </a:pPr>
            <a:endParaRPr lang="fr-FR" sz="100" b="1" dirty="0" smtClean="0">
              <a:solidFill>
                <a:srgbClr val="FF0000"/>
              </a:solidFill>
              <a:latin typeface="Arial Narrow" pitchFamily="34" charset="0"/>
              <a:cs typeface="Times New Roman" pitchFamily="18" charset="0"/>
            </a:endParaRPr>
          </a:p>
          <a:p>
            <a:pPr>
              <a:buClr>
                <a:srgbClr val="FFFF00"/>
              </a:buClr>
            </a:pPr>
            <a:endParaRPr lang="fr-FR" sz="100" b="1" dirty="0" smtClean="0">
              <a:solidFill>
                <a:srgbClr val="FF0000"/>
              </a:solidFill>
              <a:latin typeface="Arial Narrow" pitchFamily="34" charset="0"/>
              <a:cs typeface="Times New Roman" pitchFamily="18" charset="0"/>
            </a:endParaRPr>
          </a:p>
          <a:p>
            <a:pPr>
              <a:buClr>
                <a:srgbClr val="FFFF00"/>
              </a:buClr>
            </a:pPr>
            <a:endParaRPr lang="fr-FR" sz="100" b="1" dirty="0" smtClean="0">
              <a:solidFill>
                <a:srgbClr val="FF0000"/>
              </a:solidFill>
              <a:latin typeface="Arial Narrow" pitchFamily="34" charset="0"/>
              <a:cs typeface="Times New Roman" pitchFamily="18" charset="0"/>
            </a:endParaRPr>
          </a:p>
          <a:p>
            <a:pPr>
              <a:buClr>
                <a:srgbClr val="FFFF00"/>
              </a:buClr>
            </a:pPr>
            <a:endParaRPr lang="fr-FR" sz="100" b="1" dirty="0" smtClean="0">
              <a:solidFill>
                <a:srgbClr val="FF0000"/>
              </a:solidFill>
              <a:latin typeface="Arial Narrow" pitchFamily="34" charset="0"/>
              <a:cs typeface="Times New Roman" pitchFamily="18" charset="0"/>
            </a:endParaRPr>
          </a:p>
          <a:p>
            <a:pPr>
              <a:buClr>
                <a:srgbClr val="FFFF00"/>
              </a:buClr>
            </a:pPr>
            <a:endParaRPr lang="fr-FR" sz="100" b="1" dirty="0" smtClean="0">
              <a:solidFill>
                <a:srgbClr val="FF0000"/>
              </a:solidFill>
              <a:latin typeface="Arial Narrow" pitchFamily="34" charset="0"/>
              <a:cs typeface="Times New Roman" pitchFamily="18" charset="0"/>
            </a:endParaRPr>
          </a:p>
          <a:p>
            <a:pPr>
              <a:buClr>
                <a:srgbClr val="FFFF00"/>
              </a:buClr>
            </a:pPr>
            <a:endParaRPr lang="fr-FR" sz="100" b="1" dirty="0" smtClean="0">
              <a:solidFill>
                <a:srgbClr val="FF0000"/>
              </a:solidFill>
              <a:latin typeface="Arial Narrow" pitchFamily="34" charset="0"/>
              <a:cs typeface="Times New Roman" pitchFamily="18" charset="0"/>
            </a:endParaRPr>
          </a:p>
          <a:p>
            <a:pPr>
              <a:buClr>
                <a:srgbClr val="FFFF00"/>
              </a:buClr>
            </a:pPr>
            <a:endParaRPr lang="fr-FR" sz="100" b="1" dirty="0" smtClean="0">
              <a:solidFill>
                <a:srgbClr val="FF0000"/>
              </a:solidFill>
              <a:latin typeface="Arial Narrow" pitchFamily="34" charset="0"/>
              <a:cs typeface="Times New Roman" pitchFamily="18" charset="0"/>
            </a:endParaRPr>
          </a:p>
          <a:p>
            <a:pPr>
              <a:buClr>
                <a:srgbClr val="FFFF00"/>
              </a:buClr>
            </a:pPr>
            <a:endParaRPr lang="fr-FR" sz="100" b="1" dirty="0" smtClean="0">
              <a:solidFill>
                <a:srgbClr val="FF0000"/>
              </a:solidFill>
              <a:latin typeface="Arial Narrow" pitchFamily="34" charset="0"/>
              <a:cs typeface="Times New Roman" pitchFamily="18" charset="0"/>
            </a:endParaRPr>
          </a:p>
          <a:p>
            <a:pPr>
              <a:buClr>
                <a:srgbClr val="FFFF00"/>
              </a:buClr>
            </a:pPr>
            <a:endParaRPr lang="fr-FR" sz="100" b="1" dirty="0" smtClean="0">
              <a:solidFill>
                <a:srgbClr val="FF00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 </a:t>
            </a: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 </a:t>
            </a:r>
            <a:r>
              <a:rPr lang="fr-FR" sz="1100" b="1" dirty="0" smtClean="0">
                <a:solidFill>
                  <a:srgbClr val="FFFF00"/>
                </a:solidFill>
                <a:latin typeface="Arial Narrow" pitchFamily="34" charset="0"/>
                <a:cs typeface="Times New Roman" pitchFamily="18" charset="0"/>
              </a:rPr>
              <a:t>REALISATION DE L’ASSAINISSEMENT  DES EAUX PLUVIALES  EN TOTALITE ET  DES EAUX  USEES  EN   PARTIE  ET REALISATION  DE L’AEP</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REALISATION  DES AMENAGEMENT EXTERIEURS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REALISATION DE L’ECLAIRAGE PUBLIC </a:t>
            </a:r>
            <a:r>
              <a:rPr lang="fr-FR" sz="1100" b="1" dirty="0" smtClean="0">
                <a:solidFill>
                  <a:srgbClr val="FF0000"/>
                </a:solidFill>
                <a:latin typeface="Arial Narrow" pitchFamily="34" charset="0"/>
                <a:cs typeface="Times New Roman" pitchFamily="18" charset="0"/>
              </a:rPr>
              <a:t>ACTION N°4:</a:t>
            </a:r>
            <a:r>
              <a:rPr lang="fr-FR" sz="1100" b="1" dirty="0" smtClean="0">
                <a:solidFill>
                  <a:srgbClr val="FFFF00"/>
                </a:solidFill>
                <a:latin typeface="Arial Narrow" pitchFamily="34" charset="0"/>
                <a:cs typeface="Times New Roman" pitchFamily="18" charset="0"/>
              </a:rPr>
              <a:t>  REALISATION DE LA VOIRIE    </a:t>
            </a:r>
          </a:p>
          <a:p>
            <a:pPr>
              <a:buClr>
                <a:srgbClr val="FFFF00"/>
              </a:buClr>
            </a:pPr>
            <a:r>
              <a:rPr lang="fr-FR" sz="1100" b="1" dirty="0" smtClean="0">
                <a:solidFill>
                  <a:srgbClr val="FFFF00"/>
                </a:solidFill>
                <a:latin typeface="Arial Narrow" pitchFamily="34" charset="0"/>
                <a:cs typeface="Times New Roman" pitchFamily="18" charset="0"/>
              </a:rPr>
              <a:t>  </a:t>
            </a:r>
          </a:p>
          <a:p>
            <a:pPr>
              <a:buClr>
                <a:srgbClr val="FFFF00"/>
              </a:buClr>
            </a:pPr>
            <a:r>
              <a:rPr lang="fr-FR" sz="1000" b="1" dirty="0" smtClean="0">
                <a:latin typeface="Arial Narrow" pitchFamily="34" charset="0"/>
                <a:cs typeface="Times New Roman" pitchFamily="18" charset="0"/>
              </a:rPr>
              <a:t>PROGRAMME EN TRAVAUX  D’ASSAINISSEMENT ET D’ AEP POUR L’ANNEE 2011 ET EN AMENAGEMENT EXTERIEUR ET ECLAIRAGE PUBLIC  POUR LANNEE 2012  ET EN VOIRIE L’ANNEE 2013POUR UN MONTANT 503 600 000,00 DA</a:t>
            </a: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FF00"/>
                </a:solidFill>
                <a:latin typeface="Arial Narrow" pitchFamily="34" charset="0"/>
                <a:cs typeface="Times New Roman" pitchFamily="18" charset="0"/>
              </a:rPr>
              <a:t> </a:t>
            </a: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endParaRPr lang="fr-FR" sz="1600" b="1" dirty="0" smtClean="0">
              <a:solidFill>
                <a:srgbClr val="FFFF00"/>
              </a:solidFill>
              <a:latin typeface="Arial Narrow" pitchFamily="34" charset="0"/>
              <a:cs typeface="Times New Roman" pitchFamily="18" charset="0"/>
            </a:endParaRPr>
          </a:p>
        </p:txBody>
      </p:sp>
      <p:pic>
        <p:nvPicPr>
          <p:cNvPr id="1026" name="Picture 2" descr="G:\DOSSIER SARKINA\AMENAGEMENT\IMG_0009.JPG"/>
          <p:cNvPicPr>
            <a:picLocks noChangeAspect="1" noChangeArrowheads="1"/>
          </p:cNvPicPr>
          <p:nvPr/>
        </p:nvPicPr>
        <p:blipFill>
          <a:blip r:embed="rId4" cstate="print"/>
          <a:srcRect/>
          <a:stretch>
            <a:fillRect/>
          </a:stretch>
        </p:blipFill>
        <p:spPr bwMode="auto">
          <a:xfrm>
            <a:off x="4725081" y="3864849"/>
            <a:ext cx="2082677" cy="1171506"/>
          </a:xfrm>
          <a:prstGeom prst="rect">
            <a:avLst/>
          </a:prstGeom>
          <a:noFill/>
        </p:spPr>
      </p:pic>
      <p:pic>
        <p:nvPicPr>
          <p:cNvPr id="1027" name="Picture 3" descr="G:\DOSSIER SARKINA\AMENAGEMENT\IMG_0078.JPG"/>
          <p:cNvPicPr>
            <a:picLocks noChangeAspect="1" noChangeArrowheads="1"/>
          </p:cNvPicPr>
          <p:nvPr/>
        </p:nvPicPr>
        <p:blipFill>
          <a:blip r:embed="rId5" cstate="print"/>
          <a:srcRect/>
          <a:stretch>
            <a:fillRect/>
          </a:stretch>
        </p:blipFill>
        <p:spPr bwMode="auto">
          <a:xfrm>
            <a:off x="6983033" y="3897812"/>
            <a:ext cx="2054437" cy="1155621"/>
          </a:xfrm>
          <a:prstGeom prst="rect">
            <a:avLst/>
          </a:prstGeom>
          <a:noFill/>
        </p:spPr>
      </p:pic>
      <p:pic>
        <p:nvPicPr>
          <p:cNvPr id="1028" name="Picture 4" descr="G:\DOSSIER SARKINA\AMENAGEMENT\P9050152.JPG"/>
          <p:cNvPicPr>
            <a:picLocks noChangeAspect="1" noChangeArrowheads="1"/>
          </p:cNvPicPr>
          <p:nvPr/>
        </p:nvPicPr>
        <p:blipFill>
          <a:blip r:embed="rId6" cstate="print"/>
          <a:srcRect/>
          <a:stretch>
            <a:fillRect/>
          </a:stretch>
        </p:blipFill>
        <p:spPr bwMode="auto">
          <a:xfrm>
            <a:off x="4763352" y="5533870"/>
            <a:ext cx="2053489" cy="1155087"/>
          </a:xfrm>
          <a:prstGeom prst="rect">
            <a:avLst/>
          </a:prstGeom>
          <a:noFill/>
        </p:spPr>
      </p:pic>
      <p:pic>
        <p:nvPicPr>
          <p:cNvPr id="1029" name="Picture 5" descr="G:\DOSSIER SARKINA\ASSAINISSEMENT\P8180028.JPG"/>
          <p:cNvPicPr>
            <a:picLocks noChangeAspect="1" noChangeArrowheads="1"/>
          </p:cNvPicPr>
          <p:nvPr/>
        </p:nvPicPr>
        <p:blipFill>
          <a:blip r:embed="rId7" cstate="print"/>
          <a:srcRect/>
          <a:stretch>
            <a:fillRect/>
          </a:stretch>
        </p:blipFill>
        <p:spPr bwMode="auto">
          <a:xfrm>
            <a:off x="7008546" y="5543437"/>
            <a:ext cx="2083242" cy="1171824"/>
          </a:xfrm>
          <a:prstGeom prst="rect">
            <a:avLst/>
          </a:prstGeom>
          <a:noFill/>
        </p:spPr>
      </p:pic>
    </p:spTree>
  </p:cSld>
  <p:clrMapOvr>
    <a:masterClrMapping/>
  </p:clrMapOvr>
  <p:transition spd="med">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Image 32" descr="IMG_0353.jpg"/>
          <p:cNvPicPr>
            <a:picLocks noChangeAspect="1"/>
          </p:cNvPicPr>
          <p:nvPr/>
        </p:nvPicPr>
        <p:blipFill>
          <a:blip r:embed="rId2" cstate="print"/>
          <a:stretch>
            <a:fillRect/>
          </a:stretch>
        </p:blipFill>
        <p:spPr>
          <a:xfrm>
            <a:off x="6983033" y="3900017"/>
            <a:ext cx="2071184" cy="1165041"/>
          </a:xfrm>
          <a:prstGeom prst="rect">
            <a:avLst/>
          </a:prstGeom>
        </p:spPr>
      </p:pic>
      <p:pic>
        <p:nvPicPr>
          <p:cNvPr id="36" name="Image 35" descr="IMG_0365.jpg"/>
          <p:cNvPicPr>
            <a:picLocks noChangeAspect="1"/>
          </p:cNvPicPr>
          <p:nvPr/>
        </p:nvPicPr>
        <p:blipFill>
          <a:blip r:embed="rId3" cstate="print"/>
          <a:stretch>
            <a:fillRect/>
          </a:stretch>
        </p:blipFill>
        <p:spPr>
          <a:xfrm>
            <a:off x="4763762" y="5533870"/>
            <a:ext cx="2078946" cy="1169407"/>
          </a:xfrm>
          <a:prstGeom prst="rect">
            <a:avLst/>
          </a:prstGeom>
        </p:spPr>
      </p:pic>
      <p:pic>
        <p:nvPicPr>
          <p:cNvPr id="37" name="Image 36" descr="P8180028.JPG"/>
          <p:cNvPicPr>
            <a:picLocks noChangeAspect="1"/>
          </p:cNvPicPr>
          <p:nvPr/>
        </p:nvPicPr>
        <p:blipFill>
          <a:blip r:embed="rId4" cstate="print"/>
          <a:stretch>
            <a:fillRect/>
          </a:stretch>
        </p:blipFill>
        <p:spPr>
          <a:xfrm>
            <a:off x="7042276" y="5557994"/>
            <a:ext cx="2053765" cy="1155243"/>
          </a:xfrm>
          <a:prstGeom prst="rect">
            <a:avLst/>
          </a:prstGeom>
        </p:spPr>
      </p:pic>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N°10 CORRESPONDANT </a:t>
            </a:r>
          </a:p>
          <a:p>
            <a:pPr algn="ctr"/>
            <a:r>
              <a:rPr lang="fr-FR" sz="1600" dirty="0" smtClean="0">
                <a:solidFill>
                  <a:srgbClr val="FF0000"/>
                </a:solidFill>
                <a:latin typeface="Arial Black" pitchFamily="34" charset="0"/>
              </a:rPr>
              <a:t>A LA CITE SARKINA 5</a:t>
            </a:r>
            <a:r>
              <a:rPr lang="fr-FR" sz="1600" baseline="30000" dirty="0" smtClean="0">
                <a:solidFill>
                  <a:srgbClr val="FF0000"/>
                </a:solidFill>
                <a:latin typeface="Arial Black" pitchFamily="34" charset="0"/>
              </a:rPr>
              <a:t>ème</a:t>
            </a:r>
            <a:r>
              <a:rPr lang="fr-FR" sz="1600" dirty="0" smtClean="0">
                <a:solidFill>
                  <a:srgbClr val="FF0000"/>
                </a:solidFill>
                <a:latin typeface="Arial Black" pitchFamily="34" charset="0"/>
              </a:rPr>
              <a:t> TRANCHE</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9" name="Rectangle 18"/>
          <p:cNvSpPr/>
          <p:nvPr/>
        </p:nvSpPr>
        <p:spPr>
          <a:xfrm>
            <a:off x="4737838" y="385954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0" name="Rectangle 19"/>
          <p:cNvSpPr/>
          <p:nvPr/>
        </p:nvSpPr>
        <p:spPr>
          <a:xfrm>
            <a:off x="6983033" y="3888245"/>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4" name="Rectangle 33"/>
          <p:cNvSpPr/>
          <p:nvPr/>
        </p:nvSpPr>
        <p:spPr>
          <a:xfrm>
            <a:off x="7021303" y="5543437"/>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5" name="Rectangle 34"/>
          <p:cNvSpPr/>
          <p:nvPr/>
        </p:nvSpPr>
        <p:spPr>
          <a:xfrm>
            <a:off x="4750595" y="552430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pic>
        <p:nvPicPr>
          <p:cNvPr id="30" name="Image 29" descr="SARKINA 5EME TRANCHE..jpg"/>
          <p:cNvPicPr>
            <a:picLocks noChangeAspect="1"/>
          </p:cNvPicPr>
          <p:nvPr/>
        </p:nvPicPr>
        <p:blipFill>
          <a:blip r:embed="rId5" cstate="print"/>
          <a:stretch>
            <a:fillRect/>
          </a:stretch>
        </p:blipFill>
        <p:spPr>
          <a:xfrm>
            <a:off x="4959740" y="1142346"/>
            <a:ext cx="3847513" cy="2430168"/>
          </a:xfrm>
          <a:prstGeom prst="rect">
            <a:avLst/>
          </a:prstGeom>
        </p:spPr>
      </p:pic>
      <p:pic>
        <p:nvPicPr>
          <p:cNvPr id="32" name="Image 31" descr="IMG_0347.jpg"/>
          <p:cNvPicPr>
            <a:picLocks noChangeAspect="1"/>
          </p:cNvPicPr>
          <p:nvPr/>
        </p:nvPicPr>
        <p:blipFill>
          <a:blip r:embed="rId6" cstate="print"/>
          <a:stretch>
            <a:fillRect/>
          </a:stretch>
        </p:blipFill>
        <p:spPr>
          <a:xfrm>
            <a:off x="4737838" y="3859542"/>
            <a:ext cx="2109122" cy="1186381"/>
          </a:xfrm>
          <a:prstGeom prst="rect">
            <a:avLst/>
          </a:prstGeom>
        </p:spPr>
      </p:pic>
      <p:sp>
        <p:nvSpPr>
          <p:cNvPr id="38" name="ZoneTexte 37"/>
          <p:cNvSpPr txBox="1"/>
          <p:nvPr/>
        </p:nvSpPr>
        <p:spPr>
          <a:xfrm>
            <a:off x="5528759" y="3036729"/>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LA BOUM</a:t>
            </a:r>
          </a:p>
        </p:txBody>
      </p:sp>
      <p:sp>
        <p:nvSpPr>
          <p:cNvPr id="39" name="ZoneTexte 38"/>
          <p:cNvSpPr txBox="1"/>
          <p:nvPr/>
        </p:nvSpPr>
        <p:spPr>
          <a:xfrm>
            <a:off x="5273623" y="3390730"/>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TRIBUNAL</a:t>
            </a:r>
          </a:p>
        </p:txBody>
      </p:sp>
      <p:sp>
        <p:nvSpPr>
          <p:cNvPr id="40" name="ZoneTexte 39"/>
          <p:cNvSpPr txBox="1"/>
          <p:nvPr/>
        </p:nvSpPr>
        <p:spPr>
          <a:xfrm>
            <a:off x="7722926" y="1974727"/>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LOTISSEMENT</a:t>
            </a:r>
          </a:p>
          <a:p>
            <a:r>
              <a:rPr lang="fr-FR" sz="800" b="1" dirty="0" smtClean="0">
                <a:solidFill>
                  <a:srgbClr val="FF0000"/>
                </a:solidFill>
                <a:latin typeface="Arial Narrow" pitchFamily="34" charset="0"/>
              </a:rPr>
              <a:t>EL BERDA</a:t>
            </a:r>
          </a:p>
        </p:txBody>
      </p:sp>
      <p:pic>
        <p:nvPicPr>
          <p:cNvPr id="23" name="Image 22" descr="PLAN D'AMENAGEMENT EXTERIEUR 5 ème TRANCHES-Model.jpg"/>
          <p:cNvPicPr>
            <a:picLocks noChangeAspect="1"/>
          </p:cNvPicPr>
          <p:nvPr/>
        </p:nvPicPr>
        <p:blipFill>
          <a:blip r:embed="rId7" cstate="print"/>
          <a:srcRect l="2385" t="2080" r="2911"/>
          <a:stretch>
            <a:fillRect/>
          </a:stretch>
        </p:blipFill>
        <p:spPr>
          <a:xfrm>
            <a:off x="732208" y="1150659"/>
            <a:ext cx="3737738" cy="2440990"/>
          </a:xfrm>
          <a:prstGeom prst="rect">
            <a:avLst/>
          </a:prstGeom>
        </p:spPr>
      </p:pic>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25" name="ZoneTexte 24"/>
          <p:cNvSpPr txBox="1"/>
          <p:nvPr/>
        </p:nvSpPr>
        <p:spPr>
          <a:xfrm>
            <a:off x="5031244" y="521813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PHOTOS ETAT ACTUEL DU SITE</a:t>
            </a:r>
            <a:endParaRPr lang="fr-FR" sz="1100" b="1" dirty="0">
              <a:solidFill>
                <a:srgbClr val="FFFF00"/>
              </a:solidFill>
              <a:latin typeface="Rockwell" pitchFamily="18" charset="0"/>
              <a:cs typeface="Times New Roman" pitchFamily="18" charset="0"/>
            </a:endParaRPr>
          </a:p>
        </p:txBody>
      </p:sp>
      <p:sp>
        <p:nvSpPr>
          <p:cNvPr id="27" name="ZoneTexte 26"/>
          <p:cNvSpPr txBox="1"/>
          <p:nvPr/>
        </p:nvSpPr>
        <p:spPr>
          <a:xfrm>
            <a:off x="428596" y="3714752"/>
            <a:ext cx="4214842" cy="3446130"/>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TECHNIQUE</a:t>
            </a:r>
          </a:p>
          <a:p>
            <a:pPr>
              <a:buClr>
                <a:srgbClr val="FFFF00"/>
              </a:buClr>
            </a:pP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SUPERFICIE                              :  61 HA</a:t>
            </a: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NOMBRE DE LOGEMENTTS   : 4812 </a:t>
            </a: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POPULATION                             :  28870 </a:t>
            </a:r>
          </a:p>
          <a:p>
            <a:pPr>
              <a:buClr>
                <a:srgbClr val="FFFF00"/>
              </a:buClr>
            </a:pPr>
            <a:endParaRPr lang="fr-FR" sz="1600" b="1" dirty="0" smtClean="0">
              <a:solidFill>
                <a:srgbClr val="FF00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a:t>
            </a:r>
          </a:p>
          <a:p>
            <a:pPr>
              <a:buClr>
                <a:srgbClr val="FFFF00"/>
              </a:buClr>
            </a:pPr>
            <a:r>
              <a:rPr lang="fr-FR" sz="1100" b="1" dirty="0" smtClean="0">
                <a:solidFill>
                  <a:srgbClr val="FF0000"/>
                </a:solidFill>
                <a:latin typeface="Arial Narrow" pitchFamily="34" charset="0"/>
                <a:cs typeface="Times New Roman" pitchFamily="18" charset="0"/>
              </a:rPr>
              <a:t>ACTION N° 1:</a:t>
            </a:r>
            <a:r>
              <a:rPr lang="fr-FR" sz="1100" b="1" dirty="0" smtClean="0">
                <a:solidFill>
                  <a:srgbClr val="FFFF00"/>
                </a:solidFill>
                <a:latin typeface="Arial Narrow" pitchFamily="34" charset="0"/>
                <a:cs typeface="Times New Roman" pitchFamily="18" charset="0"/>
              </a:rPr>
              <a:t>REALISATION DE L’ASSAINISSEMENT  DES EAUX  PLUVIALES EN TOTALITE ET   RENFORCEMENT DU RESEAU DES EAUX USEES </a:t>
            </a:r>
          </a:p>
          <a:p>
            <a:pPr>
              <a:buClr>
                <a:srgbClr val="FFFF00"/>
              </a:buClr>
            </a:pPr>
            <a:r>
              <a:rPr lang="fr-FR" sz="1100" b="1" dirty="0" smtClean="0">
                <a:solidFill>
                  <a:srgbClr val="FF0000"/>
                </a:solidFill>
                <a:latin typeface="Arial Narrow" pitchFamily="34" charset="0"/>
                <a:cs typeface="Times New Roman" pitchFamily="18" charset="0"/>
              </a:rPr>
              <a:t>ACTION N° 2:</a:t>
            </a:r>
            <a:r>
              <a:rPr lang="fr-FR" sz="1100" b="1" dirty="0" smtClean="0">
                <a:solidFill>
                  <a:srgbClr val="FFFF00"/>
                </a:solidFill>
                <a:latin typeface="Arial Narrow" pitchFamily="34" charset="0"/>
                <a:cs typeface="Times New Roman" pitchFamily="18" charset="0"/>
              </a:rPr>
              <a:t>REALISATION DES AMENAGEMENT EXTERIEURS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REPRSIE DE L’ECLAIRAGE PUBLIC </a:t>
            </a:r>
          </a:p>
          <a:p>
            <a:pPr>
              <a:buClr>
                <a:srgbClr val="FFFF00"/>
              </a:buClr>
            </a:pPr>
            <a:r>
              <a:rPr lang="fr-FR" sz="1100" b="1" dirty="0" smtClean="0">
                <a:solidFill>
                  <a:srgbClr val="FF0000"/>
                </a:solidFill>
                <a:latin typeface="Arial Narrow" pitchFamily="34" charset="0"/>
                <a:cs typeface="Times New Roman" pitchFamily="18" charset="0"/>
              </a:rPr>
              <a:t>ACTION N°4 : </a:t>
            </a:r>
            <a:r>
              <a:rPr lang="fr-FR" sz="1100" b="1" dirty="0" smtClean="0">
                <a:solidFill>
                  <a:srgbClr val="FFFF00"/>
                </a:solidFill>
                <a:latin typeface="Arial Narrow" pitchFamily="34" charset="0"/>
                <a:cs typeface="Times New Roman" pitchFamily="18" charset="0"/>
              </a:rPr>
              <a:t>REPRSIE DE LA VOIRIE  ET TROTTOIRS</a:t>
            </a:r>
            <a:r>
              <a:rPr lang="fr-FR" sz="1000" b="1" dirty="0" smtClean="0">
                <a:latin typeface="Arial Narrow" pitchFamily="34" charset="0"/>
                <a:cs typeface="Times New Roman" pitchFamily="18" charset="0"/>
              </a:rPr>
              <a:t> </a:t>
            </a:r>
          </a:p>
          <a:p>
            <a:pPr>
              <a:buClr>
                <a:srgbClr val="FFFF00"/>
              </a:buClr>
            </a:pPr>
            <a:endParaRPr lang="fr-FR" sz="1000" b="1" dirty="0" smtClean="0">
              <a:latin typeface="Arial Narrow" pitchFamily="34" charset="0"/>
              <a:cs typeface="Times New Roman" pitchFamily="18" charset="0"/>
            </a:endParaRPr>
          </a:p>
          <a:p>
            <a:pPr>
              <a:buClr>
                <a:srgbClr val="FFFF00"/>
              </a:buClr>
            </a:pPr>
            <a:r>
              <a:rPr lang="fr-FR" sz="1000" b="1" dirty="0" smtClean="0">
                <a:latin typeface="Arial Narrow" pitchFamily="34" charset="0"/>
                <a:cs typeface="Times New Roman" pitchFamily="18" charset="0"/>
              </a:rPr>
              <a:t>PROGRAMME EN TRAVAUX POUR L’ANNEE 2011 POUR UN MONTANT DE  233 050 000,00 DA</a:t>
            </a:r>
            <a:endParaRPr lang="fr-FR" sz="1000" b="1" dirty="0" smtClean="0">
              <a:solidFill>
                <a:srgbClr val="FFFF00"/>
              </a:solidFill>
              <a:latin typeface="Arial Narrow" pitchFamily="34" charset="0"/>
              <a:cs typeface="Times New Roman" pitchFamily="18" charset="0"/>
            </a:endParaRPr>
          </a:p>
          <a:p>
            <a:pPr>
              <a:buClr>
                <a:srgbClr val="FFFF00"/>
              </a:buClr>
            </a:pPr>
            <a:endParaRPr lang="fr-FR" sz="1000" b="1" dirty="0" smtClean="0">
              <a:latin typeface="Arial Narrow" pitchFamily="34" charset="0"/>
              <a:cs typeface="Times New Roman" pitchFamily="18" charset="0"/>
            </a:endParaRPr>
          </a:p>
          <a:p>
            <a:pPr>
              <a:buClr>
                <a:srgbClr val="FFFF00"/>
              </a:buClr>
            </a:pPr>
            <a:endParaRPr lang="fr-FR" sz="1000" b="1" dirty="0" smtClean="0">
              <a:latin typeface="Arial Narrow" pitchFamily="34" charset="0"/>
              <a:cs typeface="Times New Roman" pitchFamily="18" charset="0"/>
            </a:endParaRPr>
          </a:p>
        </p:txBody>
      </p:sp>
    </p:spTree>
  </p:cSld>
  <p:clrMapOvr>
    <a:masterClrMapping/>
  </p:clrMapOvr>
  <p:transition spd="med">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N°11 CORRESPONDANT </a:t>
            </a:r>
          </a:p>
          <a:p>
            <a:pPr algn="ctr"/>
            <a:r>
              <a:rPr lang="fr-FR" sz="1600" dirty="0" smtClean="0">
                <a:solidFill>
                  <a:srgbClr val="FF0000"/>
                </a:solidFill>
                <a:latin typeface="Arial Black" pitchFamily="34" charset="0"/>
              </a:rPr>
              <a:t>AU LOTISSEMENT EL DJEBBES</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9" name="Rectangle 18"/>
          <p:cNvSpPr/>
          <p:nvPr/>
        </p:nvSpPr>
        <p:spPr>
          <a:xfrm>
            <a:off x="4737838" y="385954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0" name="Rectangle 19"/>
          <p:cNvSpPr/>
          <p:nvPr/>
        </p:nvSpPr>
        <p:spPr>
          <a:xfrm>
            <a:off x="6983033" y="3888245"/>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4" name="Rectangle 33"/>
          <p:cNvSpPr/>
          <p:nvPr/>
        </p:nvSpPr>
        <p:spPr>
          <a:xfrm>
            <a:off x="7021303" y="5543437"/>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5" name="Rectangle 34"/>
          <p:cNvSpPr/>
          <p:nvPr/>
        </p:nvSpPr>
        <p:spPr>
          <a:xfrm>
            <a:off x="4750595" y="552430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5" name="ZoneTexte 24"/>
          <p:cNvSpPr txBox="1"/>
          <p:nvPr/>
        </p:nvSpPr>
        <p:spPr>
          <a:xfrm>
            <a:off x="5031244" y="521813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PHOTOS ETAT ACTUEL DU SITE</a:t>
            </a:r>
            <a:endParaRPr lang="fr-FR" sz="1100" b="1" dirty="0">
              <a:solidFill>
                <a:srgbClr val="FFFF00"/>
              </a:solidFill>
              <a:latin typeface="Rockwell" pitchFamily="18" charset="0"/>
              <a:cs typeface="Times New Roman" pitchFamily="18" charset="0"/>
            </a:endParaRPr>
          </a:p>
        </p:txBody>
      </p:sp>
      <p:pic>
        <p:nvPicPr>
          <p:cNvPr id="27" name="Image 26" descr="DJEBBES.jpg"/>
          <p:cNvPicPr>
            <a:picLocks noChangeAspect="1"/>
          </p:cNvPicPr>
          <p:nvPr/>
        </p:nvPicPr>
        <p:blipFill>
          <a:blip r:embed="rId2" cstate="print"/>
          <a:stretch>
            <a:fillRect/>
          </a:stretch>
        </p:blipFill>
        <p:spPr>
          <a:xfrm>
            <a:off x="732208" y="1113643"/>
            <a:ext cx="3794277" cy="2492027"/>
          </a:xfrm>
          <a:prstGeom prst="rect">
            <a:avLst/>
          </a:prstGeom>
        </p:spPr>
      </p:pic>
      <p:pic>
        <p:nvPicPr>
          <p:cNvPr id="41" name="Image 40" descr="SITUATON DJEBBES.jpg"/>
          <p:cNvPicPr>
            <a:picLocks noChangeAspect="1"/>
          </p:cNvPicPr>
          <p:nvPr/>
        </p:nvPicPr>
        <p:blipFill>
          <a:blip r:embed="rId3" cstate="print"/>
          <a:stretch>
            <a:fillRect/>
          </a:stretch>
        </p:blipFill>
        <p:spPr>
          <a:xfrm>
            <a:off x="4941947" y="1142346"/>
            <a:ext cx="3850871" cy="2459488"/>
          </a:xfrm>
          <a:prstGeom prst="rect">
            <a:avLst/>
          </a:prstGeom>
        </p:spPr>
      </p:pic>
      <p:sp>
        <p:nvSpPr>
          <p:cNvPr id="38" name="ZoneTexte 37"/>
          <p:cNvSpPr txBox="1"/>
          <p:nvPr/>
        </p:nvSpPr>
        <p:spPr>
          <a:xfrm>
            <a:off x="5720111" y="2079970"/>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CITE BENCHERGUI</a:t>
            </a:r>
          </a:p>
        </p:txBody>
      </p:sp>
      <p:sp>
        <p:nvSpPr>
          <p:cNvPr id="39" name="ZoneTexte 38"/>
          <p:cNvSpPr txBox="1"/>
          <p:nvPr/>
        </p:nvSpPr>
        <p:spPr>
          <a:xfrm>
            <a:off x="5477732" y="1371969"/>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LOTISSEMENT EL DJEBEES</a:t>
            </a:r>
          </a:p>
        </p:txBody>
      </p:sp>
      <p:sp>
        <p:nvSpPr>
          <p:cNvPr id="40" name="ZoneTexte 39"/>
          <p:cNvSpPr txBox="1"/>
          <p:nvPr/>
        </p:nvSpPr>
        <p:spPr>
          <a:xfrm>
            <a:off x="7250925" y="3199378"/>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CITE EL BIR</a:t>
            </a:r>
          </a:p>
        </p:txBody>
      </p:sp>
      <p:sp>
        <p:nvSpPr>
          <p:cNvPr id="42" name="ZoneTexte 41"/>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VUE EN PLAN  GOOGLE EARTH</a:t>
            </a:r>
            <a:endParaRPr lang="fr-FR" sz="1100" b="1" dirty="0">
              <a:solidFill>
                <a:srgbClr val="FFFF00"/>
              </a:solidFill>
              <a:latin typeface="Rockwell" pitchFamily="18" charset="0"/>
              <a:cs typeface="Times New Roman" pitchFamily="18" charset="0"/>
            </a:endParaRPr>
          </a:p>
        </p:txBody>
      </p:sp>
      <p:pic>
        <p:nvPicPr>
          <p:cNvPr id="43" name="Image 42" descr="PICT0882.JPG"/>
          <p:cNvPicPr>
            <a:picLocks noChangeAspect="1"/>
          </p:cNvPicPr>
          <p:nvPr/>
        </p:nvPicPr>
        <p:blipFill>
          <a:blip r:embed="rId4" cstate="print"/>
          <a:stretch>
            <a:fillRect/>
          </a:stretch>
        </p:blipFill>
        <p:spPr>
          <a:xfrm>
            <a:off x="4746343" y="3869109"/>
            <a:ext cx="2109122" cy="1186381"/>
          </a:xfrm>
          <a:prstGeom prst="rect">
            <a:avLst/>
          </a:prstGeom>
        </p:spPr>
      </p:pic>
      <p:pic>
        <p:nvPicPr>
          <p:cNvPr id="44" name="Image 43" descr="PICT0884.JPG"/>
          <p:cNvPicPr>
            <a:picLocks noChangeAspect="1"/>
          </p:cNvPicPr>
          <p:nvPr/>
        </p:nvPicPr>
        <p:blipFill>
          <a:blip r:embed="rId5" cstate="print"/>
          <a:stretch>
            <a:fillRect/>
          </a:stretch>
        </p:blipFill>
        <p:spPr>
          <a:xfrm>
            <a:off x="6995789" y="3896411"/>
            <a:ext cx="2097969" cy="1180107"/>
          </a:xfrm>
          <a:prstGeom prst="rect">
            <a:avLst/>
          </a:prstGeom>
        </p:spPr>
      </p:pic>
      <p:pic>
        <p:nvPicPr>
          <p:cNvPr id="45" name="Image 44" descr="PICT0889.JPG"/>
          <p:cNvPicPr>
            <a:picLocks noChangeAspect="1"/>
          </p:cNvPicPr>
          <p:nvPr/>
        </p:nvPicPr>
        <p:blipFill>
          <a:blip r:embed="rId6" cstate="print"/>
          <a:stretch>
            <a:fillRect/>
          </a:stretch>
        </p:blipFill>
        <p:spPr>
          <a:xfrm>
            <a:off x="4748912" y="5533870"/>
            <a:ext cx="2075104" cy="1167246"/>
          </a:xfrm>
          <a:prstGeom prst="rect">
            <a:avLst/>
          </a:prstGeom>
        </p:spPr>
      </p:pic>
      <p:pic>
        <p:nvPicPr>
          <p:cNvPr id="46" name="Image 45" descr="PICT0890.JPG"/>
          <p:cNvPicPr>
            <a:picLocks noChangeAspect="1"/>
          </p:cNvPicPr>
          <p:nvPr/>
        </p:nvPicPr>
        <p:blipFill>
          <a:blip r:embed="rId7" cstate="print"/>
          <a:stretch>
            <a:fillRect/>
          </a:stretch>
        </p:blipFill>
        <p:spPr>
          <a:xfrm>
            <a:off x="6995789" y="5513813"/>
            <a:ext cx="2127768" cy="1196870"/>
          </a:xfrm>
          <a:prstGeom prst="rect">
            <a:avLst/>
          </a:prstGeom>
        </p:spPr>
      </p:pic>
      <p:sp>
        <p:nvSpPr>
          <p:cNvPr id="23" name="ZoneTexte 22"/>
          <p:cNvSpPr txBox="1"/>
          <p:nvPr/>
        </p:nvSpPr>
        <p:spPr>
          <a:xfrm>
            <a:off x="357158" y="3643314"/>
            <a:ext cx="4138301" cy="3738518"/>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TECHNIQUE</a:t>
            </a:r>
          </a:p>
          <a:p>
            <a:pPr>
              <a:buClr>
                <a:srgbClr val="FFFF00"/>
              </a:buClr>
            </a:pP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SUPERFICIE                          : 20 HA</a:t>
            </a: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NOMBRE DE LOTS               : 400 lots  </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TAUX D’OCCUPATION            : 60%</a:t>
            </a: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POPULATION                        : 5400</a:t>
            </a:r>
          </a:p>
          <a:p>
            <a:pPr>
              <a:buClr>
                <a:srgbClr val="FFFF00"/>
              </a:buClr>
            </a:pPr>
            <a:endParaRPr lang="fr-FR" sz="1600" b="1" dirty="0" smtClean="0">
              <a:solidFill>
                <a:srgbClr val="FF00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 </a:t>
            </a:r>
          </a:p>
          <a:p>
            <a:pPr>
              <a:buClr>
                <a:srgbClr val="FFFF00"/>
              </a:buClr>
            </a:pPr>
            <a:r>
              <a:rPr lang="fr-FR" sz="1100" b="1" dirty="0" smtClean="0">
                <a:solidFill>
                  <a:srgbClr val="FF0000"/>
                </a:solidFill>
                <a:latin typeface="Arial Narrow" pitchFamily="34" charset="0"/>
                <a:cs typeface="Times New Roman" pitchFamily="18" charset="0"/>
              </a:rPr>
              <a:t> ACTION N°1:</a:t>
            </a:r>
            <a:r>
              <a:rPr lang="fr-FR" sz="1100" b="1" dirty="0" smtClean="0">
                <a:solidFill>
                  <a:srgbClr val="FFFF00"/>
                </a:solidFill>
                <a:latin typeface="Arial Narrow" pitchFamily="34" charset="0"/>
                <a:cs typeface="Times New Roman" pitchFamily="18" charset="0"/>
              </a:rPr>
              <a:t> REALISTION DE L’ASSAINISSEMENT DES EAUX PLUVIALES  ET  REPRISE DE L’AEP EN PARTIE </a:t>
            </a:r>
            <a:endParaRPr lang="fr-FR" sz="1100" b="1" dirty="0" smtClean="0">
              <a:solidFill>
                <a:srgbClr val="FF00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:REALISATION DES AMENAGEMENTS EXTERIEURS </a:t>
            </a:r>
          </a:p>
          <a:p>
            <a:pPr>
              <a:buClr>
                <a:srgbClr val="FFFF00"/>
              </a:buClr>
            </a:pPr>
            <a:r>
              <a:rPr lang="fr-FR" sz="1100" b="1" dirty="0" smtClean="0">
                <a:solidFill>
                  <a:srgbClr val="FF0000"/>
                </a:solidFill>
                <a:latin typeface="Arial Narrow" pitchFamily="34" charset="0"/>
                <a:cs typeface="Times New Roman" pitchFamily="18" charset="0"/>
              </a:rPr>
              <a:t>CTION N°3</a:t>
            </a:r>
            <a:r>
              <a:rPr lang="fr-FR" sz="1100" b="1" dirty="0" smtClean="0">
                <a:solidFill>
                  <a:srgbClr val="FFFF00"/>
                </a:solidFill>
                <a:latin typeface="Arial Narrow" pitchFamily="34" charset="0"/>
                <a:cs typeface="Times New Roman" pitchFamily="18" charset="0"/>
              </a:rPr>
              <a:t>: REFECTION ET RENFORECEMENT DE L’ECLAIRAGE PUBLIC  </a:t>
            </a:r>
          </a:p>
          <a:p>
            <a:pPr>
              <a:buClr>
                <a:srgbClr val="FFFF00"/>
              </a:buClr>
            </a:pPr>
            <a:r>
              <a:rPr lang="fr-FR" sz="1100" b="1" dirty="0" smtClean="0">
                <a:solidFill>
                  <a:srgbClr val="FF0000"/>
                </a:solidFill>
                <a:latin typeface="Arial Narrow" pitchFamily="34" charset="0"/>
                <a:cs typeface="Times New Roman" pitchFamily="18" charset="0"/>
              </a:rPr>
              <a:t>ACTION N°4</a:t>
            </a:r>
            <a:r>
              <a:rPr lang="fr-FR" sz="1100" b="1" dirty="0" smtClean="0">
                <a:solidFill>
                  <a:srgbClr val="FFFF00"/>
                </a:solidFill>
                <a:latin typeface="Arial Narrow" pitchFamily="34" charset="0"/>
                <a:cs typeface="Times New Roman" pitchFamily="18" charset="0"/>
              </a:rPr>
              <a:t>: REALISATION DE LA VOIRIE </a:t>
            </a:r>
          </a:p>
          <a:p>
            <a:pPr>
              <a:buClr>
                <a:srgbClr val="FFFF00"/>
              </a:buClr>
            </a:pPr>
            <a:endParaRPr lang="fr-FR" sz="1100" b="1" dirty="0" smtClean="0">
              <a:solidFill>
                <a:srgbClr val="FFFF00"/>
              </a:solidFill>
              <a:latin typeface="Arial Narrow" pitchFamily="34" charset="0"/>
              <a:cs typeface="Times New Roman" pitchFamily="18" charset="0"/>
            </a:endParaRPr>
          </a:p>
          <a:p>
            <a:pPr>
              <a:buClr>
                <a:srgbClr val="FFFF00"/>
              </a:buClr>
            </a:pPr>
            <a:r>
              <a:rPr lang="fr-FR" sz="1000" b="1" dirty="0" smtClean="0">
                <a:latin typeface="Arial Narrow" pitchFamily="34" charset="0"/>
                <a:cs typeface="Times New Roman" pitchFamily="18" charset="0"/>
              </a:rPr>
              <a:t>PROGRAMME EN TRAVAUX POUR L’ANNEE 2012 POUR UN MONTANT DE  201 500 000,00 DA</a:t>
            </a: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FF00"/>
                </a:solidFill>
                <a:latin typeface="Arial Narrow" pitchFamily="34" charset="0"/>
                <a:cs typeface="Times New Roman" pitchFamily="18" charset="0"/>
              </a:rPr>
              <a:t> </a:t>
            </a: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endParaRPr lang="fr-FR" sz="1600" b="1" dirty="0" smtClean="0">
              <a:solidFill>
                <a:srgbClr val="FFFF00"/>
              </a:solidFill>
              <a:latin typeface="Arial Narrow" pitchFamily="34" charset="0"/>
              <a:cs typeface="Times New Roman" pitchFamily="18" charset="0"/>
            </a:endParaRPr>
          </a:p>
        </p:txBody>
      </p:sp>
    </p:spTree>
  </p:cSld>
  <p:clrMapOvr>
    <a:masterClrMapping/>
  </p:clrMapOvr>
  <p:transition spd="med">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 21" descr="SITUATION.jpg"/>
          <p:cNvPicPr>
            <a:picLocks noChangeAspect="1"/>
          </p:cNvPicPr>
          <p:nvPr/>
        </p:nvPicPr>
        <p:blipFill>
          <a:blip r:embed="rId2" cstate="print"/>
          <a:stretch>
            <a:fillRect/>
          </a:stretch>
        </p:blipFill>
        <p:spPr>
          <a:xfrm>
            <a:off x="4954703" y="1113318"/>
            <a:ext cx="3850165" cy="2468763"/>
          </a:xfrm>
          <a:prstGeom prst="rect">
            <a:avLst/>
          </a:prstGeom>
        </p:spPr>
      </p:pic>
      <p:sp>
        <p:nvSpPr>
          <p:cNvPr id="26" name="ZoneTexte 25"/>
          <p:cNvSpPr txBox="1"/>
          <p:nvPr/>
        </p:nvSpPr>
        <p:spPr>
          <a:xfrm>
            <a:off x="1523128" y="204723"/>
            <a:ext cx="6620772" cy="753085"/>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N°12 CORRESPONDANT </a:t>
            </a:r>
          </a:p>
          <a:p>
            <a:pPr algn="ctr"/>
            <a:r>
              <a:rPr lang="fr-FR" sz="1600" dirty="0" smtClean="0">
                <a:solidFill>
                  <a:srgbClr val="FF0000"/>
                </a:solidFill>
                <a:latin typeface="Arial Black" pitchFamily="34" charset="0"/>
              </a:rPr>
              <a:t>AU LOTISSEMENT 1</a:t>
            </a:r>
            <a:r>
              <a:rPr lang="fr-FR" sz="1600" baseline="30000" dirty="0" smtClean="0">
                <a:solidFill>
                  <a:srgbClr val="FF0000"/>
                </a:solidFill>
                <a:latin typeface="Arial Black" pitchFamily="34" charset="0"/>
              </a:rPr>
              <a:t>er</a:t>
            </a:r>
            <a:r>
              <a:rPr lang="fr-FR" sz="1600" dirty="0" smtClean="0">
                <a:solidFill>
                  <a:srgbClr val="FF0000"/>
                </a:solidFill>
                <a:latin typeface="Arial Black" pitchFamily="34" charset="0"/>
              </a:rPr>
              <a:t> NOVEMBRE 1954 </a:t>
            </a:r>
          </a:p>
          <a:p>
            <a:pPr algn="ctr"/>
            <a:r>
              <a:rPr lang="fr-FR" sz="1600" dirty="0" smtClean="0">
                <a:solidFill>
                  <a:srgbClr val="FF0000"/>
                </a:solidFill>
                <a:latin typeface="Arial Black" pitchFamily="34" charset="0"/>
              </a:rPr>
              <a:t>ROUTE EL MERRIDJ</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9" name="Rectangle 18"/>
          <p:cNvSpPr/>
          <p:nvPr/>
        </p:nvSpPr>
        <p:spPr>
          <a:xfrm>
            <a:off x="4737838" y="385954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0" name="Rectangle 19"/>
          <p:cNvSpPr/>
          <p:nvPr/>
        </p:nvSpPr>
        <p:spPr>
          <a:xfrm>
            <a:off x="6983033" y="3888245"/>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4" name="Rectangle 33"/>
          <p:cNvSpPr/>
          <p:nvPr/>
        </p:nvSpPr>
        <p:spPr>
          <a:xfrm>
            <a:off x="7021303" y="5543437"/>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5" name="Rectangle 34"/>
          <p:cNvSpPr/>
          <p:nvPr/>
        </p:nvSpPr>
        <p:spPr>
          <a:xfrm>
            <a:off x="4750595" y="552430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25" name="ZoneTexte 24"/>
          <p:cNvSpPr txBox="1"/>
          <p:nvPr/>
        </p:nvSpPr>
        <p:spPr>
          <a:xfrm>
            <a:off x="5031244" y="5208572"/>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PHOTOS ETAT ACTUEL DU SITE</a:t>
            </a:r>
            <a:endParaRPr lang="fr-FR" sz="1100" b="1" dirty="0">
              <a:solidFill>
                <a:srgbClr val="FFFF00"/>
              </a:solidFill>
              <a:latin typeface="Rockwell" pitchFamily="18" charset="0"/>
              <a:cs typeface="Times New Roman" pitchFamily="18" charset="0"/>
            </a:endParaRPr>
          </a:p>
        </p:txBody>
      </p:sp>
      <p:sp>
        <p:nvSpPr>
          <p:cNvPr id="38" name="ZoneTexte 37"/>
          <p:cNvSpPr txBox="1"/>
          <p:nvPr/>
        </p:nvSpPr>
        <p:spPr>
          <a:xfrm>
            <a:off x="5452218" y="1324130"/>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SISSAOUI</a:t>
            </a:r>
          </a:p>
        </p:txBody>
      </p:sp>
      <p:sp>
        <p:nvSpPr>
          <p:cNvPr id="39" name="ZoneTexte 38"/>
          <p:cNvSpPr txBox="1"/>
          <p:nvPr/>
        </p:nvSpPr>
        <p:spPr>
          <a:xfrm>
            <a:off x="6523788" y="2845377"/>
            <a:ext cx="867461" cy="38375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STATION</a:t>
            </a:r>
          </a:p>
          <a:p>
            <a:r>
              <a:rPr lang="fr-FR" sz="800" b="1" dirty="0" smtClean="0">
                <a:solidFill>
                  <a:srgbClr val="FF0000"/>
                </a:solidFill>
                <a:latin typeface="Arial Narrow" pitchFamily="34" charset="0"/>
              </a:rPr>
              <a:t> NAFTAL </a:t>
            </a:r>
          </a:p>
          <a:p>
            <a:r>
              <a:rPr lang="fr-FR" sz="800" b="1" dirty="0" smtClean="0">
                <a:solidFill>
                  <a:srgbClr val="FF0000"/>
                </a:solidFill>
                <a:latin typeface="Arial Narrow" pitchFamily="34" charset="0"/>
              </a:rPr>
              <a:t>EL HMIMIME</a:t>
            </a:r>
          </a:p>
        </p:txBody>
      </p:sp>
      <p:sp>
        <p:nvSpPr>
          <p:cNvPr id="40" name="ZoneTexte 39"/>
          <p:cNvSpPr txBox="1"/>
          <p:nvPr/>
        </p:nvSpPr>
        <p:spPr>
          <a:xfrm>
            <a:off x="7340222" y="3047885"/>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SONACOME</a:t>
            </a:r>
          </a:p>
          <a:p>
            <a:r>
              <a:rPr lang="fr-FR" sz="800" b="1" dirty="0" smtClean="0">
                <a:solidFill>
                  <a:srgbClr val="FF0000"/>
                </a:solidFill>
                <a:latin typeface="Arial Narrow" pitchFamily="34" charset="0"/>
              </a:rPr>
              <a:t>EL HMIMIME</a:t>
            </a:r>
          </a:p>
        </p:txBody>
      </p:sp>
      <p:pic>
        <p:nvPicPr>
          <p:cNvPr id="33" name="Image 32" descr="C:\Documents and Settings\pc\Bureau\LOTISSEMENT MOUDJ\IMGP0355.JPG"/>
          <p:cNvPicPr/>
          <p:nvPr/>
        </p:nvPicPr>
        <p:blipFill>
          <a:blip r:embed="rId3" cstate="print"/>
          <a:srcRect/>
          <a:stretch>
            <a:fillRect/>
          </a:stretch>
        </p:blipFill>
        <p:spPr bwMode="auto">
          <a:xfrm>
            <a:off x="4739434" y="3869109"/>
            <a:ext cx="2077761" cy="1183092"/>
          </a:xfrm>
          <a:prstGeom prst="rect">
            <a:avLst/>
          </a:prstGeom>
          <a:noFill/>
          <a:ln w="9525">
            <a:noFill/>
            <a:miter lim="800000"/>
            <a:headEnd/>
            <a:tailEnd/>
          </a:ln>
        </p:spPr>
      </p:pic>
      <p:pic>
        <p:nvPicPr>
          <p:cNvPr id="36" name="Image 35" descr="C:\Documents and Settings\pc\Bureau\LOTISSEMENT MOUDJ\IMGP0356.JPG"/>
          <p:cNvPicPr/>
          <p:nvPr/>
        </p:nvPicPr>
        <p:blipFill>
          <a:blip r:embed="rId4" cstate="print"/>
          <a:srcRect/>
          <a:stretch>
            <a:fillRect/>
          </a:stretch>
        </p:blipFill>
        <p:spPr bwMode="auto">
          <a:xfrm rot="5400000">
            <a:off x="7425970" y="3457079"/>
            <a:ext cx="1174608" cy="2060484"/>
          </a:xfrm>
          <a:prstGeom prst="rect">
            <a:avLst/>
          </a:prstGeom>
          <a:noFill/>
          <a:ln w="9525">
            <a:noFill/>
            <a:miter lim="800000"/>
            <a:headEnd/>
            <a:tailEnd/>
          </a:ln>
        </p:spPr>
      </p:pic>
      <p:pic>
        <p:nvPicPr>
          <p:cNvPr id="37" name="Image 36" descr="C:\Documents and Settings\pc\Bureau\LOTISSEMENT MOUDJ\IMGP0357.JPG"/>
          <p:cNvPicPr/>
          <p:nvPr/>
        </p:nvPicPr>
        <p:blipFill>
          <a:blip r:embed="rId5" cstate="print"/>
          <a:srcRect/>
          <a:stretch>
            <a:fillRect/>
          </a:stretch>
        </p:blipFill>
        <p:spPr bwMode="auto">
          <a:xfrm>
            <a:off x="7021303" y="5548574"/>
            <a:ext cx="2085016" cy="1158820"/>
          </a:xfrm>
          <a:prstGeom prst="rect">
            <a:avLst/>
          </a:prstGeom>
          <a:noFill/>
          <a:ln w="9525">
            <a:noFill/>
            <a:miter lim="800000"/>
            <a:headEnd/>
            <a:tailEnd/>
          </a:ln>
        </p:spPr>
      </p:pic>
      <p:pic>
        <p:nvPicPr>
          <p:cNvPr id="41" name="Image 40" descr="C:\Documents and Settings\pc\Bureau\LOTISSEMENT MOUDJ\IMGP0354.JPG"/>
          <p:cNvPicPr/>
          <p:nvPr/>
        </p:nvPicPr>
        <p:blipFill>
          <a:blip r:embed="rId6" cstate="print"/>
          <a:srcRect/>
          <a:stretch>
            <a:fillRect/>
          </a:stretch>
        </p:blipFill>
        <p:spPr bwMode="auto">
          <a:xfrm>
            <a:off x="4763352" y="5510893"/>
            <a:ext cx="2069527" cy="1177366"/>
          </a:xfrm>
          <a:prstGeom prst="rect">
            <a:avLst/>
          </a:prstGeom>
          <a:noFill/>
          <a:ln w="9525">
            <a:noFill/>
            <a:miter lim="800000"/>
            <a:headEnd/>
            <a:tailEnd/>
          </a:ln>
        </p:spPr>
      </p:pic>
      <p:pic>
        <p:nvPicPr>
          <p:cNvPr id="42" name="Image 41" descr="plan d'amenagement-Model.jpg"/>
          <p:cNvPicPr>
            <a:picLocks noChangeAspect="1"/>
          </p:cNvPicPr>
          <p:nvPr/>
        </p:nvPicPr>
        <p:blipFill>
          <a:blip r:embed="rId7" cstate="print"/>
          <a:stretch>
            <a:fillRect/>
          </a:stretch>
        </p:blipFill>
        <p:spPr>
          <a:xfrm>
            <a:off x="719451" y="1142346"/>
            <a:ext cx="3750495" cy="2478006"/>
          </a:xfrm>
          <a:prstGeom prst="rect">
            <a:avLst/>
          </a:prstGeom>
        </p:spPr>
      </p:pic>
      <p:sp>
        <p:nvSpPr>
          <p:cNvPr id="23" name="ZoneTexte 22"/>
          <p:cNvSpPr txBox="1"/>
          <p:nvPr/>
        </p:nvSpPr>
        <p:spPr>
          <a:xfrm>
            <a:off x="5235353" y="2041095"/>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EL DJDOUR</a:t>
            </a:r>
          </a:p>
        </p:txBody>
      </p:sp>
      <p:sp>
        <p:nvSpPr>
          <p:cNvPr id="27" name="ZoneTexte 26"/>
          <p:cNvSpPr txBox="1"/>
          <p:nvPr/>
        </p:nvSpPr>
        <p:spPr>
          <a:xfrm>
            <a:off x="5439461" y="2539214"/>
            <a:ext cx="918489"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LOTISSEMENT BENABDELMALEK</a:t>
            </a:r>
          </a:p>
        </p:txBody>
      </p:sp>
      <p:sp>
        <p:nvSpPr>
          <p:cNvPr id="30" name="ZoneTexte 29"/>
          <p:cNvSpPr txBox="1"/>
          <p:nvPr/>
        </p:nvSpPr>
        <p:spPr>
          <a:xfrm>
            <a:off x="438801" y="3677757"/>
            <a:ext cx="4061761" cy="3230687"/>
          </a:xfrm>
          <a:prstGeom prst="rect">
            <a:avLst/>
          </a:prstGeom>
          <a:noFill/>
        </p:spPr>
        <p:txBody>
          <a:bodyPr wrap="square" lIns="14283" tIns="7141" rIns="14283" bIns="7141" rtlCol="0">
            <a:spAutoFit/>
          </a:bodyPr>
          <a:lstStyle/>
          <a:p>
            <a:pPr algn="ctr">
              <a:buClr>
                <a:srgbClr val="FFFF00"/>
              </a:buClr>
            </a:pPr>
            <a:r>
              <a:rPr lang="fr-FR" sz="1100" b="1" u="sng" dirty="0" smtClean="0">
                <a:solidFill>
                  <a:srgbClr val="FF0000"/>
                </a:solidFill>
                <a:latin typeface="Arial Narrow" pitchFamily="34" charset="0"/>
                <a:cs typeface="Times New Roman" pitchFamily="18" charset="0"/>
              </a:rPr>
              <a:t>FICHE TECHIQUE</a:t>
            </a:r>
          </a:p>
          <a:p>
            <a:pPr>
              <a:buClr>
                <a:srgbClr val="FFFF00"/>
              </a:buClr>
            </a:pP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SUPERFICIE                          :  23 HA</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NOMBRE DE LOGEMENTS :  626 LOTS</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TAUX D’OCCUPATION           : 80%</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POPULATION                        : 4 438</a:t>
            </a:r>
          </a:p>
          <a:p>
            <a:pPr>
              <a:buClr>
                <a:srgbClr val="FFFF00"/>
              </a:buClr>
            </a:pPr>
            <a:endParaRPr lang="fr-FR" sz="1100" b="1" dirty="0" smtClean="0">
              <a:solidFill>
                <a:srgbClr val="FF00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 </a:t>
            </a: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 </a:t>
            </a:r>
            <a:r>
              <a:rPr lang="fr-FR" sz="1100" b="1" dirty="0" smtClean="0">
                <a:solidFill>
                  <a:srgbClr val="FFFF00"/>
                </a:solidFill>
                <a:latin typeface="Arial Narrow" pitchFamily="34" charset="0"/>
                <a:cs typeface="Times New Roman" pitchFamily="18" charset="0"/>
              </a:rPr>
              <a:t>RÉFECTION DE L’ASSAINISSEMENT DES EAUX USEES  ET REALISATION DE L’ASSAINISSEMENT DES EAUX PLUVIALES  </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RÉALISATION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REALISATION DE L’ECLAIRAGE PUBLIC</a:t>
            </a: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REALISATION DE LA VOIRIE  </a:t>
            </a:r>
          </a:p>
          <a:p>
            <a:pPr>
              <a:buClr>
                <a:srgbClr val="FFFF00"/>
              </a:buCl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PROGRAMME EN TRAVAUX D’ASSAINISSEMENT POUR L’ANNEE 2011 ET ENTRAVAUX D’AMENEGEMENT ET D’ECLAIRAGE PUBLIC POUR L’ANNEE 2012 ET ENTRAVAUX DE VOIRIE POUR L’ANNEE 2013 POUR UN MONTANT 62 115 000,00 DA</a:t>
            </a:r>
            <a:endParaRPr lang="fr-FR" sz="1100" b="1" dirty="0" smtClean="0">
              <a:solidFill>
                <a:srgbClr val="FF0000"/>
              </a:solidFill>
              <a:latin typeface="Arial Narrow" pitchFamily="34" charset="0"/>
              <a:cs typeface="Times New Roman" pitchFamily="18" charset="0"/>
            </a:endParaRPr>
          </a:p>
          <a:p>
            <a:pPr>
              <a:buClr>
                <a:srgbClr val="FFFF00"/>
              </a:buClr>
            </a:pPr>
            <a:endParaRPr lang="fr-FR" sz="1100" b="1" dirty="0" smtClean="0">
              <a:solidFill>
                <a:srgbClr val="FFFF00"/>
              </a:solidFill>
              <a:latin typeface="Arial Narrow" pitchFamily="34" charset="0"/>
              <a:cs typeface="Times New Roman" pitchFamily="18" charset="0"/>
            </a:endParaRPr>
          </a:p>
        </p:txBody>
      </p:sp>
    </p:spTree>
  </p:cSld>
  <p:clrMapOvr>
    <a:masterClrMapping/>
  </p:clrMapOvr>
  <p:transition spd="med">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 21" descr="SITUATION.jpg"/>
          <p:cNvPicPr>
            <a:picLocks noChangeAspect="1"/>
          </p:cNvPicPr>
          <p:nvPr/>
        </p:nvPicPr>
        <p:blipFill>
          <a:blip r:embed="rId2" cstate="print"/>
          <a:stretch>
            <a:fillRect/>
          </a:stretch>
        </p:blipFill>
        <p:spPr>
          <a:xfrm>
            <a:off x="4954703" y="1138918"/>
            <a:ext cx="3855847" cy="2452731"/>
          </a:xfrm>
          <a:prstGeom prst="rect">
            <a:avLst/>
          </a:prstGeom>
        </p:spPr>
      </p:pic>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N°13 CORRESPONDANT </a:t>
            </a:r>
          </a:p>
          <a:p>
            <a:pPr algn="ctr"/>
            <a:r>
              <a:rPr lang="fr-FR" sz="1600" dirty="0" smtClean="0">
                <a:solidFill>
                  <a:srgbClr val="FF0000"/>
                </a:solidFill>
                <a:latin typeface="Arial Black" pitchFamily="34" charset="0"/>
              </a:rPr>
              <a:t>A LA CITE DES MEDECINS</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38" name="ZoneTexte 37"/>
          <p:cNvSpPr txBox="1"/>
          <p:nvPr/>
        </p:nvSpPr>
        <p:spPr>
          <a:xfrm>
            <a:off x="7480547" y="2433971"/>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ZONE IDUSTRIELLE</a:t>
            </a:r>
          </a:p>
        </p:txBody>
      </p:sp>
      <p:sp>
        <p:nvSpPr>
          <p:cNvPr id="39" name="ZoneTexte 38"/>
          <p:cNvSpPr txBox="1"/>
          <p:nvPr/>
        </p:nvSpPr>
        <p:spPr>
          <a:xfrm>
            <a:off x="5885949" y="3076588"/>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STATION NAFTAL</a:t>
            </a:r>
          </a:p>
        </p:txBody>
      </p:sp>
      <p:sp>
        <p:nvSpPr>
          <p:cNvPr id="40" name="ZoneTexte 39"/>
          <p:cNvSpPr txBox="1"/>
          <p:nvPr/>
        </p:nvSpPr>
        <p:spPr>
          <a:xfrm>
            <a:off x="6383463" y="2099105"/>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CITE BOUSSOUF</a:t>
            </a:r>
          </a:p>
        </p:txBody>
      </p:sp>
      <p:sp>
        <p:nvSpPr>
          <p:cNvPr id="33" name="ZoneTexte 32"/>
          <p:cNvSpPr txBox="1"/>
          <p:nvPr/>
        </p:nvSpPr>
        <p:spPr>
          <a:xfrm>
            <a:off x="1510371" y="3855683"/>
            <a:ext cx="6327366" cy="2707466"/>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TECHNIQUE</a:t>
            </a:r>
          </a:p>
          <a:p>
            <a:pPr>
              <a:buClr>
                <a:srgbClr val="FFFF00"/>
              </a:buClr>
            </a:pP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SUPERFICIE                          :  4.9 HA </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NOMBRE DE LOGEMENTS : 49 Lots</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POPULATION                        : 400</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TAUX D’OCCOPATION          : 100%</a:t>
            </a:r>
          </a:p>
          <a:p>
            <a:pPr>
              <a:buClr>
                <a:srgbClr val="FFFF00"/>
              </a:buClr>
            </a:pP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 </a:t>
            </a: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 </a:t>
            </a:r>
            <a:r>
              <a:rPr lang="fr-FR" sz="1100" b="1" dirty="0" smtClean="0">
                <a:solidFill>
                  <a:srgbClr val="FFFF00"/>
                </a:solidFill>
                <a:latin typeface="Arial Narrow" pitchFamily="34" charset="0"/>
                <a:cs typeface="Times New Roman" pitchFamily="18" charset="0"/>
              </a:rPr>
              <a:t>REALISATION DE L’ASSAINISSEMENT DES EAUX PLUVIALES  </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RÉALISATION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REALISATION ET RENFORCEMENT DE L’ECLAIRAGE PUBLIC</a:t>
            </a: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REALISATION DE LA VOIRIE  </a:t>
            </a:r>
          </a:p>
          <a:p>
            <a:pPr>
              <a:buClr>
                <a:srgbClr val="FFFF00"/>
              </a:buCl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PROGRAMME EN TRAVAUX POUR L’ANNEE 2011 POUR UN MONTANT 24 245 000,00 DA</a:t>
            </a:r>
            <a:endParaRPr lang="fr-FR" sz="1100" b="1" dirty="0" smtClean="0">
              <a:solidFill>
                <a:srgbClr val="FFFF00"/>
              </a:solidFill>
              <a:latin typeface="Arial Narrow" pitchFamily="34" charset="0"/>
              <a:cs typeface="Times New Roman" pitchFamily="18" charset="0"/>
            </a:endParaRPr>
          </a:p>
          <a:p>
            <a:pPr>
              <a:buClr>
                <a:srgbClr val="FFFF00"/>
              </a:buClr>
            </a:pPr>
            <a:endParaRPr lang="fr-FR" sz="1600" b="1" dirty="0" smtClean="0">
              <a:solidFill>
                <a:srgbClr val="FF0000"/>
              </a:solidFill>
              <a:latin typeface="Arial Narrow" pitchFamily="34" charset="0"/>
              <a:cs typeface="Times New Roman" pitchFamily="18" charset="0"/>
            </a:endParaRPr>
          </a:p>
        </p:txBody>
      </p:sp>
      <p:pic>
        <p:nvPicPr>
          <p:cNvPr id="21" name="Image 20" descr="Boussouf 2 LOTS DEFINITIF à tirer-Model.jpg"/>
          <p:cNvPicPr>
            <a:picLocks noChangeAspect="1"/>
          </p:cNvPicPr>
          <p:nvPr/>
        </p:nvPicPr>
        <p:blipFill>
          <a:blip r:embed="rId3" cstate="print"/>
          <a:stretch>
            <a:fillRect/>
          </a:stretch>
        </p:blipFill>
        <p:spPr>
          <a:xfrm>
            <a:off x="744964" y="1138918"/>
            <a:ext cx="3729064" cy="2452731"/>
          </a:xfrm>
          <a:prstGeom prst="rect">
            <a:avLst/>
          </a:prstGeom>
        </p:spPr>
      </p:pic>
    </p:spTree>
  </p:cSld>
  <p:clrMapOvr>
    <a:masterClrMapping/>
  </p:clrMapOvr>
  <p:transition spd="med">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 22" descr="plan d'action-Model.jpg"/>
          <p:cNvPicPr>
            <a:picLocks noChangeAspect="1"/>
          </p:cNvPicPr>
          <p:nvPr/>
        </p:nvPicPr>
        <p:blipFill>
          <a:blip r:embed="rId2" cstate="print"/>
          <a:stretch>
            <a:fillRect/>
          </a:stretch>
        </p:blipFill>
        <p:spPr>
          <a:xfrm>
            <a:off x="4941947" y="1143945"/>
            <a:ext cx="3852549" cy="2428569"/>
          </a:xfrm>
          <a:prstGeom prst="rect">
            <a:avLst/>
          </a:prstGeom>
        </p:spPr>
      </p:pic>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N°14 CORRESPONDANT </a:t>
            </a:r>
          </a:p>
          <a:p>
            <a:pPr algn="ctr"/>
            <a:r>
              <a:rPr lang="fr-FR" sz="1600" dirty="0" smtClean="0">
                <a:solidFill>
                  <a:srgbClr val="FF0000"/>
                </a:solidFill>
                <a:latin typeface="Arial Black" pitchFamily="34" charset="0"/>
              </a:rPr>
              <a:t>AU LOTISEMENT HADDAD BOUSSOUF</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9" name="Rectangle 18"/>
          <p:cNvSpPr/>
          <p:nvPr/>
        </p:nvSpPr>
        <p:spPr>
          <a:xfrm>
            <a:off x="4737838" y="385954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0" name="Rectangle 19"/>
          <p:cNvSpPr/>
          <p:nvPr/>
        </p:nvSpPr>
        <p:spPr>
          <a:xfrm>
            <a:off x="6983033" y="3888245"/>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4" name="Rectangle 33"/>
          <p:cNvSpPr/>
          <p:nvPr/>
        </p:nvSpPr>
        <p:spPr>
          <a:xfrm>
            <a:off x="7021303" y="5543437"/>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5" name="Rectangle 34"/>
          <p:cNvSpPr/>
          <p:nvPr/>
        </p:nvSpPr>
        <p:spPr>
          <a:xfrm>
            <a:off x="4750595" y="552430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25" name="ZoneTexte 24"/>
          <p:cNvSpPr txBox="1"/>
          <p:nvPr/>
        </p:nvSpPr>
        <p:spPr>
          <a:xfrm>
            <a:off x="5031244" y="5208572"/>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PHOTOS ETAT ACTUEL DU SITE</a:t>
            </a:r>
            <a:endParaRPr lang="fr-FR" sz="1100" b="1" dirty="0">
              <a:solidFill>
                <a:srgbClr val="FFFF00"/>
              </a:solidFill>
              <a:latin typeface="Rockwell" pitchFamily="18" charset="0"/>
              <a:cs typeface="Times New Roman" pitchFamily="18" charset="0"/>
            </a:endParaRPr>
          </a:p>
        </p:txBody>
      </p:sp>
      <p:sp>
        <p:nvSpPr>
          <p:cNvPr id="38" name="ZoneTexte 37"/>
          <p:cNvSpPr txBox="1"/>
          <p:nvPr/>
        </p:nvSpPr>
        <p:spPr>
          <a:xfrm>
            <a:off x="5949733" y="1209320"/>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LOTISSEMENT ZAOUCH</a:t>
            </a:r>
          </a:p>
        </p:txBody>
      </p:sp>
      <p:sp>
        <p:nvSpPr>
          <p:cNvPr id="39" name="ZoneTexte 38"/>
          <p:cNvSpPr txBox="1"/>
          <p:nvPr/>
        </p:nvSpPr>
        <p:spPr>
          <a:xfrm>
            <a:off x="8092873" y="2309592"/>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CITE </a:t>
            </a:r>
          </a:p>
          <a:p>
            <a:r>
              <a:rPr lang="fr-FR" sz="800" b="1" dirty="0" smtClean="0">
                <a:solidFill>
                  <a:srgbClr val="FF0000"/>
                </a:solidFill>
                <a:latin typeface="Arial Narrow" pitchFamily="34" charset="0"/>
              </a:rPr>
              <a:t>20 AOUT 1955</a:t>
            </a:r>
          </a:p>
        </p:txBody>
      </p:sp>
      <p:sp>
        <p:nvSpPr>
          <p:cNvPr id="40" name="ZoneTexte 39"/>
          <p:cNvSpPr txBox="1"/>
          <p:nvPr/>
        </p:nvSpPr>
        <p:spPr>
          <a:xfrm>
            <a:off x="6919248" y="2873475"/>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APC</a:t>
            </a:r>
          </a:p>
        </p:txBody>
      </p:sp>
      <p:pic>
        <p:nvPicPr>
          <p:cNvPr id="22" name="Image 21" descr="amenagement.jpg"/>
          <p:cNvPicPr>
            <a:picLocks noChangeAspect="1"/>
          </p:cNvPicPr>
          <p:nvPr/>
        </p:nvPicPr>
        <p:blipFill>
          <a:blip r:embed="rId3" cstate="print"/>
          <a:stretch>
            <a:fillRect/>
          </a:stretch>
        </p:blipFill>
        <p:spPr>
          <a:xfrm>
            <a:off x="749233" y="1132779"/>
            <a:ext cx="3714659" cy="2439735"/>
          </a:xfrm>
          <a:prstGeom prst="rect">
            <a:avLst/>
          </a:prstGeom>
        </p:spPr>
      </p:pic>
      <p:pic>
        <p:nvPicPr>
          <p:cNvPr id="2050" name="Picture 2" descr="DSC02131"/>
          <p:cNvPicPr>
            <a:picLocks noChangeAspect="1" noChangeArrowheads="1"/>
          </p:cNvPicPr>
          <p:nvPr/>
        </p:nvPicPr>
        <p:blipFill>
          <a:blip r:embed="rId4" cstate="print"/>
          <a:srcRect/>
          <a:stretch>
            <a:fillRect/>
          </a:stretch>
        </p:blipFill>
        <p:spPr bwMode="auto">
          <a:xfrm>
            <a:off x="4750595" y="5524302"/>
            <a:ext cx="2069724" cy="1176813"/>
          </a:xfrm>
          <a:prstGeom prst="rect">
            <a:avLst/>
          </a:prstGeom>
          <a:noFill/>
          <a:ln w="9525">
            <a:noFill/>
            <a:miter lim="800000"/>
            <a:headEnd/>
            <a:tailEnd/>
          </a:ln>
        </p:spPr>
      </p:pic>
      <p:pic>
        <p:nvPicPr>
          <p:cNvPr id="2051" name="Picture 3" descr="DSC02133"/>
          <p:cNvPicPr>
            <a:picLocks noChangeAspect="1" noChangeArrowheads="1"/>
          </p:cNvPicPr>
          <p:nvPr/>
        </p:nvPicPr>
        <p:blipFill>
          <a:blip r:embed="rId5" cstate="print"/>
          <a:srcRect/>
          <a:stretch>
            <a:fillRect/>
          </a:stretch>
        </p:blipFill>
        <p:spPr bwMode="auto">
          <a:xfrm>
            <a:off x="7021303" y="5533035"/>
            <a:ext cx="2085016" cy="1177648"/>
          </a:xfrm>
          <a:prstGeom prst="rect">
            <a:avLst/>
          </a:prstGeom>
          <a:noFill/>
          <a:ln w="9525">
            <a:noFill/>
            <a:miter lim="800000"/>
            <a:headEnd/>
            <a:tailEnd/>
          </a:ln>
        </p:spPr>
      </p:pic>
      <p:pic>
        <p:nvPicPr>
          <p:cNvPr id="2052" name="Picture 4" descr="DSC02220"/>
          <p:cNvPicPr>
            <a:picLocks noChangeAspect="1" noChangeArrowheads="1"/>
          </p:cNvPicPr>
          <p:nvPr/>
        </p:nvPicPr>
        <p:blipFill>
          <a:blip r:embed="rId6" cstate="print"/>
          <a:srcRect/>
          <a:stretch>
            <a:fillRect/>
          </a:stretch>
        </p:blipFill>
        <p:spPr bwMode="auto">
          <a:xfrm>
            <a:off x="4737837" y="3871756"/>
            <a:ext cx="2079357" cy="1155032"/>
          </a:xfrm>
          <a:prstGeom prst="rect">
            <a:avLst/>
          </a:prstGeom>
          <a:noFill/>
          <a:ln w="9525">
            <a:noFill/>
            <a:miter lim="800000"/>
            <a:headEnd/>
            <a:tailEnd/>
          </a:ln>
        </p:spPr>
      </p:pic>
      <p:pic>
        <p:nvPicPr>
          <p:cNvPr id="2053" name="Picture 5" descr="DSC02148"/>
          <p:cNvPicPr>
            <a:picLocks noChangeAspect="1" noChangeArrowheads="1"/>
          </p:cNvPicPr>
          <p:nvPr/>
        </p:nvPicPr>
        <p:blipFill>
          <a:blip r:embed="rId7" cstate="print"/>
          <a:srcRect/>
          <a:stretch>
            <a:fillRect/>
          </a:stretch>
        </p:blipFill>
        <p:spPr bwMode="auto">
          <a:xfrm>
            <a:off x="6983032" y="3880922"/>
            <a:ext cx="2060484" cy="1193704"/>
          </a:xfrm>
          <a:prstGeom prst="rect">
            <a:avLst/>
          </a:prstGeom>
          <a:noFill/>
          <a:ln w="9525">
            <a:noFill/>
            <a:miter lim="800000"/>
            <a:headEnd/>
            <a:tailEnd/>
          </a:ln>
        </p:spPr>
      </p:pic>
      <p:sp>
        <p:nvSpPr>
          <p:cNvPr id="27" name="ZoneTexte 26"/>
          <p:cNvSpPr txBox="1"/>
          <p:nvPr/>
        </p:nvSpPr>
        <p:spPr>
          <a:xfrm>
            <a:off x="6932005" y="2481809"/>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CITE BOUDJENANA</a:t>
            </a:r>
          </a:p>
        </p:txBody>
      </p:sp>
      <p:sp>
        <p:nvSpPr>
          <p:cNvPr id="30" name="ZoneTexte 29"/>
          <p:cNvSpPr txBox="1"/>
          <p:nvPr/>
        </p:nvSpPr>
        <p:spPr>
          <a:xfrm>
            <a:off x="7467790" y="2099105"/>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CITE 5 JUILLET</a:t>
            </a:r>
          </a:p>
        </p:txBody>
      </p:sp>
      <p:sp>
        <p:nvSpPr>
          <p:cNvPr id="31" name="ZoneTexte 30"/>
          <p:cNvSpPr txBox="1"/>
          <p:nvPr/>
        </p:nvSpPr>
        <p:spPr>
          <a:xfrm>
            <a:off x="5171569" y="3132405"/>
            <a:ext cx="1084327"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CITE BOUSSOUF</a:t>
            </a:r>
          </a:p>
        </p:txBody>
      </p:sp>
      <p:sp>
        <p:nvSpPr>
          <p:cNvPr id="32" name="ZoneTexte 31"/>
          <p:cNvSpPr txBox="1"/>
          <p:nvPr/>
        </p:nvSpPr>
        <p:spPr>
          <a:xfrm>
            <a:off x="438801" y="3737846"/>
            <a:ext cx="4061761" cy="3046021"/>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TECHIQUE</a:t>
            </a:r>
          </a:p>
          <a:p>
            <a:pPr>
              <a:buClr>
                <a:srgbClr val="FFFF00"/>
              </a:buClr>
            </a:pP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SUPERFICIE                          :  25 HA</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NOMBRE DE LOGEMENTS :  220 LOTS</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TAUX D’OCCUPATION            :100%</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POPULATION                        : 3 927</a:t>
            </a: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 </a:t>
            </a: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 </a:t>
            </a:r>
            <a:r>
              <a:rPr lang="fr-FR" sz="1100" b="1" dirty="0" smtClean="0">
                <a:solidFill>
                  <a:srgbClr val="FFFF00"/>
                </a:solidFill>
                <a:latin typeface="Arial Narrow" pitchFamily="34" charset="0"/>
                <a:cs typeface="Times New Roman" pitchFamily="18" charset="0"/>
              </a:rPr>
              <a:t>RÉFECTION DE L’ASSAINISSEMENT DES EAUX USEES  ET REALISATION DE L’ASSAINISSEMENT DES EAUX PLUVIALES  </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RÉALISATION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REALISATION ET RENFORCEMENT DE L’ECLAIRAGE PUBLIC</a:t>
            </a: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REPRISE DE LA VOIRIE  </a:t>
            </a:r>
          </a:p>
          <a:p>
            <a:pPr>
              <a:buClr>
                <a:srgbClr val="FFFF00"/>
              </a:buCl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PROGRAMME EN TRAVAUX POUR L’ANNEE 2011 POUR UN MONTANT 252 500 000,00 DA</a:t>
            </a:r>
            <a:endParaRPr lang="fr-FR" sz="1100" b="1" dirty="0" smtClean="0">
              <a:solidFill>
                <a:srgbClr val="FFFF00"/>
              </a:solidFill>
              <a:latin typeface="Arial Narrow" pitchFamily="34" charset="0"/>
              <a:cs typeface="Times New Roman" pitchFamily="18" charset="0"/>
            </a:endParaRPr>
          </a:p>
        </p:txBody>
      </p:sp>
    </p:spTree>
  </p:cSld>
  <p:clrMapOvr>
    <a:masterClrMapping/>
  </p:clrMapOvr>
  <p:transition spd="med">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Image 28" descr="SITUA.jpg"/>
          <p:cNvPicPr>
            <a:picLocks noChangeAspect="1"/>
          </p:cNvPicPr>
          <p:nvPr/>
        </p:nvPicPr>
        <p:blipFill>
          <a:blip r:embed="rId2" cstate="print"/>
          <a:stretch>
            <a:fillRect/>
          </a:stretch>
        </p:blipFill>
        <p:spPr>
          <a:xfrm>
            <a:off x="4929190" y="1132779"/>
            <a:ext cx="3845394" cy="2439735"/>
          </a:xfrm>
          <a:prstGeom prst="rect">
            <a:avLst/>
          </a:prstGeom>
        </p:spPr>
      </p:pic>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N°15 CORRESPONDANT </a:t>
            </a:r>
          </a:p>
          <a:p>
            <a:pPr algn="ctr"/>
            <a:r>
              <a:rPr lang="fr-FR" sz="1600" dirty="0" smtClean="0">
                <a:solidFill>
                  <a:srgbClr val="FF0000"/>
                </a:solidFill>
                <a:latin typeface="Arial Black" pitchFamily="34" charset="0"/>
              </a:rPr>
              <a:t>AU LOTISSEMENT RYAD</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9" name="Rectangle 18"/>
          <p:cNvSpPr/>
          <p:nvPr/>
        </p:nvSpPr>
        <p:spPr>
          <a:xfrm>
            <a:off x="4737838" y="385954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0" name="Rectangle 19"/>
          <p:cNvSpPr/>
          <p:nvPr/>
        </p:nvSpPr>
        <p:spPr>
          <a:xfrm>
            <a:off x="6983033" y="3888245"/>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4" name="Rectangle 33"/>
          <p:cNvSpPr/>
          <p:nvPr/>
        </p:nvSpPr>
        <p:spPr>
          <a:xfrm>
            <a:off x="7021303" y="5543437"/>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5" name="Rectangle 34"/>
          <p:cNvSpPr/>
          <p:nvPr/>
        </p:nvSpPr>
        <p:spPr>
          <a:xfrm>
            <a:off x="4750595" y="552430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25" name="ZoneTexte 24"/>
          <p:cNvSpPr txBox="1"/>
          <p:nvPr/>
        </p:nvSpPr>
        <p:spPr>
          <a:xfrm>
            <a:off x="5031244" y="5208572"/>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PHOTOS ETAT ACTUEL DU SITE</a:t>
            </a:r>
            <a:endParaRPr lang="fr-FR" sz="1100" b="1" dirty="0">
              <a:solidFill>
                <a:srgbClr val="FFFF00"/>
              </a:solidFill>
              <a:latin typeface="Rockwell" pitchFamily="18" charset="0"/>
              <a:cs typeface="Times New Roman" pitchFamily="18" charset="0"/>
            </a:endParaRPr>
          </a:p>
        </p:txBody>
      </p:sp>
      <p:sp>
        <p:nvSpPr>
          <p:cNvPr id="39" name="ZoneTexte 38"/>
          <p:cNvSpPr txBox="1"/>
          <p:nvPr/>
        </p:nvSpPr>
        <p:spPr>
          <a:xfrm>
            <a:off x="5885949" y="3076587"/>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4EME KM</a:t>
            </a:r>
          </a:p>
        </p:txBody>
      </p:sp>
      <p:sp>
        <p:nvSpPr>
          <p:cNvPr id="40" name="ZoneTexte 39"/>
          <p:cNvSpPr txBox="1"/>
          <p:nvPr/>
        </p:nvSpPr>
        <p:spPr>
          <a:xfrm>
            <a:off x="5044001" y="1773807"/>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SIEGE WILAYA</a:t>
            </a:r>
          </a:p>
        </p:txBody>
      </p:sp>
      <p:sp>
        <p:nvSpPr>
          <p:cNvPr id="33" name="ZoneTexte 32"/>
          <p:cNvSpPr txBox="1"/>
          <p:nvPr/>
        </p:nvSpPr>
        <p:spPr>
          <a:xfrm>
            <a:off x="668424" y="3792569"/>
            <a:ext cx="3750495" cy="3138354"/>
          </a:xfrm>
          <a:prstGeom prst="rect">
            <a:avLst/>
          </a:prstGeom>
          <a:noFill/>
        </p:spPr>
        <p:txBody>
          <a:bodyPr wrap="square" lIns="14283" tIns="7141" rIns="14283" bIns="7141" rtlCol="0">
            <a:spAutoFit/>
          </a:bodyPr>
          <a:lstStyle/>
          <a:p>
            <a:pPr algn="ctr">
              <a:buClr>
                <a:srgbClr val="FFFF00"/>
              </a:buClr>
            </a:pPr>
            <a:r>
              <a:rPr lang="fr-FR" sz="1100" b="1" u="sng" dirty="0" smtClean="0">
                <a:solidFill>
                  <a:srgbClr val="FF0000"/>
                </a:solidFill>
                <a:latin typeface="Arial Narrow" pitchFamily="34" charset="0"/>
                <a:cs typeface="Times New Roman" pitchFamily="18" charset="0"/>
              </a:rPr>
              <a:t>FICHE TECHNIQUE</a:t>
            </a:r>
          </a:p>
          <a:p>
            <a:pPr>
              <a:buClr>
                <a:srgbClr val="FFFF00"/>
              </a:buClr>
            </a:pP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SUPERFICIE                          : 26,7 HA</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NOMBRE DE LOGEMENTS : 272 Lots</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POPULATION                        :1904</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TAUX D’OCCUPATION          : 100 %</a:t>
            </a:r>
          </a:p>
          <a:p>
            <a:pPr>
              <a:buClr>
                <a:srgbClr val="FFFF00"/>
              </a:buClr>
            </a:pP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 </a:t>
            </a: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a:t>
            </a:r>
            <a:r>
              <a:rPr lang="fr-FR" sz="1100" b="1" dirty="0" smtClean="0">
                <a:solidFill>
                  <a:srgbClr val="FFFF00"/>
                </a:solidFill>
                <a:latin typeface="Arial Narrow" pitchFamily="34" charset="0"/>
                <a:cs typeface="Times New Roman" pitchFamily="18" charset="0"/>
              </a:rPr>
              <a:t> REALISATION DE L’ASSAINISSEMENT DES EAUX </a:t>
            </a:r>
            <a:r>
              <a:rPr lang="ar-SA" sz="11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PLUVIALES  </a:t>
            </a: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RÉALISATION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REALISATION ET RENFORCEMENT DE L’ECLAIRAGE </a:t>
            </a:r>
            <a:r>
              <a:rPr lang="ar-SA" sz="1100" b="1" smtClean="0">
                <a:solidFill>
                  <a:srgbClr val="FFFF00"/>
                </a:solidFill>
                <a:latin typeface="Arial Narrow" pitchFamily="34" charset="0"/>
                <a:cs typeface="Times New Roman" pitchFamily="18" charset="0"/>
              </a:rPr>
              <a:t>                      </a:t>
            </a:r>
            <a:r>
              <a:rPr lang="fr-FR" sz="1100" b="1" smtClean="0">
                <a:solidFill>
                  <a:srgbClr val="FFFF00"/>
                </a:solidFill>
                <a:latin typeface="Arial Narrow" pitchFamily="34" charset="0"/>
                <a:cs typeface="Times New Roman" pitchFamily="18" charset="0"/>
              </a:rPr>
              <a:t>PUBLIC</a:t>
            </a: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REPRISE ET REALISATION DE LA VOIRIE  </a:t>
            </a:r>
          </a:p>
          <a:p>
            <a:pPr>
              <a:buClr>
                <a:srgbClr val="FFFF00"/>
              </a:buCl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PROGRAMME EN TRAVAUX POUR L’ANNEE 2012 POUR UN MONTANT 271 800 000,00 DA</a:t>
            </a:r>
            <a:endParaRPr lang="fr-FR" sz="1100" b="1" dirty="0" smtClean="0">
              <a:solidFill>
                <a:srgbClr val="FFFF00"/>
              </a:solidFill>
              <a:latin typeface="Arial Narrow" pitchFamily="34" charset="0"/>
              <a:cs typeface="Times New Roman" pitchFamily="18" charset="0"/>
            </a:endParaRPr>
          </a:p>
          <a:p>
            <a:pPr>
              <a:buClr>
                <a:srgbClr val="FFFF00"/>
              </a:buClr>
            </a:pPr>
            <a:endParaRPr lang="fr-FR" sz="1600" b="1" dirty="0" smtClean="0">
              <a:solidFill>
                <a:srgbClr val="FF0000"/>
              </a:solidFill>
              <a:latin typeface="Arial Narrow" pitchFamily="34" charset="0"/>
              <a:cs typeface="Times New Roman" pitchFamily="18" charset="0"/>
            </a:endParaRPr>
          </a:p>
        </p:txBody>
      </p:sp>
      <p:pic>
        <p:nvPicPr>
          <p:cNvPr id="1026" name="Picture 2" descr="C:\Documents and Settings\messaoud\Desktop\WALID\PRESENTATION PLAN D4ACTION\Lots RIAD\P31-01-11_10-59.jpg"/>
          <p:cNvPicPr>
            <a:picLocks noChangeAspect="1" noChangeArrowheads="1"/>
          </p:cNvPicPr>
          <p:nvPr/>
        </p:nvPicPr>
        <p:blipFill>
          <a:blip r:embed="rId3" cstate="print"/>
          <a:srcRect/>
          <a:stretch>
            <a:fillRect/>
          </a:stretch>
        </p:blipFill>
        <p:spPr bwMode="auto">
          <a:xfrm>
            <a:off x="4763352" y="3869109"/>
            <a:ext cx="2053843" cy="1155286"/>
          </a:xfrm>
          <a:prstGeom prst="rect">
            <a:avLst/>
          </a:prstGeom>
          <a:noFill/>
        </p:spPr>
      </p:pic>
      <p:pic>
        <p:nvPicPr>
          <p:cNvPr id="1027" name="Picture 3" descr="C:\Documents and Settings\messaoud\Desktop\WALID\PRESENTATION PLAN D4ACTION\Lots RIAD\P31-01-11_11-02.jpg"/>
          <p:cNvPicPr>
            <a:picLocks noChangeAspect="1" noChangeArrowheads="1"/>
          </p:cNvPicPr>
          <p:nvPr/>
        </p:nvPicPr>
        <p:blipFill>
          <a:blip r:embed="rId4" cstate="print"/>
          <a:srcRect/>
          <a:stretch>
            <a:fillRect/>
          </a:stretch>
        </p:blipFill>
        <p:spPr bwMode="auto">
          <a:xfrm>
            <a:off x="7034059" y="5562573"/>
            <a:ext cx="2058095" cy="1157678"/>
          </a:xfrm>
          <a:prstGeom prst="rect">
            <a:avLst/>
          </a:prstGeom>
          <a:noFill/>
        </p:spPr>
      </p:pic>
      <p:pic>
        <p:nvPicPr>
          <p:cNvPr id="1028" name="Picture 4" descr="C:\Documents and Settings\messaoud\Desktop\WALID\PRESENTATION PLAN D4ACTION\Lots RIAD\P31-01-11_10-54.jpg"/>
          <p:cNvPicPr>
            <a:picLocks noChangeAspect="1" noChangeArrowheads="1"/>
          </p:cNvPicPr>
          <p:nvPr/>
        </p:nvPicPr>
        <p:blipFill>
          <a:blip r:embed="rId5" cstate="print"/>
          <a:srcRect/>
          <a:stretch>
            <a:fillRect/>
          </a:stretch>
        </p:blipFill>
        <p:spPr bwMode="auto">
          <a:xfrm>
            <a:off x="7008546" y="3916947"/>
            <a:ext cx="2041086" cy="1148111"/>
          </a:xfrm>
          <a:prstGeom prst="rect">
            <a:avLst/>
          </a:prstGeom>
          <a:noFill/>
        </p:spPr>
      </p:pic>
      <p:pic>
        <p:nvPicPr>
          <p:cNvPr id="1029" name="Picture 5" descr="C:\Documents and Settings\messaoud\Desktop\WALID\PRESENTATION PLAN D4ACTION\Lots RIAD\P31-01-11_10-57.jpg"/>
          <p:cNvPicPr>
            <a:picLocks noChangeAspect="1" noChangeArrowheads="1"/>
          </p:cNvPicPr>
          <p:nvPr/>
        </p:nvPicPr>
        <p:blipFill>
          <a:blip r:embed="rId6" cstate="print"/>
          <a:srcRect/>
          <a:stretch>
            <a:fillRect/>
          </a:stretch>
        </p:blipFill>
        <p:spPr bwMode="auto">
          <a:xfrm>
            <a:off x="4763352" y="5533870"/>
            <a:ext cx="2075104" cy="1167246"/>
          </a:xfrm>
          <a:prstGeom prst="rect">
            <a:avLst/>
          </a:prstGeom>
          <a:noFill/>
        </p:spPr>
      </p:pic>
      <p:pic>
        <p:nvPicPr>
          <p:cNvPr id="23" name="Image 22" descr="AM.jpg"/>
          <p:cNvPicPr>
            <a:picLocks noChangeAspect="1"/>
          </p:cNvPicPr>
          <p:nvPr/>
        </p:nvPicPr>
        <p:blipFill>
          <a:blip r:embed="rId7" cstate="print"/>
          <a:stretch>
            <a:fillRect/>
          </a:stretch>
        </p:blipFill>
        <p:spPr>
          <a:xfrm>
            <a:off x="732208" y="1151914"/>
            <a:ext cx="3737738" cy="2420600"/>
          </a:xfrm>
          <a:prstGeom prst="rect">
            <a:avLst/>
          </a:prstGeom>
        </p:spPr>
      </p:pic>
      <p:sp>
        <p:nvSpPr>
          <p:cNvPr id="27" name="ZoneTexte 26"/>
          <p:cNvSpPr txBox="1"/>
          <p:nvPr/>
        </p:nvSpPr>
        <p:spPr>
          <a:xfrm>
            <a:off x="5146055" y="2319160"/>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CITE DAKSI</a:t>
            </a:r>
          </a:p>
        </p:txBody>
      </p:sp>
      <p:sp>
        <p:nvSpPr>
          <p:cNvPr id="30" name="ZoneTexte 29"/>
          <p:cNvSpPr txBox="1"/>
          <p:nvPr/>
        </p:nvSpPr>
        <p:spPr>
          <a:xfrm>
            <a:off x="7620872" y="3381162"/>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GAMMAS</a:t>
            </a:r>
          </a:p>
        </p:txBody>
      </p:sp>
    </p:spTree>
  </p:cSld>
  <p:clrMapOvr>
    <a:masterClrMapping/>
  </p:clrMapOvr>
  <p:transition spd="med">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CITE EL BIR-Model.jpg"/>
          <p:cNvPicPr>
            <a:picLocks noChangeAspect="1"/>
          </p:cNvPicPr>
          <p:nvPr/>
        </p:nvPicPr>
        <p:blipFill>
          <a:blip r:embed="rId2" cstate="print"/>
          <a:stretch>
            <a:fillRect/>
          </a:stretch>
        </p:blipFill>
        <p:spPr>
          <a:xfrm>
            <a:off x="4954704" y="1132796"/>
            <a:ext cx="3862660" cy="2439735"/>
          </a:xfrm>
          <a:prstGeom prst="rect">
            <a:avLst/>
          </a:prstGeom>
          <a:ln>
            <a:solidFill>
              <a:schemeClr val="accent1"/>
            </a:solidFill>
          </a:ln>
        </p:spPr>
      </p:pic>
      <p:sp>
        <p:nvSpPr>
          <p:cNvPr id="22" name="ZoneTexte 21"/>
          <p:cNvSpPr txBox="1"/>
          <p:nvPr/>
        </p:nvSpPr>
        <p:spPr>
          <a:xfrm>
            <a:off x="8054602" y="2548782"/>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MOSQUEE AEK</a:t>
            </a:r>
          </a:p>
        </p:txBody>
      </p:sp>
      <p:sp>
        <p:nvSpPr>
          <p:cNvPr id="23" name="ZoneTexte 22"/>
          <p:cNvSpPr txBox="1"/>
          <p:nvPr/>
        </p:nvSpPr>
        <p:spPr>
          <a:xfrm>
            <a:off x="7722926" y="1974727"/>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CILOK</a:t>
            </a:r>
          </a:p>
        </p:txBody>
      </p:sp>
      <p:sp>
        <p:nvSpPr>
          <p:cNvPr id="24" name="ZoneTexte 23"/>
          <p:cNvSpPr txBox="1"/>
          <p:nvPr/>
        </p:nvSpPr>
        <p:spPr>
          <a:xfrm>
            <a:off x="5375677" y="2864512"/>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LOTISSEMENT ZAOUCH</a:t>
            </a:r>
          </a:p>
        </p:txBody>
      </p:sp>
      <p:sp>
        <p:nvSpPr>
          <p:cNvPr id="25" name="ZoneTexte 24"/>
          <p:cNvSpPr txBox="1"/>
          <p:nvPr/>
        </p:nvSpPr>
        <p:spPr>
          <a:xfrm>
            <a:off x="8258711" y="1745104"/>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BELLE VUE</a:t>
            </a:r>
          </a:p>
        </p:txBody>
      </p:sp>
      <p:sp>
        <p:nvSpPr>
          <p:cNvPr id="26" name="ZoneTexte 25"/>
          <p:cNvSpPr txBox="1"/>
          <p:nvPr/>
        </p:nvSpPr>
        <p:spPr>
          <a:xfrm>
            <a:off x="1625182"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N°16 CORRESPONDANT </a:t>
            </a:r>
          </a:p>
          <a:p>
            <a:pPr algn="ctr"/>
            <a:r>
              <a:rPr lang="fr-FR" sz="1600" dirty="0" smtClean="0">
                <a:solidFill>
                  <a:srgbClr val="FF0000"/>
                </a:solidFill>
                <a:latin typeface="Arial Black" pitchFamily="34" charset="0"/>
              </a:rPr>
              <a:t>A LA CITE EL BIR</a:t>
            </a:r>
            <a:endParaRPr lang="fr-FR" sz="1600" dirty="0">
              <a:solidFill>
                <a:srgbClr val="FF0000"/>
              </a:solidFill>
              <a:latin typeface="Arial Black" pitchFamily="34" charset="0"/>
            </a:endParaRPr>
          </a:p>
        </p:txBody>
      </p:sp>
      <p:sp>
        <p:nvSpPr>
          <p:cNvPr id="28" name="ZoneTexte 27"/>
          <p:cNvSpPr txBox="1"/>
          <p:nvPr/>
        </p:nvSpPr>
        <p:spPr>
          <a:xfrm>
            <a:off x="5031244" y="884021"/>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pic>
        <p:nvPicPr>
          <p:cNvPr id="30" name="Image 29" descr="IMG_0032.jpg"/>
          <p:cNvPicPr>
            <a:picLocks noChangeAspect="1"/>
          </p:cNvPicPr>
          <p:nvPr/>
        </p:nvPicPr>
        <p:blipFill>
          <a:blip r:embed="rId3" cstate="print"/>
          <a:stretch>
            <a:fillRect/>
          </a:stretch>
        </p:blipFill>
        <p:spPr>
          <a:xfrm>
            <a:off x="4750595" y="3878677"/>
            <a:ext cx="2041086" cy="1148111"/>
          </a:xfrm>
          <a:prstGeom prst="rect">
            <a:avLst/>
          </a:prstGeom>
          <a:ln>
            <a:solidFill>
              <a:schemeClr val="accent1"/>
            </a:solidFill>
          </a:ln>
        </p:spPr>
      </p:pic>
      <p:pic>
        <p:nvPicPr>
          <p:cNvPr id="31" name="Image 30" descr="IMG_0034.jpg"/>
          <p:cNvPicPr>
            <a:picLocks noChangeAspect="1"/>
          </p:cNvPicPr>
          <p:nvPr/>
        </p:nvPicPr>
        <p:blipFill>
          <a:blip r:embed="rId4" cstate="print"/>
          <a:stretch>
            <a:fillRect/>
          </a:stretch>
        </p:blipFill>
        <p:spPr>
          <a:xfrm>
            <a:off x="6991723" y="3897812"/>
            <a:ext cx="2041086" cy="1148111"/>
          </a:xfrm>
          <a:prstGeom prst="rect">
            <a:avLst/>
          </a:prstGeom>
          <a:ln>
            <a:solidFill>
              <a:schemeClr val="accent1"/>
            </a:solidFill>
          </a:ln>
        </p:spPr>
      </p:pic>
      <p:pic>
        <p:nvPicPr>
          <p:cNvPr id="32" name="Image 31" descr="IMG_0070.jpg"/>
          <p:cNvPicPr>
            <a:picLocks noChangeAspect="1"/>
          </p:cNvPicPr>
          <p:nvPr/>
        </p:nvPicPr>
        <p:blipFill>
          <a:blip r:embed="rId5" cstate="print"/>
          <a:stretch>
            <a:fillRect/>
          </a:stretch>
        </p:blipFill>
        <p:spPr>
          <a:xfrm>
            <a:off x="4750595" y="5536156"/>
            <a:ext cx="2041086" cy="1148111"/>
          </a:xfrm>
          <a:prstGeom prst="rect">
            <a:avLst/>
          </a:prstGeom>
          <a:ln>
            <a:solidFill>
              <a:schemeClr val="accent1"/>
            </a:solidFill>
          </a:ln>
        </p:spPr>
      </p:pic>
      <p:pic>
        <p:nvPicPr>
          <p:cNvPr id="33" name="Image 32" descr="IMG_0081.jpg"/>
          <p:cNvPicPr>
            <a:picLocks noChangeAspect="1"/>
          </p:cNvPicPr>
          <p:nvPr/>
        </p:nvPicPr>
        <p:blipFill>
          <a:blip r:embed="rId6" cstate="print"/>
          <a:stretch>
            <a:fillRect/>
          </a:stretch>
        </p:blipFill>
        <p:spPr>
          <a:xfrm>
            <a:off x="7034060" y="5545724"/>
            <a:ext cx="2041086" cy="1148111"/>
          </a:xfrm>
          <a:prstGeom prst="rect">
            <a:avLst/>
          </a:prstGeom>
          <a:ln>
            <a:solidFill>
              <a:schemeClr val="accent1"/>
            </a:solidFill>
          </a:ln>
        </p:spPr>
      </p:pic>
      <p:sp>
        <p:nvSpPr>
          <p:cNvPr id="17" name="ZoneTexte 16"/>
          <p:cNvSpPr txBox="1"/>
          <p:nvPr/>
        </p:nvSpPr>
        <p:spPr>
          <a:xfrm>
            <a:off x="5031244" y="521813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PHOTOS ETAT ACTUEL DU SITE</a:t>
            </a:r>
            <a:endParaRPr lang="fr-FR" sz="1100" b="1" dirty="0">
              <a:solidFill>
                <a:srgbClr val="FFFF00"/>
              </a:solidFill>
              <a:latin typeface="Rockwell" pitchFamily="18" charset="0"/>
              <a:cs typeface="Times New Roman" pitchFamily="18" charset="0"/>
            </a:endParaRPr>
          </a:p>
        </p:txBody>
      </p:sp>
      <p:sp>
        <p:nvSpPr>
          <p:cNvPr id="18" name="Rectangle 17"/>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0" name="ZoneTexte 19"/>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21" name="ZoneTexte 20"/>
          <p:cNvSpPr txBox="1"/>
          <p:nvPr/>
        </p:nvSpPr>
        <p:spPr>
          <a:xfrm>
            <a:off x="428596" y="3792569"/>
            <a:ext cx="4357718" cy="3353797"/>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TECHNIQUE</a:t>
            </a:r>
          </a:p>
          <a:p>
            <a:pPr>
              <a:buClr>
                <a:srgbClr val="FFFF00"/>
              </a:buClr>
            </a:pP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SUPERFICIE                           : 80 HA </a:t>
            </a: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NOMBRE DE LOGEMENTS : 4500</a:t>
            </a: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POPULATION                         : 27480</a:t>
            </a:r>
          </a:p>
          <a:p>
            <a:pPr>
              <a:buClr>
                <a:srgbClr val="FFFF00"/>
              </a:buClr>
            </a:pPr>
            <a:endParaRPr lang="fr-FR" sz="1100" b="1" dirty="0" smtClean="0">
              <a:solidFill>
                <a:srgbClr val="FF00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a:t>
            </a:r>
          </a:p>
          <a:p>
            <a:pPr>
              <a:buClr>
                <a:srgbClr val="FFFF00"/>
              </a:buClr>
            </a:pPr>
            <a:r>
              <a:rPr lang="fr-FR" sz="1100" b="1" dirty="0" smtClean="0">
                <a:solidFill>
                  <a:srgbClr val="FF0000"/>
                </a:solidFill>
                <a:latin typeface="Arial Narrow" pitchFamily="34" charset="0"/>
                <a:cs typeface="Times New Roman" pitchFamily="18" charset="0"/>
              </a:rPr>
              <a:t>ACTION N°1:  </a:t>
            </a:r>
            <a:r>
              <a:rPr lang="fr-FR" sz="1100" b="1" dirty="0" smtClean="0">
                <a:solidFill>
                  <a:srgbClr val="FFFF00"/>
                </a:solidFill>
                <a:latin typeface="Arial Narrow" pitchFamily="34" charset="0"/>
                <a:cs typeface="Times New Roman" pitchFamily="18" charset="0"/>
              </a:rPr>
              <a:t>REFECTION ET REALISATION DE L’ASSAINISSEMENT DES EAUX PLUVIALES </a:t>
            </a:r>
          </a:p>
          <a:p>
            <a:pPr>
              <a:buClr>
                <a:srgbClr val="FFFF00"/>
              </a:buClr>
            </a:pPr>
            <a:r>
              <a:rPr lang="fr-FR" sz="1100" b="1" dirty="0" smtClean="0">
                <a:solidFill>
                  <a:srgbClr val="FFFF00"/>
                </a:solidFill>
                <a:latin typeface="Arial Narrow" pitchFamily="34" charset="0"/>
                <a:cs typeface="Times New Roman" pitchFamily="18" charset="0"/>
              </a:rPr>
              <a:t> </a:t>
            </a: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REALISATION DES AMENAGEMENTS EXTERIEURS</a:t>
            </a:r>
          </a:p>
          <a:p>
            <a:pPr>
              <a:buClr>
                <a:srgbClr val="FFFF00"/>
              </a:buClr>
            </a:pPr>
            <a:r>
              <a:rPr lang="fr-FR" sz="1100" b="1" dirty="0" smtClean="0">
                <a:solidFill>
                  <a:srgbClr val="FFFF00"/>
                </a:solidFill>
                <a:latin typeface="Arial Narrow" pitchFamily="34" charset="0"/>
                <a:cs typeface="Times New Roman" pitchFamily="18" charset="0"/>
              </a:rPr>
              <a:t> </a:t>
            </a:r>
            <a:r>
              <a:rPr lang="fr-FR" sz="1100" b="1" dirty="0" smtClean="0">
                <a:solidFill>
                  <a:srgbClr val="FF0000"/>
                </a:solidFill>
                <a:latin typeface="Arial Narrow" pitchFamily="34" charset="0"/>
                <a:cs typeface="Times New Roman" pitchFamily="18" charset="0"/>
              </a:rPr>
              <a:t>ACTION N°3:</a:t>
            </a:r>
            <a:r>
              <a:rPr lang="fr-FR" sz="1100" b="1" dirty="0" smtClean="0">
                <a:solidFill>
                  <a:srgbClr val="FFFF00"/>
                </a:solidFill>
                <a:latin typeface="Arial Narrow" pitchFamily="34" charset="0"/>
                <a:cs typeface="Times New Roman" pitchFamily="18" charset="0"/>
              </a:rPr>
              <a:t> REFECTION ET RENFORCEMENT DE L’ECLAIRAGE PUBLIC  </a:t>
            </a:r>
          </a:p>
          <a:p>
            <a:pPr>
              <a:buClr>
                <a:srgbClr val="FFFF00"/>
              </a:buClr>
            </a:pPr>
            <a:r>
              <a:rPr lang="fr-FR" sz="1100" b="1" dirty="0" smtClean="0">
                <a:solidFill>
                  <a:srgbClr val="FFFF00"/>
                </a:solidFill>
                <a:latin typeface="Arial Narrow" pitchFamily="34" charset="0"/>
                <a:cs typeface="Times New Roman" pitchFamily="18" charset="0"/>
              </a:rPr>
              <a:t> </a:t>
            </a: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REPRISE  DE LA  VOIRIE</a:t>
            </a: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1</a:t>
            </a:r>
            <a:r>
              <a:rPr lang="fr-FR" sz="1100" b="1" baseline="30000" dirty="0" smtClean="0">
                <a:latin typeface="Arial Narrow" pitchFamily="34" charset="0"/>
                <a:cs typeface="Times New Roman" pitchFamily="18" charset="0"/>
              </a:rPr>
              <a:t>ère</a:t>
            </a:r>
            <a:r>
              <a:rPr lang="fr-FR" sz="1100" b="1" dirty="0" smtClean="0">
                <a:latin typeface="Arial Narrow" pitchFamily="34" charset="0"/>
                <a:cs typeface="Times New Roman" pitchFamily="18" charset="0"/>
              </a:rPr>
              <a:t>  TRANCHE DE 15 HA SUR 80 HA PROGRAMMEE EN TRAVAUX POUR L’ANNEE 2011 POUR UN MONTANT DE  150 000 </a:t>
            </a:r>
            <a:r>
              <a:rPr lang="fr-FR" sz="1100" b="1" dirty="0" err="1" smtClean="0">
                <a:latin typeface="Arial Narrow" pitchFamily="34" charset="0"/>
                <a:cs typeface="Times New Roman" pitchFamily="18" charset="0"/>
              </a:rPr>
              <a:t>000</a:t>
            </a:r>
            <a:r>
              <a:rPr lang="fr-FR" sz="1100" b="1" dirty="0" smtClean="0">
                <a:latin typeface="Arial Narrow" pitchFamily="34" charset="0"/>
                <a:cs typeface="Times New Roman" pitchFamily="18" charset="0"/>
              </a:rPr>
              <a:t>,00 DA</a:t>
            </a:r>
            <a:endParaRPr lang="fr-FR" sz="1500" b="1" dirty="0" smtClean="0">
              <a:latin typeface="Arial Narrow" pitchFamily="34" charset="0"/>
              <a:cs typeface="Times New Roman" pitchFamily="18" charset="0"/>
            </a:endParaRP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endParaRPr lang="fr-FR" sz="1600" b="1" dirty="0" smtClean="0">
              <a:solidFill>
                <a:srgbClr val="FFFF00"/>
              </a:solidFill>
              <a:latin typeface="Arial Narrow" pitchFamily="34" charset="0"/>
              <a:cs typeface="Times New Roman" pitchFamily="18" charset="0"/>
            </a:endParaRPr>
          </a:p>
        </p:txBody>
      </p:sp>
      <p:pic>
        <p:nvPicPr>
          <p:cNvPr id="27" name="Image 26" descr="superposition cite el bir-Model.jpg"/>
          <p:cNvPicPr>
            <a:picLocks noChangeAspect="1"/>
          </p:cNvPicPr>
          <p:nvPr/>
        </p:nvPicPr>
        <p:blipFill>
          <a:blip r:embed="rId7" cstate="print"/>
          <a:stretch>
            <a:fillRect/>
          </a:stretch>
        </p:blipFill>
        <p:spPr>
          <a:xfrm>
            <a:off x="766828" y="1126671"/>
            <a:ext cx="3766902" cy="2464978"/>
          </a:xfrm>
          <a:prstGeom prst="rect">
            <a:avLst/>
          </a:prstGeom>
        </p:spPr>
      </p:pic>
      <p:sp>
        <p:nvSpPr>
          <p:cNvPr id="29" name="Forme libre 28"/>
          <p:cNvSpPr/>
          <p:nvPr/>
        </p:nvSpPr>
        <p:spPr>
          <a:xfrm>
            <a:off x="6255099" y="1347107"/>
            <a:ext cx="238649" cy="499277"/>
          </a:xfrm>
          <a:custGeom>
            <a:avLst/>
            <a:gdLst>
              <a:gd name="connsiteX0" fmla="*/ 70338 w 1336431"/>
              <a:gd name="connsiteY0" fmla="*/ 3024554 h 3727938"/>
              <a:gd name="connsiteX1" fmla="*/ 211015 w 1336431"/>
              <a:gd name="connsiteY1" fmla="*/ 2954215 h 3727938"/>
              <a:gd name="connsiteX2" fmla="*/ 914400 w 1336431"/>
              <a:gd name="connsiteY2" fmla="*/ 2391508 h 3727938"/>
              <a:gd name="connsiteX3" fmla="*/ 773723 w 1336431"/>
              <a:gd name="connsiteY3" fmla="*/ 1266092 h 3727938"/>
              <a:gd name="connsiteX4" fmla="*/ 140677 w 1336431"/>
              <a:gd name="connsiteY4" fmla="*/ 211015 h 3727938"/>
              <a:gd name="connsiteX5" fmla="*/ 492369 w 1336431"/>
              <a:gd name="connsiteY5" fmla="*/ 0 h 3727938"/>
              <a:gd name="connsiteX6" fmla="*/ 1195754 w 1336431"/>
              <a:gd name="connsiteY6" fmla="*/ 1195754 h 3727938"/>
              <a:gd name="connsiteX7" fmla="*/ 1336431 w 1336431"/>
              <a:gd name="connsiteY7" fmla="*/ 2180492 h 3727938"/>
              <a:gd name="connsiteX8" fmla="*/ 633046 w 1336431"/>
              <a:gd name="connsiteY8" fmla="*/ 3727938 h 3727938"/>
              <a:gd name="connsiteX9" fmla="*/ 0 w 1336431"/>
              <a:gd name="connsiteY9" fmla="*/ 2883877 h 3727938"/>
              <a:gd name="connsiteX0" fmla="*/ 70340 w 1336433"/>
              <a:gd name="connsiteY0" fmla="*/ 3024554 h 3727938"/>
              <a:gd name="connsiteX1" fmla="*/ 211017 w 1336433"/>
              <a:gd name="connsiteY1" fmla="*/ 2954215 h 3727938"/>
              <a:gd name="connsiteX2" fmla="*/ 914402 w 1336433"/>
              <a:gd name="connsiteY2" fmla="*/ 2391508 h 3727938"/>
              <a:gd name="connsiteX3" fmla="*/ 773725 w 1336433"/>
              <a:gd name="connsiteY3" fmla="*/ 1266092 h 3727938"/>
              <a:gd name="connsiteX4" fmla="*/ 140679 w 1336433"/>
              <a:gd name="connsiteY4" fmla="*/ 211015 h 3727938"/>
              <a:gd name="connsiteX5" fmla="*/ 492371 w 1336433"/>
              <a:gd name="connsiteY5" fmla="*/ 0 h 3727938"/>
              <a:gd name="connsiteX6" fmla="*/ 1195756 w 1336433"/>
              <a:gd name="connsiteY6" fmla="*/ 1195754 h 3727938"/>
              <a:gd name="connsiteX7" fmla="*/ 1336433 w 1336433"/>
              <a:gd name="connsiteY7" fmla="*/ 2180492 h 3727938"/>
              <a:gd name="connsiteX8" fmla="*/ 633048 w 1336433"/>
              <a:gd name="connsiteY8" fmla="*/ 3727938 h 3727938"/>
              <a:gd name="connsiteX9" fmla="*/ 0 w 1336433"/>
              <a:gd name="connsiteY9" fmla="*/ 2883877 h 3727938"/>
              <a:gd name="connsiteX0" fmla="*/ 70340 w 1336433"/>
              <a:gd name="connsiteY0" fmla="*/ 3024554 h 3727938"/>
              <a:gd name="connsiteX1" fmla="*/ 211017 w 1336433"/>
              <a:gd name="connsiteY1" fmla="*/ 2954215 h 3727938"/>
              <a:gd name="connsiteX2" fmla="*/ 914402 w 1336433"/>
              <a:gd name="connsiteY2" fmla="*/ 2391508 h 3727938"/>
              <a:gd name="connsiteX3" fmla="*/ 773725 w 1336433"/>
              <a:gd name="connsiteY3" fmla="*/ 1266092 h 3727938"/>
              <a:gd name="connsiteX4" fmla="*/ 140679 w 1336433"/>
              <a:gd name="connsiteY4" fmla="*/ 211015 h 3727938"/>
              <a:gd name="connsiteX5" fmla="*/ 492371 w 1336433"/>
              <a:gd name="connsiteY5" fmla="*/ 0 h 3727938"/>
              <a:gd name="connsiteX6" fmla="*/ 1195756 w 1336433"/>
              <a:gd name="connsiteY6" fmla="*/ 1195754 h 3727938"/>
              <a:gd name="connsiteX7" fmla="*/ 1336433 w 1336433"/>
              <a:gd name="connsiteY7" fmla="*/ 2180492 h 3727938"/>
              <a:gd name="connsiteX8" fmla="*/ 633048 w 1336433"/>
              <a:gd name="connsiteY8" fmla="*/ 3727938 h 3727938"/>
              <a:gd name="connsiteX9" fmla="*/ 0 w 1336433"/>
              <a:gd name="connsiteY9" fmla="*/ 2883877 h 3727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36433" h="3727938">
                <a:moveTo>
                  <a:pt x="70340" y="3024554"/>
                </a:moveTo>
                <a:lnTo>
                  <a:pt x="211017" y="2954215"/>
                </a:lnTo>
                <a:lnTo>
                  <a:pt x="914402" y="2391508"/>
                </a:lnTo>
                <a:lnTo>
                  <a:pt x="773725" y="1266092"/>
                </a:lnTo>
                <a:lnTo>
                  <a:pt x="140679" y="211015"/>
                </a:lnTo>
                <a:lnTo>
                  <a:pt x="492371" y="0"/>
                </a:lnTo>
                <a:lnTo>
                  <a:pt x="1195756" y="1195754"/>
                </a:lnTo>
                <a:lnTo>
                  <a:pt x="1336433" y="2180492"/>
                </a:lnTo>
                <a:lnTo>
                  <a:pt x="633048" y="3727938"/>
                </a:lnTo>
                <a:cubicBezTo>
                  <a:pt x="422032" y="3446584"/>
                  <a:pt x="25211" y="3293905"/>
                  <a:pt x="0" y="2883877"/>
                </a:cubicBezTo>
              </a:path>
            </a:pathLst>
          </a:custGeom>
          <a:noFill/>
          <a:ln w="76200">
            <a:solidFill>
              <a:srgbClr val="C00000"/>
            </a:solidFill>
          </a:ln>
        </p:spPr>
        <p:style>
          <a:lnRef idx="1">
            <a:schemeClr val="accent1"/>
          </a:lnRef>
          <a:fillRef idx="0">
            <a:schemeClr val="accent1"/>
          </a:fillRef>
          <a:effectRef idx="0">
            <a:schemeClr val="accent1"/>
          </a:effectRef>
          <a:fontRef idx="minor">
            <a:schemeClr val="tx1"/>
          </a:fontRef>
        </p:style>
        <p:txBody>
          <a:bodyPr lIns="14283" tIns="7141" rIns="14283" bIns="7141" rtlCol="0" anchor="ctr"/>
          <a:lstStyle/>
          <a:p>
            <a:pPr algn="ctr"/>
            <a:endParaRPr lang="fr-FR"/>
          </a:p>
        </p:txBody>
      </p:sp>
    </p:spTree>
  </p:cSld>
  <p:clrMapOvr>
    <a:masterClrMapping/>
  </p:clrMapOvr>
  <p:transition spd="med">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 22" descr="SITU.jpg"/>
          <p:cNvPicPr>
            <a:picLocks noChangeAspect="1"/>
          </p:cNvPicPr>
          <p:nvPr/>
        </p:nvPicPr>
        <p:blipFill>
          <a:blip r:embed="rId2" cstate="print"/>
          <a:stretch>
            <a:fillRect/>
          </a:stretch>
        </p:blipFill>
        <p:spPr>
          <a:xfrm>
            <a:off x="4954704" y="1142346"/>
            <a:ext cx="3865989" cy="2449303"/>
          </a:xfrm>
          <a:prstGeom prst="rect">
            <a:avLst/>
          </a:prstGeom>
        </p:spPr>
      </p:pic>
      <p:sp>
        <p:nvSpPr>
          <p:cNvPr id="26" name="ZoneTexte 25"/>
          <p:cNvSpPr txBox="1"/>
          <p:nvPr/>
        </p:nvSpPr>
        <p:spPr>
          <a:xfrm>
            <a:off x="1523128" y="233425"/>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 17  CORRESPONDANT </a:t>
            </a:r>
          </a:p>
          <a:p>
            <a:pPr algn="ctr"/>
            <a:r>
              <a:rPr lang="fr-FR" sz="1600" dirty="0" smtClean="0">
                <a:solidFill>
                  <a:srgbClr val="FF0000"/>
                </a:solidFill>
                <a:latin typeface="Arial Black" pitchFamily="34" charset="0"/>
              </a:rPr>
              <a:t>A LA CITE BELLE VUE ET LES COMBATTANTS</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38" name="ZoneTexte 37"/>
          <p:cNvSpPr txBox="1"/>
          <p:nvPr/>
        </p:nvSpPr>
        <p:spPr>
          <a:xfrm>
            <a:off x="7034060" y="2261754"/>
            <a:ext cx="944002"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CENTRE CULTUREL MALEK HADDAD</a:t>
            </a:r>
          </a:p>
        </p:txBody>
      </p:sp>
      <p:sp>
        <p:nvSpPr>
          <p:cNvPr id="39" name="ZoneTexte 38"/>
          <p:cNvSpPr txBox="1"/>
          <p:nvPr/>
        </p:nvSpPr>
        <p:spPr>
          <a:xfrm>
            <a:off x="5885949" y="3076587"/>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MOSQUEE AEK</a:t>
            </a:r>
          </a:p>
        </p:txBody>
      </p:sp>
      <p:sp>
        <p:nvSpPr>
          <p:cNvPr id="40" name="ZoneTexte 39"/>
          <p:cNvSpPr txBox="1"/>
          <p:nvPr/>
        </p:nvSpPr>
        <p:spPr>
          <a:xfrm>
            <a:off x="6562058" y="1122606"/>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CABINET WALI</a:t>
            </a:r>
          </a:p>
        </p:txBody>
      </p:sp>
      <p:sp>
        <p:nvSpPr>
          <p:cNvPr id="33" name="ZoneTexte 32"/>
          <p:cNvSpPr txBox="1"/>
          <p:nvPr/>
        </p:nvSpPr>
        <p:spPr>
          <a:xfrm>
            <a:off x="1739993" y="4053690"/>
            <a:ext cx="5727797" cy="2430467"/>
          </a:xfrm>
          <a:prstGeom prst="rect">
            <a:avLst/>
          </a:prstGeom>
          <a:noFill/>
        </p:spPr>
        <p:txBody>
          <a:bodyPr wrap="square" lIns="14283" tIns="7141" rIns="14283" bIns="7141" rtlCol="0">
            <a:spAutoFit/>
          </a:bodyPr>
          <a:lstStyle/>
          <a:p>
            <a:pPr algn="ctr">
              <a:buClr>
                <a:srgbClr val="FFFF00"/>
              </a:buClr>
            </a:pPr>
            <a:r>
              <a:rPr lang="fr-FR" sz="1400" b="1" u="sng" dirty="0" smtClean="0">
                <a:solidFill>
                  <a:srgbClr val="FF0000"/>
                </a:solidFill>
                <a:latin typeface="Arial Narrow" pitchFamily="34" charset="0"/>
                <a:cs typeface="Times New Roman" pitchFamily="18" charset="0"/>
              </a:rPr>
              <a:t>FICHE TECHNIQUE</a:t>
            </a:r>
          </a:p>
          <a:p>
            <a:pPr>
              <a:buClr>
                <a:srgbClr val="FFFF00"/>
              </a:buClr>
            </a:pP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SUPERFICIE                          :  50 HA</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NOMBRE DE LOGEMENTS :  6 400</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POPULATION                        : 45 010  HABITATNS</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TAUX D’OCCUPATION          : 100%</a:t>
            </a: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 </a:t>
            </a: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a:t>
            </a:r>
            <a:r>
              <a:rPr lang="fr-FR" sz="1100" b="1" dirty="0" smtClean="0">
                <a:solidFill>
                  <a:srgbClr val="FFFF00"/>
                </a:solidFill>
                <a:latin typeface="Arial Narrow" pitchFamily="34" charset="0"/>
                <a:cs typeface="Times New Roman" pitchFamily="18" charset="0"/>
              </a:rPr>
              <a:t> REPRISE ET REFECTION DE L’ASSAINISSEMENT  DES EAUX PLUVIALES  </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REPRISE ET RÉALISATION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REPRISE  DE L’ECLAIRAGE PUBLIC</a:t>
            </a: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REPRISE  ET REFECTION DE LA VOIRIE  </a:t>
            </a:r>
          </a:p>
          <a:p>
            <a:pPr>
              <a:buClr>
                <a:srgbClr val="FFFF00"/>
              </a:buCl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PROGRAMME EN TRAVAUX  POUR L’ANNEE 2012 POUR UN MONTANT 282 500 000,00 DA</a:t>
            </a:r>
            <a:endParaRPr lang="fr-FR" sz="1100" b="1" dirty="0" smtClean="0">
              <a:solidFill>
                <a:srgbClr val="FF0000"/>
              </a:solidFill>
              <a:latin typeface="Arial Narrow" pitchFamily="34" charset="0"/>
              <a:cs typeface="Times New Roman" pitchFamily="18" charset="0"/>
            </a:endParaRPr>
          </a:p>
        </p:txBody>
      </p:sp>
      <p:pic>
        <p:nvPicPr>
          <p:cNvPr id="27" name="Image 26" descr="AM.jpg"/>
          <p:cNvPicPr>
            <a:picLocks noChangeAspect="1"/>
          </p:cNvPicPr>
          <p:nvPr/>
        </p:nvPicPr>
        <p:blipFill>
          <a:blip r:embed="rId3" cstate="print"/>
          <a:stretch>
            <a:fillRect/>
          </a:stretch>
        </p:blipFill>
        <p:spPr>
          <a:xfrm>
            <a:off x="757721" y="1142347"/>
            <a:ext cx="3734655" cy="2458870"/>
          </a:xfrm>
          <a:prstGeom prst="rect">
            <a:avLst/>
          </a:prstGeom>
        </p:spPr>
      </p:pic>
      <p:sp>
        <p:nvSpPr>
          <p:cNvPr id="21" name="ZoneTexte 20"/>
          <p:cNvSpPr txBox="1"/>
          <p:nvPr/>
        </p:nvSpPr>
        <p:spPr>
          <a:xfrm>
            <a:off x="5579786" y="1496347"/>
            <a:ext cx="944002"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STADE BENABDELMALEK</a:t>
            </a:r>
          </a:p>
        </p:txBody>
      </p:sp>
    </p:spTree>
  </p:cSld>
  <p:clrMapOvr>
    <a:masterClrMapping/>
  </p:clrMapOvr>
  <p:transition spd="med">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N°18 CORRESPONDANT </a:t>
            </a:r>
          </a:p>
          <a:p>
            <a:pPr algn="ctr"/>
            <a:r>
              <a:rPr lang="fr-FR" sz="1600" dirty="0" smtClean="0">
                <a:solidFill>
                  <a:srgbClr val="FF0000"/>
                </a:solidFill>
                <a:latin typeface="Arial Black" pitchFamily="34" charset="0"/>
              </a:rPr>
              <a:t>AU BOULEVARD BENCHERGUI EL DJEBBES</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9" name="Rectangle 18"/>
          <p:cNvSpPr/>
          <p:nvPr/>
        </p:nvSpPr>
        <p:spPr>
          <a:xfrm>
            <a:off x="4737838" y="385954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0" name="Rectangle 19"/>
          <p:cNvSpPr/>
          <p:nvPr/>
        </p:nvSpPr>
        <p:spPr>
          <a:xfrm>
            <a:off x="6983033" y="3888245"/>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4" name="Rectangle 33"/>
          <p:cNvSpPr/>
          <p:nvPr/>
        </p:nvSpPr>
        <p:spPr>
          <a:xfrm>
            <a:off x="7021303" y="5543437"/>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5" name="Rectangle 34"/>
          <p:cNvSpPr/>
          <p:nvPr/>
        </p:nvSpPr>
        <p:spPr>
          <a:xfrm>
            <a:off x="4750595" y="552430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VUE EN PLAN  GOOGLE EARTH</a:t>
            </a:r>
            <a:endParaRPr lang="fr-FR" sz="1100" b="1" dirty="0">
              <a:solidFill>
                <a:srgbClr val="FFFF00"/>
              </a:solidFill>
              <a:latin typeface="Rockwell" pitchFamily="18" charset="0"/>
              <a:cs typeface="Times New Roman" pitchFamily="18" charset="0"/>
            </a:endParaRPr>
          </a:p>
        </p:txBody>
      </p:sp>
      <p:sp>
        <p:nvSpPr>
          <p:cNvPr id="25" name="ZoneTexte 24"/>
          <p:cNvSpPr txBox="1"/>
          <p:nvPr/>
        </p:nvSpPr>
        <p:spPr>
          <a:xfrm>
            <a:off x="5031244" y="521813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PHOTOS ETAT ACTUEL DU SITE</a:t>
            </a:r>
            <a:endParaRPr lang="fr-FR" sz="1100" b="1" dirty="0">
              <a:solidFill>
                <a:srgbClr val="FFFF00"/>
              </a:solidFill>
              <a:latin typeface="Rockwell" pitchFamily="18" charset="0"/>
              <a:cs typeface="Times New Roman" pitchFamily="18" charset="0"/>
            </a:endParaRPr>
          </a:p>
        </p:txBody>
      </p:sp>
      <p:pic>
        <p:nvPicPr>
          <p:cNvPr id="21" name="Image 20" descr="SITUATION.jpg"/>
          <p:cNvPicPr>
            <a:picLocks noChangeAspect="1"/>
          </p:cNvPicPr>
          <p:nvPr/>
        </p:nvPicPr>
        <p:blipFill>
          <a:blip r:embed="rId2" cstate="print"/>
          <a:stretch>
            <a:fillRect/>
          </a:stretch>
        </p:blipFill>
        <p:spPr>
          <a:xfrm>
            <a:off x="4941947" y="1132779"/>
            <a:ext cx="3884676" cy="2442266"/>
          </a:xfrm>
          <a:prstGeom prst="rect">
            <a:avLst/>
          </a:prstGeom>
        </p:spPr>
      </p:pic>
      <p:pic>
        <p:nvPicPr>
          <p:cNvPr id="22" name="Image 21" descr="BOULEVARD.jpg"/>
          <p:cNvPicPr>
            <a:picLocks noChangeAspect="1"/>
          </p:cNvPicPr>
          <p:nvPr/>
        </p:nvPicPr>
        <p:blipFill>
          <a:blip r:embed="rId3" cstate="print"/>
          <a:stretch>
            <a:fillRect/>
          </a:stretch>
        </p:blipFill>
        <p:spPr>
          <a:xfrm>
            <a:off x="732207" y="1132779"/>
            <a:ext cx="3730477" cy="2460137"/>
          </a:xfrm>
          <a:prstGeom prst="rect">
            <a:avLst/>
          </a:prstGeom>
        </p:spPr>
      </p:pic>
      <p:pic>
        <p:nvPicPr>
          <p:cNvPr id="23" name="Image 22" descr="PICT0881.JPG"/>
          <p:cNvPicPr>
            <a:picLocks noChangeAspect="1"/>
          </p:cNvPicPr>
          <p:nvPr/>
        </p:nvPicPr>
        <p:blipFill>
          <a:blip r:embed="rId4" cstate="print"/>
          <a:stretch>
            <a:fillRect/>
          </a:stretch>
        </p:blipFill>
        <p:spPr>
          <a:xfrm>
            <a:off x="6983920" y="3888244"/>
            <a:ext cx="2129496" cy="1197842"/>
          </a:xfrm>
          <a:prstGeom prst="rect">
            <a:avLst/>
          </a:prstGeom>
        </p:spPr>
      </p:pic>
      <p:pic>
        <p:nvPicPr>
          <p:cNvPr id="27" name="Image 26" descr="PICT0886.JPG"/>
          <p:cNvPicPr>
            <a:picLocks noChangeAspect="1"/>
          </p:cNvPicPr>
          <p:nvPr/>
        </p:nvPicPr>
        <p:blipFill>
          <a:blip r:embed="rId5" cstate="print"/>
          <a:stretch>
            <a:fillRect/>
          </a:stretch>
        </p:blipFill>
        <p:spPr>
          <a:xfrm>
            <a:off x="4712325" y="3869109"/>
            <a:ext cx="2163514" cy="1216977"/>
          </a:xfrm>
          <a:prstGeom prst="rect">
            <a:avLst/>
          </a:prstGeom>
        </p:spPr>
      </p:pic>
      <p:pic>
        <p:nvPicPr>
          <p:cNvPr id="30" name="Image 29" descr="PICT0891.JPG"/>
          <p:cNvPicPr>
            <a:picLocks noChangeAspect="1"/>
          </p:cNvPicPr>
          <p:nvPr/>
        </p:nvPicPr>
        <p:blipFill>
          <a:blip r:embed="rId6" cstate="print"/>
          <a:stretch>
            <a:fillRect/>
          </a:stretch>
        </p:blipFill>
        <p:spPr>
          <a:xfrm>
            <a:off x="7022190" y="5551112"/>
            <a:ext cx="2078469" cy="1169139"/>
          </a:xfrm>
          <a:prstGeom prst="rect">
            <a:avLst/>
          </a:prstGeom>
        </p:spPr>
      </p:pic>
      <p:pic>
        <p:nvPicPr>
          <p:cNvPr id="31" name="Image 30" descr="PICT0894.JPG"/>
          <p:cNvPicPr>
            <a:picLocks noChangeAspect="1"/>
          </p:cNvPicPr>
          <p:nvPr/>
        </p:nvPicPr>
        <p:blipFill>
          <a:blip r:embed="rId7" cstate="print"/>
          <a:stretch>
            <a:fillRect/>
          </a:stretch>
        </p:blipFill>
        <p:spPr>
          <a:xfrm>
            <a:off x="4750595" y="5521910"/>
            <a:ext cx="2079356" cy="1169638"/>
          </a:xfrm>
          <a:prstGeom prst="rect">
            <a:avLst/>
          </a:prstGeom>
        </p:spPr>
      </p:pic>
      <p:sp>
        <p:nvSpPr>
          <p:cNvPr id="40" name="ZoneTexte 39"/>
          <p:cNvSpPr txBox="1"/>
          <p:nvPr/>
        </p:nvSpPr>
        <p:spPr>
          <a:xfrm>
            <a:off x="6766167" y="3333324"/>
            <a:ext cx="982273"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CITE </a:t>
            </a:r>
          </a:p>
          <a:p>
            <a:r>
              <a:rPr lang="fr-FR" sz="800" b="1" dirty="0" smtClean="0">
                <a:solidFill>
                  <a:srgbClr val="FF0000"/>
                </a:solidFill>
                <a:latin typeface="Arial Narrow" pitchFamily="34" charset="0"/>
              </a:rPr>
              <a:t>BOUDRAA SALEH</a:t>
            </a:r>
          </a:p>
        </p:txBody>
      </p:sp>
      <p:sp>
        <p:nvSpPr>
          <p:cNvPr id="38" name="ZoneTexte 37"/>
          <p:cNvSpPr txBox="1"/>
          <p:nvPr/>
        </p:nvSpPr>
        <p:spPr>
          <a:xfrm>
            <a:off x="7276438" y="2405268"/>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CITE EL BIR</a:t>
            </a:r>
          </a:p>
        </p:txBody>
      </p:sp>
      <p:sp>
        <p:nvSpPr>
          <p:cNvPr id="39" name="ZoneTexte 38"/>
          <p:cNvSpPr txBox="1"/>
          <p:nvPr/>
        </p:nvSpPr>
        <p:spPr>
          <a:xfrm>
            <a:off x="5707354" y="1410239"/>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BENCHERGUI</a:t>
            </a:r>
          </a:p>
        </p:txBody>
      </p:sp>
      <p:sp>
        <p:nvSpPr>
          <p:cNvPr id="32" name="ZoneTexte 31"/>
          <p:cNvSpPr txBox="1"/>
          <p:nvPr/>
        </p:nvSpPr>
        <p:spPr>
          <a:xfrm>
            <a:off x="426045" y="3773433"/>
            <a:ext cx="4074517" cy="3938573"/>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TECHNIQUE</a:t>
            </a:r>
          </a:p>
          <a:p>
            <a:pPr>
              <a:buClr>
                <a:srgbClr val="FFFF00"/>
              </a:buClr>
            </a:pP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LONGUEUR                           :  5 KM</a:t>
            </a: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NOMBRE DE LOGEMENTS :  /</a:t>
            </a: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POPULATION                        : /</a:t>
            </a: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pPr>
            <a:endParaRPr lang="fr-FR" sz="1600" b="1" dirty="0" smtClean="0">
              <a:solidFill>
                <a:srgbClr val="FF00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 </a:t>
            </a:r>
          </a:p>
          <a:p>
            <a:pPr>
              <a:buClr>
                <a:srgbClr val="FFFF00"/>
              </a:buClr>
            </a:pPr>
            <a:r>
              <a:rPr lang="fr-FR" sz="1100" b="1" dirty="0" smtClean="0">
                <a:solidFill>
                  <a:srgbClr val="FF0000"/>
                </a:solidFill>
                <a:latin typeface="Arial Narrow" pitchFamily="34" charset="0"/>
                <a:cs typeface="Times New Roman" pitchFamily="18" charset="0"/>
              </a:rPr>
              <a:t>ACTION N°1:</a:t>
            </a:r>
            <a:r>
              <a:rPr lang="fr-FR" sz="1100" b="1" dirty="0" smtClean="0">
                <a:solidFill>
                  <a:srgbClr val="FFFF00"/>
                </a:solidFill>
                <a:latin typeface="Arial Narrow" pitchFamily="34" charset="0"/>
                <a:cs typeface="Times New Roman" pitchFamily="18" charset="0"/>
              </a:rPr>
              <a:t> REPRISE  DES RESEAUX  D’ASSAINISSEMENT   EXISTANT  ET REALISATION ASSAINISSEMENT DES EAUX PLUVIALES </a:t>
            </a:r>
          </a:p>
          <a:p>
            <a:pPr>
              <a:buClr>
                <a:srgbClr val="FFFF00"/>
              </a:buClr>
            </a:pPr>
            <a:r>
              <a:rPr lang="fr-FR" sz="1100" b="1" dirty="0" smtClean="0">
                <a:solidFill>
                  <a:srgbClr val="FFFF00"/>
                </a:solidFill>
                <a:latin typeface="Arial Narrow" pitchFamily="34" charset="0"/>
                <a:cs typeface="Times New Roman" pitchFamily="18" charset="0"/>
              </a:rPr>
              <a:t> </a:t>
            </a: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 REALISATION DE TROTTOIRS </a:t>
            </a:r>
          </a:p>
          <a:p>
            <a:pPr>
              <a:buClr>
                <a:srgbClr val="FFFF00"/>
              </a:buClr>
            </a:pPr>
            <a:r>
              <a:rPr lang="fr-FR" sz="1100" b="1" dirty="0" smtClean="0">
                <a:solidFill>
                  <a:srgbClr val="FF0000"/>
                </a:solidFill>
                <a:latin typeface="Arial Narrow" pitchFamily="34" charset="0"/>
                <a:cs typeface="Times New Roman" pitchFamily="18" charset="0"/>
              </a:rPr>
              <a:t>ACTION N°3</a:t>
            </a:r>
            <a:r>
              <a:rPr lang="fr-FR" sz="1100" b="1" dirty="0" smtClean="0">
                <a:solidFill>
                  <a:srgbClr val="FFFF00"/>
                </a:solidFill>
                <a:latin typeface="Arial Narrow" pitchFamily="34" charset="0"/>
                <a:cs typeface="Times New Roman" pitchFamily="18" charset="0"/>
              </a:rPr>
              <a:t>: REPRISE DE L’ECLAIRAGE PUBLIC </a:t>
            </a:r>
            <a:endParaRPr lang="fr-FR" sz="1100" b="1" dirty="0" smtClean="0">
              <a:solidFill>
                <a:srgbClr val="FF00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ELARGISSEMENT   ET REPRISE DE LA VOIRIE </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a:t>
            </a:r>
            <a:r>
              <a:rPr lang="fr-FR" sz="1100" b="1" dirty="0" smtClean="0">
                <a:latin typeface="Arial Narrow" pitchFamily="34" charset="0"/>
                <a:cs typeface="Times New Roman" pitchFamily="18" charset="0"/>
              </a:rPr>
              <a:t>PROGRAMME EN TRAVAUX POUR L’ANNEE 2011 POUR UN MONTANT DE  500 250 000,00 DA</a:t>
            </a:r>
            <a:endParaRPr lang="fr-FR" sz="12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FF00"/>
                </a:solidFill>
                <a:latin typeface="Arial Narrow" pitchFamily="34" charset="0"/>
                <a:cs typeface="Times New Roman" pitchFamily="18" charset="0"/>
              </a:rPr>
              <a:t> </a:t>
            </a: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endParaRPr lang="fr-FR" sz="1600" b="1" dirty="0" smtClean="0">
              <a:solidFill>
                <a:srgbClr val="FFFF00"/>
              </a:solidFill>
              <a:latin typeface="Arial Narrow" pitchFamily="34" charset="0"/>
              <a:cs typeface="Times New Roman" pitchFamily="18" charset="0"/>
            </a:endParaRPr>
          </a:p>
        </p:txBody>
      </p:sp>
    </p:spTree>
  </p:cSld>
  <p:clrMapOvr>
    <a:masterClrMapping/>
  </p:clrMapOvr>
  <p:transition spd="med">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N°01 CORRESPONDANT </a:t>
            </a:r>
          </a:p>
          <a:p>
            <a:pPr algn="ctr"/>
            <a:r>
              <a:rPr lang="fr-FR" sz="1600" dirty="0" smtClean="0">
                <a:solidFill>
                  <a:srgbClr val="FF0000"/>
                </a:solidFill>
                <a:latin typeface="Arial Black" pitchFamily="34" charset="0"/>
              </a:rPr>
              <a:t>AU LOTISSEMENT 1</a:t>
            </a:r>
            <a:r>
              <a:rPr lang="fr-FR" sz="1600" baseline="30000" dirty="0" smtClean="0">
                <a:solidFill>
                  <a:srgbClr val="FF0000"/>
                </a:solidFill>
                <a:latin typeface="Arial Black" pitchFamily="34" charset="0"/>
              </a:rPr>
              <a:t>ère</a:t>
            </a:r>
            <a:r>
              <a:rPr lang="fr-FR" sz="1600" dirty="0" smtClean="0">
                <a:solidFill>
                  <a:srgbClr val="FF0000"/>
                </a:solidFill>
                <a:latin typeface="Arial Black" pitchFamily="34" charset="0"/>
              </a:rPr>
              <a:t> TRANCHE AIN EL BEY</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9" name="Rectangle 18"/>
          <p:cNvSpPr/>
          <p:nvPr/>
        </p:nvSpPr>
        <p:spPr>
          <a:xfrm>
            <a:off x="4737838" y="385954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0" name="Rectangle 19"/>
          <p:cNvSpPr/>
          <p:nvPr/>
        </p:nvSpPr>
        <p:spPr>
          <a:xfrm>
            <a:off x="6983033" y="3888245"/>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4" name="Rectangle 33"/>
          <p:cNvSpPr/>
          <p:nvPr/>
        </p:nvSpPr>
        <p:spPr>
          <a:xfrm>
            <a:off x="7021303" y="5543437"/>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5" name="Rectangle 34"/>
          <p:cNvSpPr/>
          <p:nvPr/>
        </p:nvSpPr>
        <p:spPr>
          <a:xfrm>
            <a:off x="4750595" y="552430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25" name="ZoneTexte 24"/>
          <p:cNvSpPr txBox="1"/>
          <p:nvPr/>
        </p:nvSpPr>
        <p:spPr>
          <a:xfrm>
            <a:off x="5031244" y="521813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PHOTOS ETAT ACTUEL DU SITE</a:t>
            </a:r>
            <a:endParaRPr lang="fr-FR" sz="1100" b="1" dirty="0">
              <a:solidFill>
                <a:srgbClr val="FFFF00"/>
              </a:solidFill>
              <a:latin typeface="Rockwell" pitchFamily="18" charset="0"/>
              <a:cs typeface="Times New Roman" pitchFamily="18" charset="0"/>
            </a:endParaRPr>
          </a:p>
        </p:txBody>
      </p:sp>
      <p:pic>
        <p:nvPicPr>
          <p:cNvPr id="21" name="Picture 5"/>
          <p:cNvPicPr>
            <a:picLocks noChangeAspect="1" noChangeArrowheads="1"/>
          </p:cNvPicPr>
          <p:nvPr/>
        </p:nvPicPr>
        <p:blipFill>
          <a:blip r:embed="rId2"/>
          <a:srcRect l="7571" r="7395"/>
          <a:stretch>
            <a:fillRect/>
          </a:stretch>
        </p:blipFill>
        <p:spPr bwMode="auto">
          <a:xfrm>
            <a:off x="719451" y="1142350"/>
            <a:ext cx="3773488" cy="2449299"/>
          </a:xfrm>
          <a:prstGeom prst="rect">
            <a:avLst/>
          </a:prstGeom>
          <a:ln w="38100" cap="sq">
            <a:solidFill>
              <a:schemeClr val="bg1"/>
            </a:solidFill>
            <a:prstDash val="solid"/>
            <a:miter lim="800000"/>
          </a:ln>
          <a:effectLst>
            <a:outerShdw blurRad="50800" dist="38100" dir="2700000" algn="tl" rotWithShape="0">
              <a:srgbClr val="000000">
                <a:alpha val="43000"/>
              </a:srgbClr>
            </a:outerShdw>
          </a:effectLst>
        </p:spPr>
      </p:pic>
      <p:pic>
        <p:nvPicPr>
          <p:cNvPr id="22" name="Image 21" descr="photo1.JPG"/>
          <p:cNvPicPr>
            <a:picLocks noChangeAspect="1"/>
          </p:cNvPicPr>
          <p:nvPr/>
        </p:nvPicPr>
        <p:blipFill>
          <a:blip r:embed="rId3" cstate="print"/>
          <a:stretch>
            <a:fillRect/>
          </a:stretch>
        </p:blipFill>
        <p:spPr>
          <a:xfrm>
            <a:off x="4750595" y="5533870"/>
            <a:ext cx="2079356" cy="1167246"/>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3" name="Image 22" descr="photo2.JPG"/>
          <p:cNvPicPr>
            <a:picLocks noChangeAspect="1"/>
          </p:cNvPicPr>
          <p:nvPr/>
        </p:nvPicPr>
        <p:blipFill>
          <a:blip r:embed="rId4" cstate="print"/>
          <a:stretch>
            <a:fillRect/>
          </a:stretch>
        </p:blipFill>
        <p:spPr>
          <a:xfrm>
            <a:off x="6983032" y="3897812"/>
            <a:ext cx="2066599" cy="1176813"/>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7" name="Image 26" descr="photo3.JPG"/>
          <p:cNvPicPr>
            <a:picLocks noChangeAspect="1"/>
          </p:cNvPicPr>
          <p:nvPr/>
        </p:nvPicPr>
        <p:blipFill>
          <a:blip r:embed="rId5"/>
          <a:stretch>
            <a:fillRect/>
          </a:stretch>
        </p:blipFill>
        <p:spPr>
          <a:xfrm>
            <a:off x="4737838" y="3869109"/>
            <a:ext cx="2092113" cy="1170433"/>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30" name="Image 29" descr="photo4.JPG"/>
          <p:cNvPicPr>
            <a:picLocks noChangeAspect="1"/>
          </p:cNvPicPr>
          <p:nvPr/>
        </p:nvPicPr>
        <p:blipFill>
          <a:blip r:embed="rId6"/>
          <a:stretch>
            <a:fillRect/>
          </a:stretch>
        </p:blipFill>
        <p:spPr>
          <a:xfrm>
            <a:off x="7021303" y="5543437"/>
            <a:ext cx="2079838" cy="1192757"/>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31" name="Image 30" descr="1ERE AIN EL BEY.jpg"/>
          <p:cNvPicPr>
            <a:picLocks noChangeAspect="1"/>
          </p:cNvPicPr>
          <p:nvPr/>
        </p:nvPicPr>
        <p:blipFill>
          <a:blip r:embed="rId7" cstate="print"/>
          <a:stretch>
            <a:fillRect/>
          </a:stretch>
        </p:blipFill>
        <p:spPr>
          <a:xfrm>
            <a:off x="4929190" y="1142346"/>
            <a:ext cx="3892492" cy="2459487"/>
          </a:xfrm>
          <a:prstGeom prst="rect">
            <a:avLst/>
          </a:prstGeom>
        </p:spPr>
      </p:pic>
      <p:sp>
        <p:nvSpPr>
          <p:cNvPr id="38" name="ZoneTexte 37"/>
          <p:cNvSpPr txBox="1"/>
          <p:nvPr/>
        </p:nvSpPr>
        <p:spPr>
          <a:xfrm>
            <a:off x="7952548" y="1218887"/>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PROMOTION GERIC</a:t>
            </a:r>
          </a:p>
        </p:txBody>
      </p:sp>
      <p:sp>
        <p:nvSpPr>
          <p:cNvPr id="39" name="ZoneTexte 38"/>
          <p:cNvSpPr txBox="1"/>
          <p:nvPr/>
        </p:nvSpPr>
        <p:spPr>
          <a:xfrm>
            <a:off x="6727897" y="2271322"/>
            <a:ext cx="790921" cy="38375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INSTITUT SCIENCE DE LA TERRE</a:t>
            </a:r>
          </a:p>
        </p:txBody>
      </p:sp>
      <p:sp>
        <p:nvSpPr>
          <p:cNvPr id="32" name="ZoneTexte 31"/>
          <p:cNvSpPr txBox="1"/>
          <p:nvPr/>
        </p:nvSpPr>
        <p:spPr>
          <a:xfrm>
            <a:off x="6434491" y="1716402"/>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CIMETIERE ZOUAGHI</a:t>
            </a:r>
          </a:p>
        </p:txBody>
      </p:sp>
      <p:sp>
        <p:nvSpPr>
          <p:cNvPr id="33" name="ZoneTexte 32"/>
          <p:cNvSpPr txBox="1"/>
          <p:nvPr/>
        </p:nvSpPr>
        <p:spPr>
          <a:xfrm>
            <a:off x="668424" y="3571876"/>
            <a:ext cx="3750495" cy="3615407"/>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TECHNIQUE</a:t>
            </a:r>
          </a:p>
          <a:p>
            <a:pPr>
              <a:buClr>
                <a:srgbClr val="FFFF00"/>
              </a:buClr>
            </a:pP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SUPERFICIE                          : 27.5 HA</a:t>
            </a: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NOMBRE DE LOTS               : 229</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TAUX D’OCCUPATION            : 90%</a:t>
            </a: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POPULATION                        : 1603</a:t>
            </a:r>
          </a:p>
          <a:p>
            <a:pPr>
              <a:buClr>
                <a:srgbClr val="FFFF00"/>
              </a:buClr>
            </a:pPr>
            <a:r>
              <a:rPr lang="fr-FR" sz="1100" b="1" dirty="0" smtClean="0">
                <a:solidFill>
                  <a:srgbClr val="FF0000"/>
                </a:solidFill>
                <a:latin typeface="Arial Narrow" pitchFamily="34" charset="0"/>
                <a:cs typeface="Times New Roman" pitchFamily="18" charset="0"/>
              </a:rPr>
              <a:t>ACTIONS A MENER: </a:t>
            </a: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 </a:t>
            </a:r>
            <a:r>
              <a:rPr lang="fr-FR" sz="1100" b="1" dirty="0" smtClean="0">
                <a:solidFill>
                  <a:srgbClr val="FFFF00"/>
                </a:solidFill>
                <a:latin typeface="Arial Narrow" pitchFamily="34" charset="0"/>
                <a:cs typeface="Times New Roman" pitchFamily="18" charset="0"/>
              </a:rPr>
              <a:t>RÉFECTION DE L’ASSAINISSEMENT DES EAUX USEES  ET REALISATION DE L’ASSAINISSEMENT DES EAUX PLUVIALES </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REPRISE  ET RÉALISATION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REPRISE  DE L’ECLAIRAGE PUBLIC</a:t>
            </a: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REALISATION DE LA VOIRIE  </a:t>
            </a:r>
          </a:p>
          <a:p>
            <a:pPr>
              <a:buClr>
                <a:srgbClr val="FFFF00"/>
              </a:buCl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PROGRAMME EN TRAVAUX POUR L’ANNEE 2011 POUR UN MONTANT 300 000 000,00 DA</a:t>
            </a:r>
          </a:p>
          <a:p>
            <a:pPr>
              <a:buClr>
                <a:srgbClr val="FFFF00"/>
              </a:buClr>
            </a:pP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p:txBody>
      </p:sp>
    </p:spTree>
  </p:cSld>
  <p:clrMapOvr>
    <a:masterClrMapping/>
  </p:clrMapOvr>
  <p:transition spd="med">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Image 29" descr="ZHUN BOUSSOUF-MODEL.JPG"/>
          <p:cNvPicPr>
            <a:picLocks noChangeAspect="1"/>
          </p:cNvPicPr>
          <p:nvPr/>
        </p:nvPicPr>
        <p:blipFill>
          <a:blip r:embed="rId2" cstate="print"/>
          <a:stretch>
            <a:fillRect/>
          </a:stretch>
        </p:blipFill>
        <p:spPr>
          <a:xfrm>
            <a:off x="4916433" y="1142346"/>
            <a:ext cx="3877808" cy="2449303"/>
          </a:xfrm>
          <a:prstGeom prst="rect">
            <a:avLst/>
          </a:prstGeom>
        </p:spPr>
      </p:pic>
      <p:sp>
        <p:nvSpPr>
          <p:cNvPr id="22" name="ZoneTexte 21"/>
          <p:cNvSpPr txBox="1"/>
          <p:nvPr/>
        </p:nvSpPr>
        <p:spPr>
          <a:xfrm>
            <a:off x="8054602" y="2548782"/>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ZONE INDUSTRIELLE</a:t>
            </a:r>
          </a:p>
        </p:txBody>
      </p:sp>
      <p:sp>
        <p:nvSpPr>
          <p:cNvPr id="23" name="ZoneTexte 22"/>
          <p:cNvSpPr txBox="1"/>
          <p:nvPr/>
        </p:nvSpPr>
        <p:spPr>
          <a:xfrm>
            <a:off x="6026273" y="3247216"/>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STATION NAFTAL</a:t>
            </a:r>
          </a:p>
        </p:txBody>
      </p:sp>
      <p:sp>
        <p:nvSpPr>
          <p:cNvPr id="26" name="ZoneTexte 25"/>
          <p:cNvSpPr txBox="1"/>
          <p:nvPr/>
        </p:nvSpPr>
        <p:spPr>
          <a:xfrm>
            <a:off x="1229722" y="301986"/>
            <a:ext cx="701623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N°19 CORRESPONDANT </a:t>
            </a:r>
          </a:p>
          <a:p>
            <a:pPr algn="ctr"/>
            <a:r>
              <a:rPr lang="fr-FR" sz="1600" dirty="0" smtClean="0">
                <a:solidFill>
                  <a:srgbClr val="FF0000"/>
                </a:solidFill>
                <a:latin typeface="Arial Black" pitchFamily="34" charset="0"/>
              </a:rPr>
              <a:t>A LA ZHUN BOUSSOUF</a:t>
            </a:r>
            <a:endParaRPr lang="fr-FR" sz="1600" dirty="0">
              <a:solidFill>
                <a:srgbClr val="FF0000"/>
              </a:solidFill>
              <a:latin typeface="Arial Black" pitchFamily="34" charset="0"/>
            </a:endParaRPr>
          </a:p>
        </p:txBody>
      </p:sp>
      <p:sp>
        <p:nvSpPr>
          <p:cNvPr id="27" name="ZoneTexte 26"/>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9" name="Rectangle 18"/>
          <p:cNvSpPr/>
          <p:nvPr/>
        </p:nvSpPr>
        <p:spPr>
          <a:xfrm>
            <a:off x="4737838" y="385954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0" name="Rectangle 19"/>
          <p:cNvSpPr/>
          <p:nvPr/>
        </p:nvSpPr>
        <p:spPr>
          <a:xfrm>
            <a:off x="6983033" y="3888245"/>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4" name="Rectangle 33"/>
          <p:cNvSpPr/>
          <p:nvPr/>
        </p:nvSpPr>
        <p:spPr>
          <a:xfrm>
            <a:off x="7021303" y="5543437"/>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5" name="Rectangle 34"/>
          <p:cNvSpPr/>
          <p:nvPr/>
        </p:nvSpPr>
        <p:spPr>
          <a:xfrm>
            <a:off x="4750595" y="552430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pic>
        <p:nvPicPr>
          <p:cNvPr id="31" name="Image 30" descr="DSC02282.JPG"/>
          <p:cNvPicPr>
            <a:picLocks noChangeAspect="1"/>
          </p:cNvPicPr>
          <p:nvPr/>
        </p:nvPicPr>
        <p:blipFill>
          <a:blip r:embed="rId3" cstate="print"/>
          <a:stretch>
            <a:fillRect/>
          </a:stretch>
        </p:blipFill>
        <p:spPr>
          <a:xfrm>
            <a:off x="4750595" y="3866717"/>
            <a:ext cx="2073666" cy="1166437"/>
          </a:xfrm>
          <a:prstGeom prst="rect">
            <a:avLst/>
          </a:prstGeom>
        </p:spPr>
      </p:pic>
      <p:pic>
        <p:nvPicPr>
          <p:cNvPr id="32" name="Image 31" descr="DSC02797.JPG"/>
          <p:cNvPicPr>
            <a:picLocks noChangeAspect="1"/>
          </p:cNvPicPr>
          <p:nvPr/>
        </p:nvPicPr>
        <p:blipFill>
          <a:blip r:embed="rId4" cstate="print"/>
          <a:stretch>
            <a:fillRect/>
          </a:stretch>
        </p:blipFill>
        <p:spPr>
          <a:xfrm>
            <a:off x="7008546" y="3910580"/>
            <a:ext cx="2052405" cy="1154478"/>
          </a:xfrm>
          <a:prstGeom prst="rect">
            <a:avLst/>
          </a:prstGeom>
        </p:spPr>
      </p:pic>
      <p:pic>
        <p:nvPicPr>
          <p:cNvPr id="33" name="Image 32" descr="DSC02800.JPG"/>
          <p:cNvPicPr>
            <a:picLocks noChangeAspect="1"/>
          </p:cNvPicPr>
          <p:nvPr/>
        </p:nvPicPr>
        <p:blipFill>
          <a:blip r:embed="rId5" cstate="print"/>
          <a:stretch>
            <a:fillRect/>
          </a:stretch>
        </p:blipFill>
        <p:spPr>
          <a:xfrm>
            <a:off x="4776109" y="5533870"/>
            <a:ext cx="2028329" cy="1140935"/>
          </a:xfrm>
          <a:prstGeom prst="rect">
            <a:avLst/>
          </a:prstGeom>
        </p:spPr>
      </p:pic>
      <p:pic>
        <p:nvPicPr>
          <p:cNvPr id="36" name="Image 35" descr="DSC02807.JPG"/>
          <p:cNvPicPr>
            <a:picLocks noChangeAspect="1"/>
          </p:cNvPicPr>
          <p:nvPr/>
        </p:nvPicPr>
        <p:blipFill>
          <a:blip r:embed="rId6" cstate="print"/>
          <a:stretch>
            <a:fillRect/>
          </a:stretch>
        </p:blipFill>
        <p:spPr>
          <a:xfrm>
            <a:off x="7034060" y="5553005"/>
            <a:ext cx="2086423" cy="1173613"/>
          </a:xfrm>
          <a:prstGeom prst="rect">
            <a:avLst/>
          </a:prstGeom>
        </p:spPr>
      </p:pic>
      <p:pic>
        <p:nvPicPr>
          <p:cNvPr id="24" name="Image 23" descr="AMENAGEMENT BOUSSOUF.JPG"/>
          <p:cNvPicPr>
            <a:picLocks noChangeAspect="1"/>
          </p:cNvPicPr>
          <p:nvPr/>
        </p:nvPicPr>
        <p:blipFill>
          <a:blip r:embed="rId7" cstate="print"/>
          <a:stretch>
            <a:fillRect/>
          </a:stretch>
        </p:blipFill>
        <p:spPr>
          <a:xfrm>
            <a:off x="668424" y="1142346"/>
            <a:ext cx="3838054" cy="2424193"/>
          </a:xfrm>
          <a:prstGeom prst="rect">
            <a:avLst/>
          </a:prstGeom>
        </p:spPr>
      </p:pic>
      <p:sp>
        <p:nvSpPr>
          <p:cNvPr id="25" name="ZoneTexte 24"/>
          <p:cNvSpPr txBox="1"/>
          <p:nvPr/>
        </p:nvSpPr>
        <p:spPr>
          <a:xfrm>
            <a:off x="5031244" y="521813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PHOTOS ETAT ACTUEL DU SITE</a:t>
            </a:r>
            <a:endParaRPr lang="fr-FR" sz="1100" b="1" dirty="0">
              <a:solidFill>
                <a:srgbClr val="FFFF00"/>
              </a:solidFill>
              <a:latin typeface="Rockwell" pitchFamily="18" charset="0"/>
              <a:cs typeface="Times New Roman" pitchFamily="18" charset="0"/>
            </a:endParaRPr>
          </a:p>
        </p:txBody>
      </p:sp>
      <p:sp>
        <p:nvSpPr>
          <p:cNvPr id="37" name="ZoneTexte 36"/>
          <p:cNvSpPr txBox="1"/>
          <p:nvPr/>
        </p:nvSpPr>
        <p:spPr>
          <a:xfrm>
            <a:off x="357158" y="3571876"/>
            <a:ext cx="4286280" cy="3523074"/>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TECHNIQUE</a:t>
            </a:r>
          </a:p>
          <a:p>
            <a:pPr>
              <a:buClr>
                <a:srgbClr val="FFFF00"/>
              </a:buClr>
            </a:pP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SUPERFICIE                          : 102 HA</a:t>
            </a: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NOMBRE DE LOGEMENTS : 2570</a:t>
            </a: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POPULATION                        :15435</a:t>
            </a: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a:t>
            </a:r>
          </a:p>
          <a:p>
            <a:pPr>
              <a:buClr>
                <a:srgbClr val="FFFF00"/>
              </a:buClr>
            </a:pPr>
            <a:endParaRPr lang="fr-FR" sz="1100" b="1" dirty="0" smtClean="0">
              <a:solidFill>
                <a:srgbClr val="FF00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 </a:t>
            </a:r>
            <a:r>
              <a:rPr lang="fr-FR" sz="1100" b="1" dirty="0" smtClean="0">
                <a:solidFill>
                  <a:srgbClr val="FFFF00"/>
                </a:solidFill>
                <a:latin typeface="Arial Narrow" pitchFamily="34" charset="0"/>
                <a:cs typeface="Times New Roman" pitchFamily="18" charset="0"/>
              </a:rPr>
              <a:t>  REPRISE ET REFECTION DE L’ASSAINISSEMENT DES EAUX PLUVIALES </a:t>
            </a:r>
          </a:p>
          <a:p>
            <a:pPr>
              <a:buClr>
                <a:srgbClr val="FFFF00"/>
              </a:buClr>
            </a:pPr>
            <a:r>
              <a:rPr lang="fr-FR" sz="1100" b="1" dirty="0" smtClean="0">
                <a:solidFill>
                  <a:srgbClr val="FFFF00"/>
                </a:solidFill>
                <a:latin typeface="Arial Narrow" pitchFamily="34" charset="0"/>
                <a:cs typeface="Times New Roman" pitchFamily="18" charset="0"/>
              </a:rPr>
              <a:t> </a:t>
            </a: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REPRISE ET REALISATION DES  AMENAGEMENTS EXTERIEURS </a:t>
            </a:r>
          </a:p>
          <a:p>
            <a:pPr>
              <a:buClr>
                <a:srgbClr val="FFFF00"/>
              </a:buClr>
            </a:pPr>
            <a:r>
              <a:rPr lang="fr-FR" sz="1100" b="1" dirty="0" smtClean="0">
                <a:solidFill>
                  <a:srgbClr val="FFFF00"/>
                </a:solidFill>
                <a:latin typeface="Arial Narrow" pitchFamily="34" charset="0"/>
                <a:cs typeface="Times New Roman" pitchFamily="18" charset="0"/>
              </a:rPr>
              <a:t> </a:t>
            </a:r>
            <a:r>
              <a:rPr lang="fr-FR" sz="1100" b="1" dirty="0" smtClean="0">
                <a:solidFill>
                  <a:srgbClr val="FF0000"/>
                </a:solidFill>
                <a:latin typeface="Arial Narrow" pitchFamily="34" charset="0"/>
                <a:cs typeface="Times New Roman" pitchFamily="18" charset="0"/>
              </a:rPr>
              <a:t>ACTION N°3</a:t>
            </a:r>
            <a:r>
              <a:rPr lang="fr-FR" sz="1100" b="1" dirty="0" smtClean="0">
                <a:solidFill>
                  <a:srgbClr val="FFFF00"/>
                </a:solidFill>
                <a:latin typeface="Arial Narrow" pitchFamily="34" charset="0"/>
                <a:cs typeface="Times New Roman" pitchFamily="18" charset="0"/>
              </a:rPr>
              <a:t>: REPRISE ET REALISATION DE L’ECLAIRAGE PUBLIC</a:t>
            </a:r>
          </a:p>
          <a:p>
            <a:pPr>
              <a:buClr>
                <a:srgbClr val="FFFF00"/>
              </a:buClr>
            </a:pPr>
            <a:r>
              <a:rPr lang="fr-FR" sz="1100" b="1" dirty="0" smtClean="0">
                <a:solidFill>
                  <a:srgbClr val="FFFF00"/>
                </a:solidFill>
                <a:latin typeface="Arial Narrow" pitchFamily="34" charset="0"/>
                <a:cs typeface="Times New Roman" pitchFamily="18" charset="0"/>
              </a:rPr>
              <a:t> </a:t>
            </a: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REPRISE DE LA VOIRIE </a:t>
            </a:r>
          </a:p>
          <a:p>
            <a:pPr>
              <a:buClr>
                <a:srgbClr val="FFFF00"/>
              </a:buClr>
              <a:buFont typeface="Arial" pitchFamily="34" charset="0"/>
              <a:buChar cha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 PROGRAMME EN TRAVAUX POUR L’ANNEE 2011 POUR UN MONTANT DE  1 181 100 000,00 DA</a:t>
            </a: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endParaRPr lang="fr-FR" sz="1600" b="1" dirty="0" smtClean="0">
              <a:solidFill>
                <a:srgbClr val="FFFF00"/>
              </a:solidFill>
              <a:latin typeface="Arial Narrow" pitchFamily="34" charset="0"/>
              <a:cs typeface="Times New Roman" pitchFamily="18" charset="0"/>
            </a:endParaRPr>
          </a:p>
        </p:txBody>
      </p:sp>
    </p:spTree>
  </p:cSld>
  <p:clrMapOvr>
    <a:masterClrMapping/>
  </p:clrMapOvr>
  <p:transition spd="med">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N°20 CORRESPONDANT </a:t>
            </a:r>
          </a:p>
          <a:p>
            <a:pPr algn="ctr"/>
            <a:r>
              <a:rPr lang="fr-FR" sz="1600" dirty="0" smtClean="0">
                <a:solidFill>
                  <a:srgbClr val="FF0000"/>
                </a:solidFill>
                <a:latin typeface="Arial Black" pitchFamily="34" charset="0"/>
              </a:rPr>
              <a:t>A LA CITE SIDI M’CID</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9" name="Rectangle 18"/>
          <p:cNvSpPr/>
          <p:nvPr/>
        </p:nvSpPr>
        <p:spPr>
          <a:xfrm>
            <a:off x="4737838" y="385954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0" name="Rectangle 19"/>
          <p:cNvSpPr/>
          <p:nvPr/>
        </p:nvSpPr>
        <p:spPr>
          <a:xfrm>
            <a:off x="6983033" y="3888245"/>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4" name="Rectangle 33"/>
          <p:cNvSpPr/>
          <p:nvPr/>
        </p:nvSpPr>
        <p:spPr>
          <a:xfrm>
            <a:off x="7021303" y="5543437"/>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5" name="Rectangle 34"/>
          <p:cNvSpPr/>
          <p:nvPr/>
        </p:nvSpPr>
        <p:spPr>
          <a:xfrm>
            <a:off x="4750595" y="552430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25" name="ZoneTexte 24"/>
          <p:cNvSpPr txBox="1"/>
          <p:nvPr/>
        </p:nvSpPr>
        <p:spPr>
          <a:xfrm>
            <a:off x="5031244" y="521813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PHOTOS ETAT ACTUEL DU SITE</a:t>
            </a:r>
            <a:endParaRPr lang="fr-FR" sz="1100" b="1" dirty="0">
              <a:solidFill>
                <a:srgbClr val="FFFF00"/>
              </a:solidFill>
              <a:latin typeface="Rockwell" pitchFamily="18" charset="0"/>
              <a:cs typeface="Times New Roman" pitchFamily="18" charset="0"/>
            </a:endParaRPr>
          </a:p>
        </p:txBody>
      </p:sp>
      <p:pic>
        <p:nvPicPr>
          <p:cNvPr id="21" name="Image 20" descr="PRESENTATION DE SIDI MCID-Model.jpg"/>
          <p:cNvPicPr>
            <a:picLocks noChangeAspect="1"/>
          </p:cNvPicPr>
          <p:nvPr/>
        </p:nvPicPr>
        <p:blipFill>
          <a:blip r:embed="rId2" cstate="print"/>
          <a:stretch>
            <a:fillRect/>
          </a:stretch>
        </p:blipFill>
        <p:spPr>
          <a:xfrm>
            <a:off x="741453" y="1123211"/>
            <a:ext cx="3894331" cy="2457574"/>
          </a:xfrm>
          <a:prstGeom prst="rect">
            <a:avLst/>
          </a:prstGeom>
        </p:spPr>
      </p:pic>
      <p:pic>
        <p:nvPicPr>
          <p:cNvPr id="22" name="Image 21" descr="SITUATION.jpg"/>
          <p:cNvPicPr>
            <a:picLocks noChangeAspect="1"/>
          </p:cNvPicPr>
          <p:nvPr/>
        </p:nvPicPr>
        <p:blipFill>
          <a:blip r:embed="rId3" cstate="print"/>
          <a:stretch>
            <a:fillRect/>
          </a:stretch>
        </p:blipFill>
        <p:spPr>
          <a:xfrm>
            <a:off x="4941947" y="1142346"/>
            <a:ext cx="3874605" cy="2439735"/>
          </a:xfrm>
          <a:prstGeom prst="rect">
            <a:avLst/>
          </a:prstGeom>
        </p:spPr>
      </p:pic>
      <p:sp>
        <p:nvSpPr>
          <p:cNvPr id="38" name="ZoneTexte 37"/>
          <p:cNvSpPr txBox="1"/>
          <p:nvPr/>
        </p:nvSpPr>
        <p:spPr>
          <a:xfrm>
            <a:off x="6153841" y="2921918"/>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PONT SIDI M’CID</a:t>
            </a:r>
          </a:p>
        </p:txBody>
      </p:sp>
      <p:sp>
        <p:nvSpPr>
          <p:cNvPr id="39" name="ZoneTexte 38"/>
          <p:cNvSpPr txBox="1"/>
          <p:nvPr/>
        </p:nvSpPr>
        <p:spPr>
          <a:xfrm>
            <a:off x="6523788" y="2127808"/>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PICINE OLYMPIQUE</a:t>
            </a:r>
          </a:p>
        </p:txBody>
      </p:sp>
      <p:sp>
        <p:nvSpPr>
          <p:cNvPr id="40" name="ZoneTexte 39"/>
          <p:cNvSpPr txBox="1"/>
          <p:nvPr/>
        </p:nvSpPr>
        <p:spPr>
          <a:xfrm>
            <a:off x="8296981" y="2242619"/>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CIMETIERE </a:t>
            </a:r>
          </a:p>
          <a:p>
            <a:r>
              <a:rPr lang="fr-FR" sz="800" b="1" dirty="0" smtClean="0">
                <a:solidFill>
                  <a:srgbClr val="FF0000"/>
                </a:solidFill>
                <a:latin typeface="Arial Narrow" pitchFamily="34" charset="0"/>
              </a:rPr>
              <a:t>JUIF</a:t>
            </a:r>
          </a:p>
        </p:txBody>
      </p:sp>
      <p:sp>
        <p:nvSpPr>
          <p:cNvPr id="23" name="ZoneTexte 22"/>
          <p:cNvSpPr txBox="1"/>
          <p:nvPr/>
        </p:nvSpPr>
        <p:spPr>
          <a:xfrm>
            <a:off x="6817194" y="3074999"/>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PONT SUSPENDU</a:t>
            </a:r>
          </a:p>
        </p:txBody>
      </p:sp>
      <p:sp>
        <p:nvSpPr>
          <p:cNvPr id="27" name="ZoneTexte 26"/>
          <p:cNvSpPr txBox="1"/>
          <p:nvPr/>
        </p:nvSpPr>
        <p:spPr>
          <a:xfrm>
            <a:off x="7263682" y="2711431"/>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CHU IBN BADIS</a:t>
            </a:r>
          </a:p>
        </p:txBody>
      </p:sp>
      <p:pic>
        <p:nvPicPr>
          <p:cNvPr id="30" name="Image 29" descr="Photo 109.jpg"/>
          <p:cNvPicPr>
            <a:picLocks noChangeAspect="1"/>
          </p:cNvPicPr>
          <p:nvPr/>
        </p:nvPicPr>
        <p:blipFill>
          <a:blip r:embed="rId4" cstate="print"/>
          <a:stretch>
            <a:fillRect/>
          </a:stretch>
        </p:blipFill>
        <p:spPr>
          <a:xfrm>
            <a:off x="4750595" y="3849974"/>
            <a:ext cx="2053051" cy="1195949"/>
          </a:xfrm>
          <a:prstGeom prst="rect">
            <a:avLst/>
          </a:prstGeom>
        </p:spPr>
      </p:pic>
      <p:pic>
        <p:nvPicPr>
          <p:cNvPr id="31" name="Image 30" descr="Photo 113.jpg"/>
          <p:cNvPicPr>
            <a:picLocks noChangeAspect="1"/>
          </p:cNvPicPr>
          <p:nvPr/>
        </p:nvPicPr>
        <p:blipFill>
          <a:blip r:embed="rId5" cstate="print"/>
          <a:stretch>
            <a:fillRect/>
          </a:stretch>
        </p:blipFill>
        <p:spPr>
          <a:xfrm>
            <a:off x="4763352" y="5526249"/>
            <a:ext cx="2066599" cy="1162462"/>
          </a:xfrm>
          <a:prstGeom prst="rect">
            <a:avLst/>
          </a:prstGeom>
        </p:spPr>
      </p:pic>
      <p:pic>
        <p:nvPicPr>
          <p:cNvPr id="32" name="Image 31" descr="Photo 120.jpg"/>
          <p:cNvPicPr>
            <a:picLocks noChangeAspect="1"/>
          </p:cNvPicPr>
          <p:nvPr/>
        </p:nvPicPr>
        <p:blipFill>
          <a:blip r:embed="rId6" cstate="print"/>
          <a:stretch>
            <a:fillRect/>
          </a:stretch>
        </p:blipFill>
        <p:spPr>
          <a:xfrm>
            <a:off x="6983033" y="3901786"/>
            <a:ext cx="2062996" cy="1160435"/>
          </a:xfrm>
          <a:prstGeom prst="rect">
            <a:avLst/>
          </a:prstGeom>
        </p:spPr>
      </p:pic>
      <p:pic>
        <p:nvPicPr>
          <p:cNvPr id="33" name="Image 32" descr="Photo 123.jpg"/>
          <p:cNvPicPr>
            <a:picLocks noChangeAspect="1"/>
          </p:cNvPicPr>
          <p:nvPr/>
        </p:nvPicPr>
        <p:blipFill>
          <a:blip r:embed="rId7" cstate="print"/>
          <a:stretch>
            <a:fillRect/>
          </a:stretch>
        </p:blipFill>
        <p:spPr>
          <a:xfrm>
            <a:off x="7034060" y="5559878"/>
            <a:ext cx="2079893" cy="1169940"/>
          </a:xfrm>
          <a:prstGeom prst="rect">
            <a:avLst/>
          </a:prstGeom>
        </p:spPr>
      </p:pic>
      <p:sp>
        <p:nvSpPr>
          <p:cNvPr id="36" name="ZoneTexte 35"/>
          <p:cNvSpPr txBox="1"/>
          <p:nvPr/>
        </p:nvSpPr>
        <p:spPr>
          <a:xfrm>
            <a:off x="428596" y="3643314"/>
            <a:ext cx="4214842" cy="4584903"/>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TECHNIQUE</a:t>
            </a:r>
          </a:p>
          <a:p>
            <a:pPr>
              <a:buClr>
                <a:srgbClr val="FFFF00"/>
              </a:buClr>
            </a:pP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SUPERFICIE                          :24 HA </a:t>
            </a: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NOMBRE DE LOGEMENTS :  419</a:t>
            </a: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POPULATION                        : 3766</a:t>
            </a: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 </a:t>
            </a: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 </a:t>
            </a:r>
            <a:r>
              <a:rPr lang="fr-FR" sz="1100" b="1" dirty="0" smtClean="0">
                <a:solidFill>
                  <a:srgbClr val="FFFF00"/>
                </a:solidFill>
                <a:latin typeface="Arial Narrow" pitchFamily="34" charset="0"/>
                <a:cs typeface="Times New Roman" pitchFamily="18" charset="0"/>
              </a:rPr>
              <a:t>RÉFECTION  ET RÉALISATION  D’ASSAINISSEMENT DES EAUX USEES  ET PLUVIALES </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REPRISE  ET RÉALISATION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REPRISE  DE L’ECLAIRAGE PUBLIC</a:t>
            </a: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REPRISE ET REALISATION DE LA VOIRIE  </a:t>
            </a:r>
          </a:p>
          <a:p>
            <a:pPr>
              <a:buClr>
                <a:srgbClr val="FFFF00"/>
              </a:buCl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PROGRAMME EN TRAVAUX POUR L’ANNEE 2012 POUR UN MONTANT 242 400 000,00 DA</a:t>
            </a:r>
          </a:p>
          <a:p>
            <a:pPr>
              <a:buClr>
                <a:srgbClr val="FFFF00"/>
              </a:buClr>
            </a:pP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endParaRPr lang="fr-FR" sz="1600" b="1" dirty="0" smtClean="0">
              <a:solidFill>
                <a:srgbClr val="FFFF00"/>
              </a:solidFill>
              <a:latin typeface="Arial Narrow" pitchFamily="34" charset="0"/>
              <a:cs typeface="Times New Roman" pitchFamily="18" charset="0"/>
            </a:endParaRPr>
          </a:p>
          <a:p>
            <a:pPr>
              <a:buClr>
                <a:srgbClr val="FFFF00"/>
              </a:buClr>
            </a:pPr>
            <a:r>
              <a:rPr lang="fr-FR" sz="1600" b="1" dirty="0" smtClean="0">
                <a:solidFill>
                  <a:srgbClr val="FFFF00"/>
                </a:solidFill>
                <a:latin typeface="Arial Narrow" pitchFamily="34" charset="0"/>
                <a:cs typeface="Times New Roman" pitchFamily="18" charset="0"/>
              </a:rPr>
              <a:t> </a:t>
            </a:r>
          </a:p>
          <a:p>
            <a:pPr>
              <a:buClr>
                <a:srgbClr val="FFFF00"/>
              </a:buClr>
              <a:buFont typeface="Arial" pitchFamily="34" charset="0"/>
              <a:buChar char="•"/>
            </a:pPr>
            <a:endParaRPr lang="fr-FR" sz="1600" b="1" dirty="0" smtClean="0">
              <a:solidFill>
                <a:srgbClr val="FFFF00"/>
              </a:solidFill>
              <a:latin typeface="Arial Narrow" pitchFamily="34" charset="0"/>
              <a:cs typeface="Times New Roman" pitchFamily="18" charset="0"/>
            </a:endParaRPr>
          </a:p>
        </p:txBody>
      </p:sp>
    </p:spTree>
  </p:cSld>
  <p:clrMapOvr>
    <a:masterClrMapping/>
  </p:clrMapOvr>
  <p:transition spd="med">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N°21 CORRESPONDANT </a:t>
            </a:r>
          </a:p>
          <a:p>
            <a:pPr algn="ctr"/>
            <a:r>
              <a:rPr lang="fr-FR" sz="1600" dirty="0" smtClean="0">
                <a:solidFill>
                  <a:srgbClr val="FF0000"/>
                </a:solidFill>
                <a:latin typeface="Arial Black" pitchFamily="34" charset="0"/>
              </a:rPr>
              <a:t>A LA CITE BOUMERZOUG BATIMENTS COLLECTIFS</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9" name="Rectangle 18"/>
          <p:cNvSpPr/>
          <p:nvPr/>
        </p:nvSpPr>
        <p:spPr>
          <a:xfrm>
            <a:off x="4737838" y="385954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0" name="Rectangle 19"/>
          <p:cNvSpPr/>
          <p:nvPr/>
        </p:nvSpPr>
        <p:spPr>
          <a:xfrm>
            <a:off x="6983033" y="3888245"/>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4" name="Rectangle 33"/>
          <p:cNvSpPr/>
          <p:nvPr/>
        </p:nvSpPr>
        <p:spPr>
          <a:xfrm>
            <a:off x="7021303" y="5543437"/>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5" name="Rectangle 34"/>
          <p:cNvSpPr/>
          <p:nvPr/>
        </p:nvSpPr>
        <p:spPr>
          <a:xfrm>
            <a:off x="4750595" y="552430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25" name="ZoneTexte 24"/>
          <p:cNvSpPr txBox="1"/>
          <p:nvPr/>
        </p:nvSpPr>
        <p:spPr>
          <a:xfrm>
            <a:off x="5031244" y="521813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PHOTOS ETAT ACTUEL DU SITE</a:t>
            </a:r>
            <a:endParaRPr lang="fr-FR" sz="1100" b="1" dirty="0">
              <a:solidFill>
                <a:srgbClr val="FFFF00"/>
              </a:solidFill>
              <a:latin typeface="Rockwell" pitchFamily="18" charset="0"/>
              <a:cs typeface="Times New Roman" pitchFamily="18" charset="0"/>
            </a:endParaRPr>
          </a:p>
        </p:txBody>
      </p:sp>
      <p:pic>
        <p:nvPicPr>
          <p:cNvPr id="21" name="Picture 1"/>
          <p:cNvPicPr>
            <a:picLocks noChangeAspect="1"/>
          </p:cNvPicPr>
          <p:nvPr/>
        </p:nvPicPr>
        <p:blipFill>
          <a:blip r:embed="rId2"/>
          <a:srcRect l="26562" t="12833" r="30768" b="17866"/>
          <a:stretch>
            <a:fillRect/>
          </a:stretch>
        </p:blipFill>
        <p:spPr bwMode="auto">
          <a:xfrm>
            <a:off x="732208" y="1142346"/>
            <a:ext cx="3736485" cy="2430168"/>
          </a:xfrm>
          <a:prstGeom prst="rect">
            <a:avLst/>
          </a:prstGeom>
          <a:noFill/>
          <a:ln w="9525">
            <a:noFill/>
            <a:miter lim="800000"/>
            <a:headEnd/>
            <a:tailEnd/>
          </a:ln>
        </p:spPr>
      </p:pic>
      <p:pic>
        <p:nvPicPr>
          <p:cNvPr id="22" name="Picture 2"/>
          <p:cNvPicPr>
            <a:picLocks noChangeAspect="1"/>
          </p:cNvPicPr>
          <p:nvPr/>
        </p:nvPicPr>
        <p:blipFill>
          <a:blip r:embed="rId3" cstate="print"/>
          <a:srcRect/>
          <a:stretch>
            <a:fillRect/>
          </a:stretch>
        </p:blipFill>
        <p:spPr bwMode="auto">
          <a:xfrm>
            <a:off x="4737838" y="3869109"/>
            <a:ext cx="2070652" cy="1164742"/>
          </a:xfrm>
          <a:prstGeom prst="rect">
            <a:avLst/>
          </a:prstGeom>
          <a:noFill/>
          <a:ln w="19050">
            <a:solidFill>
              <a:srgbClr val="00B050"/>
            </a:solidFill>
            <a:miter lim="800000"/>
            <a:headEnd/>
            <a:tailEnd/>
          </a:ln>
        </p:spPr>
      </p:pic>
      <p:pic>
        <p:nvPicPr>
          <p:cNvPr id="27" name="Picture 12"/>
          <p:cNvPicPr>
            <a:picLocks noChangeAspect="1"/>
          </p:cNvPicPr>
          <p:nvPr/>
        </p:nvPicPr>
        <p:blipFill>
          <a:blip r:embed="rId4" cstate="print"/>
          <a:srcRect/>
          <a:stretch>
            <a:fillRect/>
          </a:stretch>
        </p:blipFill>
        <p:spPr bwMode="auto">
          <a:xfrm>
            <a:off x="4725082" y="5533870"/>
            <a:ext cx="2109113" cy="1186376"/>
          </a:xfrm>
          <a:prstGeom prst="rect">
            <a:avLst/>
          </a:prstGeom>
          <a:noFill/>
          <a:ln w="25400">
            <a:solidFill>
              <a:srgbClr val="00B050"/>
            </a:solidFill>
            <a:miter lim="800000"/>
            <a:headEnd/>
            <a:tailEnd/>
          </a:ln>
        </p:spPr>
      </p:pic>
      <p:pic>
        <p:nvPicPr>
          <p:cNvPr id="31" name="Image 30" descr="IMG_0622.jpg"/>
          <p:cNvPicPr>
            <a:picLocks noChangeAspect="1"/>
          </p:cNvPicPr>
          <p:nvPr/>
        </p:nvPicPr>
        <p:blipFill>
          <a:blip r:embed="rId5" cstate="print"/>
          <a:stretch>
            <a:fillRect/>
          </a:stretch>
        </p:blipFill>
        <p:spPr>
          <a:xfrm>
            <a:off x="6983033" y="3890596"/>
            <a:ext cx="2110585" cy="1187204"/>
          </a:xfrm>
          <a:prstGeom prst="rect">
            <a:avLst/>
          </a:prstGeom>
        </p:spPr>
      </p:pic>
      <p:pic>
        <p:nvPicPr>
          <p:cNvPr id="32" name="Image 31" descr="IMG_0620.jpg"/>
          <p:cNvPicPr>
            <a:picLocks noChangeAspect="1"/>
          </p:cNvPicPr>
          <p:nvPr/>
        </p:nvPicPr>
        <p:blipFill>
          <a:blip r:embed="rId6" cstate="print"/>
          <a:stretch>
            <a:fillRect/>
          </a:stretch>
        </p:blipFill>
        <p:spPr>
          <a:xfrm>
            <a:off x="7034060" y="5553005"/>
            <a:ext cx="2047138" cy="1142776"/>
          </a:xfrm>
          <a:prstGeom prst="rect">
            <a:avLst/>
          </a:prstGeom>
        </p:spPr>
      </p:pic>
      <p:pic>
        <p:nvPicPr>
          <p:cNvPr id="33" name="Image 32" descr="plan d'action-Model.jpg"/>
          <p:cNvPicPr>
            <a:picLocks noChangeAspect="1"/>
          </p:cNvPicPr>
          <p:nvPr/>
        </p:nvPicPr>
        <p:blipFill>
          <a:blip r:embed="rId7" cstate="print"/>
          <a:stretch>
            <a:fillRect/>
          </a:stretch>
        </p:blipFill>
        <p:spPr>
          <a:xfrm>
            <a:off x="4941947" y="1132779"/>
            <a:ext cx="3869357" cy="2449303"/>
          </a:xfrm>
          <a:prstGeom prst="rect">
            <a:avLst/>
          </a:prstGeom>
        </p:spPr>
      </p:pic>
      <p:sp>
        <p:nvSpPr>
          <p:cNvPr id="38" name="ZoneTexte 37"/>
          <p:cNvSpPr txBox="1"/>
          <p:nvPr/>
        </p:nvSpPr>
        <p:spPr>
          <a:xfrm>
            <a:off x="6880978" y="1525050"/>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ONALAIT</a:t>
            </a:r>
          </a:p>
        </p:txBody>
      </p:sp>
      <p:sp>
        <p:nvSpPr>
          <p:cNvPr id="39" name="ZoneTexte 38"/>
          <p:cNvSpPr txBox="1"/>
          <p:nvPr/>
        </p:nvSpPr>
        <p:spPr>
          <a:xfrm>
            <a:off x="5018487" y="1611158"/>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UNIVERSITE MENTOURI</a:t>
            </a:r>
          </a:p>
        </p:txBody>
      </p:sp>
      <p:sp>
        <p:nvSpPr>
          <p:cNvPr id="23" name="ZoneTexte 22"/>
          <p:cNvSpPr txBox="1"/>
          <p:nvPr/>
        </p:nvSpPr>
        <p:spPr>
          <a:xfrm>
            <a:off x="428597" y="3714752"/>
            <a:ext cx="4214841" cy="3015243"/>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TECHIQUE</a:t>
            </a:r>
          </a:p>
          <a:p>
            <a:pPr>
              <a:buClr>
                <a:srgbClr val="FFFF00"/>
              </a:buClr>
            </a:pP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SUPERFICIE                          : 20 HA</a:t>
            </a: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NOMBRE DE LOGEMENTS : 305</a:t>
            </a: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POPULATION                        : 1830</a:t>
            </a:r>
          </a:p>
          <a:p>
            <a:pPr>
              <a:buClr>
                <a:srgbClr val="FFFF00"/>
              </a:buClr>
            </a:pPr>
            <a:endParaRPr lang="fr-FR" sz="1600" b="1" dirty="0" smtClean="0">
              <a:solidFill>
                <a:srgbClr val="FF00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 </a:t>
            </a: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 </a:t>
            </a:r>
            <a:r>
              <a:rPr lang="fr-FR" sz="1100" b="1" dirty="0" smtClean="0">
                <a:solidFill>
                  <a:srgbClr val="FFFF00"/>
                </a:solidFill>
                <a:latin typeface="Arial Narrow" pitchFamily="34" charset="0"/>
                <a:cs typeface="Times New Roman" pitchFamily="18" charset="0"/>
              </a:rPr>
              <a:t>RÉFECTION DE L’ASSAINISSEMENT DES EAUX USEES  ET DE L’ASSAINISSEMENT DES EAUX PLUVIALES </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REPRISE RÉALISATION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REPRISE ET RENFORCEMENT  DE L’ECLAIRAGE PUBLIC</a:t>
            </a: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REPRISE DE LA VOIRIE  </a:t>
            </a:r>
          </a:p>
          <a:p>
            <a:pPr>
              <a:buClr>
                <a:srgbClr val="FFFF00"/>
              </a:buCl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PROGRAMME EN TRAVAUX POUR L’ANNEE 2011 POUR UN MONTANT 262 000 </a:t>
            </a:r>
            <a:r>
              <a:rPr lang="fr-FR" sz="1100" b="1" dirty="0" err="1" smtClean="0">
                <a:latin typeface="Arial Narrow" pitchFamily="34" charset="0"/>
                <a:cs typeface="Times New Roman" pitchFamily="18" charset="0"/>
              </a:rPr>
              <a:t>000</a:t>
            </a:r>
            <a:r>
              <a:rPr lang="fr-FR" sz="1100" b="1" dirty="0" smtClean="0">
                <a:latin typeface="Arial Narrow" pitchFamily="34" charset="0"/>
                <a:cs typeface="Times New Roman" pitchFamily="18" charset="0"/>
              </a:rPr>
              <a:t>,00 DA</a:t>
            </a:r>
            <a:endParaRPr lang="fr-FR" sz="1100" b="1" dirty="0" smtClean="0">
              <a:solidFill>
                <a:srgbClr val="FFFF00"/>
              </a:solidFill>
              <a:latin typeface="Arial Narrow" pitchFamily="34" charset="0"/>
              <a:cs typeface="Times New Roman" pitchFamily="18" charset="0"/>
            </a:endParaRPr>
          </a:p>
        </p:txBody>
      </p:sp>
    </p:spTree>
  </p:cSld>
  <p:clrMapOvr>
    <a:masterClrMapping/>
  </p:clrMapOvr>
  <p:transition spd="med">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Image 26" descr="plan d'action-Model.jpg"/>
          <p:cNvPicPr>
            <a:picLocks noChangeAspect="1"/>
          </p:cNvPicPr>
          <p:nvPr/>
        </p:nvPicPr>
        <p:blipFill>
          <a:blip r:embed="rId2" cstate="print"/>
          <a:stretch>
            <a:fillRect/>
          </a:stretch>
        </p:blipFill>
        <p:spPr>
          <a:xfrm>
            <a:off x="4941947" y="1151914"/>
            <a:ext cx="3852549" cy="2430168"/>
          </a:xfrm>
          <a:prstGeom prst="rect">
            <a:avLst/>
          </a:prstGeom>
        </p:spPr>
      </p:pic>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N°22 CORRESPONDANT </a:t>
            </a:r>
          </a:p>
          <a:p>
            <a:pPr algn="ctr"/>
            <a:r>
              <a:rPr lang="fr-FR" sz="1600" dirty="0" smtClean="0">
                <a:solidFill>
                  <a:srgbClr val="FF0000"/>
                </a:solidFill>
                <a:latin typeface="Arial Black" pitchFamily="34" charset="0"/>
              </a:rPr>
              <a:t>A LA CITE DES PEUPLIERS</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9" name="Rectangle 18"/>
          <p:cNvSpPr/>
          <p:nvPr/>
        </p:nvSpPr>
        <p:spPr>
          <a:xfrm>
            <a:off x="4737838" y="385954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0" name="Rectangle 19"/>
          <p:cNvSpPr/>
          <p:nvPr/>
        </p:nvSpPr>
        <p:spPr>
          <a:xfrm>
            <a:off x="6983033" y="3888245"/>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4" name="Rectangle 33"/>
          <p:cNvSpPr/>
          <p:nvPr/>
        </p:nvSpPr>
        <p:spPr>
          <a:xfrm>
            <a:off x="7021303" y="5543437"/>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5" name="Rectangle 34"/>
          <p:cNvSpPr/>
          <p:nvPr/>
        </p:nvSpPr>
        <p:spPr>
          <a:xfrm>
            <a:off x="4750595" y="552430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25" name="ZoneTexte 24"/>
          <p:cNvSpPr txBox="1"/>
          <p:nvPr/>
        </p:nvSpPr>
        <p:spPr>
          <a:xfrm>
            <a:off x="5031244" y="5208572"/>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PHOTOS ETAT ACTUEL DU SITE</a:t>
            </a:r>
            <a:endParaRPr lang="fr-FR" sz="1100" b="1" dirty="0">
              <a:solidFill>
                <a:srgbClr val="FFFF00"/>
              </a:solidFill>
              <a:latin typeface="Rockwell" pitchFamily="18" charset="0"/>
              <a:cs typeface="Times New Roman" pitchFamily="18" charset="0"/>
            </a:endParaRPr>
          </a:p>
        </p:txBody>
      </p:sp>
      <p:sp>
        <p:nvSpPr>
          <p:cNvPr id="38" name="ZoneTexte 37"/>
          <p:cNvSpPr txBox="1"/>
          <p:nvPr/>
        </p:nvSpPr>
        <p:spPr>
          <a:xfrm>
            <a:off x="6090057" y="2500944"/>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SNTV</a:t>
            </a:r>
          </a:p>
        </p:txBody>
      </p:sp>
      <p:sp>
        <p:nvSpPr>
          <p:cNvPr id="39" name="ZoneTexte 38"/>
          <p:cNvSpPr txBox="1"/>
          <p:nvPr/>
        </p:nvSpPr>
        <p:spPr>
          <a:xfrm>
            <a:off x="7799467" y="2453106"/>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CITE DES MURIERS</a:t>
            </a:r>
          </a:p>
        </p:txBody>
      </p:sp>
      <p:sp>
        <p:nvSpPr>
          <p:cNvPr id="40" name="ZoneTexte 39"/>
          <p:cNvSpPr txBox="1"/>
          <p:nvPr/>
        </p:nvSpPr>
        <p:spPr>
          <a:xfrm>
            <a:off x="6740653" y="2941053"/>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STADE CHAHID HAMLAOUI</a:t>
            </a:r>
          </a:p>
        </p:txBody>
      </p:sp>
      <p:pic>
        <p:nvPicPr>
          <p:cNvPr id="22" name="Image 21" descr="pepliers-Model.jpg"/>
          <p:cNvPicPr>
            <a:picLocks noChangeAspect="1"/>
          </p:cNvPicPr>
          <p:nvPr/>
        </p:nvPicPr>
        <p:blipFill>
          <a:blip r:embed="rId3" cstate="print"/>
          <a:srcRect l="11838" t="11870" r="10820" b="7226"/>
          <a:stretch>
            <a:fillRect/>
          </a:stretch>
        </p:blipFill>
        <p:spPr>
          <a:xfrm>
            <a:off x="732208" y="1137790"/>
            <a:ext cx="3737738" cy="2444291"/>
          </a:xfrm>
          <a:prstGeom prst="rect">
            <a:avLst/>
          </a:prstGeom>
        </p:spPr>
      </p:pic>
      <p:pic>
        <p:nvPicPr>
          <p:cNvPr id="23" name="Image 1" descr="IMGP4594.JPG"/>
          <p:cNvPicPr>
            <a:picLocks noChangeAspect="1" noChangeArrowheads="1"/>
          </p:cNvPicPr>
          <p:nvPr/>
        </p:nvPicPr>
        <p:blipFill>
          <a:blip r:embed="rId4" cstate="print"/>
          <a:srcRect/>
          <a:stretch>
            <a:fillRect/>
          </a:stretch>
        </p:blipFill>
        <p:spPr bwMode="auto">
          <a:xfrm>
            <a:off x="4750595" y="5514735"/>
            <a:ext cx="2064161" cy="1186381"/>
          </a:xfrm>
          <a:prstGeom prst="rect">
            <a:avLst/>
          </a:prstGeom>
          <a:noFill/>
          <a:ln w="9525">
            <a:noFill/>
            <a:miter lim="800000"/>
            <a:headEnd/>
            <a:tailEnd/>
          </a:ln>
        </p:spPr>
      </p:pic>
      <p:pic>
        <p:nvPicPr>
          <p:cNvPr id="30" name="Picture 3" descr="Nouvelle image"/>
          <p:cNvPicPr>
            <a:picLocks noChangeAspect="1" noChangeArrowheads="1"/>
          </p:cNvPicPr>
          <p:nvPr/>
        </p:nvPicPr>
        <p:blipFill>
          <a:blip r:embed="rId5" cstate="print"/>
          <a:srcRect/>
          <a:stretch>
            <a:fillRect/>
          </a:stretch>
        </p:blipFill>
        <p:spPr bwMode="auto">
          <a:xfrm>
            <a:off x="7034059" y="5527612"/>
            <a:ext cx="2059699" cy="1198109"/>
          </a:xfrm>
          <a:prstGeom prst="rect">
            <a:avLst/>
          </a:prstGeom>
          <a:noFill/>
          <a:ln w="9525">
            <a:noFill/>
            <a:miter lim="800000"/>
            <a:headEnd/>
            <a:tailEnd/>
          </a:ln>
        </p:spPr>
      </p:pic>
      <p:pic>
        <p:nvPicPr>
          <p:cNvPr id="31" name="Picture 8" descr="IMGP4661"/>
          <p:cNvPicPr>
            <a:picLocks noChangeAspect="1" noChangeArrowheads="1"/>
          </p:cNvPicPr>
          <p:nvPr/>
        </p:nvPicPr>
        <p:blipFill>
          <a:blip r:embed="rId6" cstate="print"/>
          <a:srcRect/>
          <a:stretch>
            <a:fillRect/>
          </a:stretch>
        </p:blipFill>
        <p:spPr bwMode="auto">
          <a:xfrm>
            <a:off x="6995789" y="3907379"/>
            <a:ext cx="2041085" cy="1148111"/>
          </a:xfrm>
          <a:prstGeom prst="rect">
            <a:avLst/>
          </a:prstGeom>
          <a:noFill/>
          <a:ln w="9525">
            <a:noFill/>
            <a:miter lim="800000"/>
            <a:headEnd/>
            <a:tailEnd/>
          </a:ln>
        </p:spPr>
      </p:pic>
      <p:pic>
        <p:nvPicPr>
          <p:cNvPr id="32" name="Picture 8" descr="IMGP4617"/>
          <p:cNvPicPr>
            <a:picLocks noChangeAspect="1" noChangeArrowheads="1"/>
          </p:cNvPicPr>
          <p:nvPr/>
        </p:nvPicPr>
        <p:blipFill>
          <a:blip r:embed="rId7" cstate="print"/>
          <a:srcRect/>
          <a:stretch>
            <a:fillRect/>
          </a:stretch>
        </p:blipFill>
        <p:spPr bwMode="auto">
          <a:xfrm>
            <a:off x="4737838" y="3871501"/>
            <a:ext cx="2053843" cy="1155286"/>
          </a:xfrm>
          <a:prstGeom prst="rect">
            <a:avLst/>
          </a:prstGeom>
          <a:noFill/>
          <a:ln w="9525">
            <a:noFill/>
            <a:miter lim="800000"/>
            <a:headEnd/>
            <a:tailEnd/>
          </a:ln>
        </p:spPr>
      </p:pic>
      <p:sp>
        <p:nvSpPr>
          <p:cNvPr id="33" name="ZoneTexte 32"/>
          <p:cNvSpPr txBox="1"/>
          <p:nvPr/>
        </p:nvSpPr>
        <p:spPr>
          <a:xfrm>
            <a:off x="428596" y="3714752"/>
            <a:ext cx="4286280" cy="3015243"/>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TECHIQUE</a:t>
            </a:r>
          </a:p>
          <a:p>
            <a:pPr>
              <a:buClr>
                <a:srgbClr val="FFFF00"/>
              </a:buClr>
            </a:pP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SUPERFICIE                          :  17 HA</a:t>
            </a: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NOMBRE DE LOGEMENTS :  180</a:t>
            </a: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POPULATION                        : 900</a:t>
            </a:r>
          </a:p>
          <a:p>
            <a:pPr>
              <a:buClr>
                <a:srgbClr val="FFFF00"/>
              </a:buClr>
            </a:pPr>
            <a:endParaRPr lang="fr-FR" sz="1600" b="1" dirty="0" smtClean="0">
              <a:solidFill>
                <a:srgbClr val="FF00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 </a:t>
            </a: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 </a:t>
            </a:r>
            <a:r>
              <a:rPr lang="fr-FR" sz="1100" b="1" dirty="0" smtClean="0">
                <a:solidFill>
                  <a:srgbClr val="FFFF00"/>
                </a:solidFill>
                <a:latin typeface="Arial Narrow" pitchFamily="34" charset="0"/>
                <a:cs typeface="Times New Roman" pitchFamily="18" charset="0"/>
              </a:rPr>
              <a:t>RÉFECTION DE L’ASSAINISSEMENT DES EAUX USEES  ET DE L’ASSAINISSEMENT DES EAUX PLUVIALES </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REPRISE RÉALISATION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REPRISE ET RENFORCEMENT  DE L’ECLAIRAGE PUBLIC</a:t>
            </a: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REPRISE DE LA VOIRIE  </a:t>
            </a:r>
          </a:p>
          <a:p>
            <a:pPr>
              <a:buClr>
                <a:srgbClr val="FFFF00"/>
              </a:buCl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PROGRAMME EN TRAVAUX POUR L’ANNEE 2011 POUR UN MONTANT 222 700 000,00 DA</a:t>
            </a:r>
            <a:endParaRPr lang="fr-FR" sz="1100" b="1" dirty="0" smtClean="0">
              <a:solidFill>
                <a:srgbClr val="FFFF00"/>
              </a:solidFill>
              <a:latin typeface="Arial Narrow" pitchFamily="34" charset="0"/>
              <a:cs typeface="Times New Roman" pitchFamily="18" charset="0"/>
            </a:endParaRPr>
          </a:p>
        </p:txBody>
      </p:sp>
    </p:spTree>
  </p:cSld>
  <p:clrMapOvr>
    <a:masterClrMapping/>
  </p:clrMapOvr>
  <p:transition spd="med">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Image 32" descr="plan de situation.jpg"/>
          <p:cNvPicPr>
            <a:picLocks noChangeAspect="1"/>
          </p:cNvPicPr>
          <p:nvPr/>
        </p:nvPicPr>
        <p:blipFill>
          <a:blip r:embed="rId2" cstate="print"/>
          <a:stretch>
            <a:fillRect/>
          </a:stretch>
        </p:blipFill>
        <p:spPr>
          <a:xfrm>
            <a:off x="4954704" y="1142346"/>
            <a:ext cx="3842314" cy="2446688"/>
          </a:xfrm>
          <a:prstGeom prst="rect">
            <a:avLst/>
          </a:prstGeom>
        </p:spPr>
      </p:pic>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N°23 CORRESPONDANT </a:t>
            </a:r>
          </a:p>
          <a:p>
            <a:pPr algn="ctr"/>
            <a:r>
              <a:rPr lang="fr-FR" sz="1600" dirty="0" smtClean="0">
                <a:solidFill>
                  <a:srgbClr val="FF0000"/>
                </a:solidFill>
                <a:latin typeface="Arial Black" pitchFamily="34" charset="0"/>
              </a:rPr>
              <a:t>A LA CITE EL GUEMMAS</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9" name="Rectangle 18"/>
          <p:cNvSpPr/>
          <p:nvPr/>
        </p:nvSpPr>
        <p:spPr>
          <a:xfrm>
            <a:off x="4737838" y="385954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0" name="Rectangle 19"/>
          <p:cNvSpPr/>
          <p:nvPr/>
        </p:nvSpPr>
        <p:spPr>
          <a:xfrm>
            <a:off x="6983033" y="3888245"/>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4" name="Rectangle 33"/>
          <p:cNvSpPr/>
          <p:nvPr/>
        </p:nvSpPr>
        <p:spPr>
          <a:xfrm>
            <a:off x="7021303" y="5543437"/>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5" name="Rectangle 34"/>
          <p:cNvSpPr/>
          <p:nvPr/>
        </p:nvSpPr>
        <p:spPr>
          <a:xfrm>
            <a:off x="4750595" y="552430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25" name="ZoneTexte 24"/>
          <p:cNvSpPr txBox="1"/>
          <p:nvPr/>
        </p:nvSpPr>
        <p:spPr>
          <a:xfrm>
            <a:off x="5031244" y="5208572"/>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PHOTOS ETAT ACTUEL DU SITE</a:t>
            </a:r>
            <a:endParaRPr lang="fr-FR" sz="1100" b="1" dirty="0">
              <a:solidFill>
                <a:srgbClr val="FFFF00"/>
              </a:solidFill>
              <a:latin typeface="Rockwell" pitchFamily="18" charset="0"/>
              <a:cs typeface="Times New Roman" pitchFamily="18" charset="0"/>
            </a:endParaRPr>
          </a:p>
        </p:txBody>
      </p:sp>
      <p:sp>
        <p:nvSpPr>
          <p:cNvPr id="38" name="ZoneTexte 37"/>
          <p:cNvSpPr txBox="1"/>
          <p:nvPr/>
        </p:nvSpPr>
        <p:spPr>
          <a:xfrm>
            <a:off x="5669083" y="1295428"/>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SIEGE WILAYA</a:t>
            </a:r>
          </a:p>
        </p:txBody>
      </p:sp>
      <p:sp>
        <p:nvSpPr>
          <p:cNvPr id="39" name="ZoneTexte 38"/>
          <p:cNvSpPr txBox="1"/>
          <p:nvPr/>
        </p:nvSpPr>
        <p:spPr>
          <a:xfrm>
            <a:off x="5541516" y="1515482"/>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CITE DAKSI</a:t>
            </a:r>
          </a:p>
        </p:txBody>
      </p:sp>
      <p:sp>
        <p:nvSpPr>
          <p:cNvPr id="40" name="ZoneTexte 39"/>
          <p:cNvSpPr txBox="1"/>
          <p:nvPr/>
        </p:nvSpPr>
        <p:spPr>
          <a:xfrm>
            <a:off x="5235353" y="3055864"/>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BOUMERZOUG</a:t>
            </a:r>
          </a:p>
        </p:txBody>
      </p:sp>
      <p:pic>
        <p:nvPicPr>
          <p:cNvPr id="36" name="Image 35" descr="gemmas_expo-Model.jpg"/>
          <p:cNvPicPr>
            <a:picLocks noChangeAspect="1"/>
          </p:cNvPicPr>
          <p:nvPr/>
        </p:nvPicPr>
        <p:blipFill>
          <a:blip r:embed="rId3" cstate="print"/>
          <a:stretch>
            <a:fillRect/>
          </a:stretch>
        </p:blipFill>
        <p:spPr>
          <a:xfrm>
            <a:off x="744964" y="1123211"/>
            <a:ext cx="3741594" cy="2494586"/>
          </a:xfrm>
          <a:prstGeom prst="rect">
            <a:avLst/>
          </a:prstGeom>
        </p:spPr>
      </p:pic>
      <p:pic>
        <p:nvPicPr>
          <p:cNvPr id="1026" name="Picture 2" descr="C:\Documents and Settings\messaoud\Desktop\WALID\PRESENTATION PLAN D4ACTION\site el guemmas\photos\Photo 006.jpg"/>
          <p:cNvPicPr>
            <a:picLocks noChangeAspect="1" noChangeArrowheads="1"/>
          </p:cNvPicPr>
          <p:nvPr/>
        </p:nvPicPr>
        <p:blipFill>
          <a:blip r:embed="rId4" cstate="print"/>
          <a:srcRect/>
          <a:stretch>
            <a:fillRect/>
          </a:stretch>
        </p:blipFill>
        <p:spPr bwMode="auto">
          <a:xfrm>
            <a:off x="4753440" y="3869109"/>
            <a:ext cx="2058095" cy="1157678"/>
          </a:xfrm>
          <a:prstGeom prst="rect">
            <a:avLst/>
          </a:prstGeom>
          <a:noFill/>
        </p:spPr>
      </p:pic>
      <p:pic>
        <p:nvPicPr>
          <p:cNvPr id="1027" name="Picture 3" descr="C:\Documents and Settings\messaoud\Desktop\WALID\PRESENTATION PLAN D4ACTION\site el guemmas\photos\Photo 014.jpg"/>
          <p:cNvPicPr>
            <a:picLocks noChangeAspect="1" noChangeArrowheads="1"/>
          </p:cNvPicPr>
          <p:nvPr/>
        </p:nvPicPr>
        <p:blipFill>
          <a:blip r:embed="rId5" cstate="print"/>
          <a:srcRect/>
          <a:stretch>
            <a:fillRect/>
          </a:stretch>
        </p:blipFill>
        <p:spPr bwMode="auto">
          <a:xfrm>
            <a:off x="6995789" y="3878677"/>
            <a:ext cx="2092113" cy="1176813"/>
          </a:xfrm>
          <a:prstGeom prst="rect">
            <a:avLst/>
          </a:prstGeom>
          <a:noFill/>
        </p:spPr>
      </p:pic>
      <p:pic>
        <p:nvPicPr>
          <p:cNvPr id="1028" name="Picture 4" descr="C:\Documents and Settings\messaoud\Desktop\WALID\PRESENTATION PLAN D4ACTION\site el guemmas\photos\Photo 031.jpg"/>
          <p:cNvPicPr>
            <a:picLocks noChangeAspect="1" noChangeArrowheads="1"/>
          </p:cNvPicPr>
          <p:nvPr/>
        </p:nvPicPr>
        <p:blipFill>
          <a:blip r:embed="rId6" cstate="print"/>
          <a:srcRect/>
          <a:stretch>
            <a:fillRect/>
          </a:stretch>
        </p:blipFill>
        <p:spPr bwMode="auto">
          <a:xfrm>
            <a:off x="7021303" y="5543437"/>
            <a:ext cx="2075104" cy="1167246"/>
          </a:xfrm>
          <a:prstGeom prst="rect">
            <a:avLst/>
          </a:prstGeom>
          <a:noFill/>
        </p:spPr>
      </p:pic>
      <p:pic>
        <p:nvPicPr>
          <p:cNvPr id="1029" name="Picture 5" descr="C:\Documents and Settings\messaoud\Desktop\WALID\PRESENTATION PLAN D4ACTION\site el guemmas\photos\Photo 050.jpg"/>
          <p:cNvPicPr>
            <a:picLocks noChangeAspect="1" noChangeArrowheads="1"/>
          </p:cNvPicPr>
          <p:nvPr/>
        </p:nvPicPr>
        <p:blipFill>
          <a:blip r:embed="rId7" cstate="print"/>
          <a:srcRect/>
          <a:stretch>
            <a:fillRect/>
          </a:stretch>
        </p:blipFill>
        <p:spPr bwMode="auto">
          <a:xfrm>
            <a:off x="4750595" y="5524302"/>
            <a:ext cx="2075104" cy="1167246"/>
          </a:xfrm>
          <a:prstGeom prst="rect">
            <a:avLst/>
          </a:prstGeom>
          <a:noFill/>
        </p:spPr>
      </p:pic>
      <p:sp>
        <p:nvSpPr>
          <p:cNvPr id="23" name="ZoneTexte 22"/>
          <p:cNvSpPr txBox="1"/>
          <p:nvPr/>
        </p:nvSpPr>
        <p:spPr>
          <a:xfrm>
            <a:off x="6077301" y="1955591"/>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4 EME KM</a:t>
            </a:r>
          </a:p>
        </p:txBody>
      </p:sp>
      <p:sp>
        <p:nvSpPr>
          <p:cNvPr id="27" name="ZoneTexte 26"/>
          <p:cNvSpPr txBox="1"/>
          <p:nvPr/>
        </p:nvSpPr>
        <p:spPr>
          <a:xfrm>
            <a:off x="6676870" y="3074999"/>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ONAMA</a:t>
            </a:r>
          </a:p>
        </p:txBody>
      </p:sp>
      <p:sp>
        <p:nvSpPr>
          <p:cNvPr id="30" name="ZoneTexte 29"/>
          <p:cNvSpPr txBox="1"/>
          <p:nvPr/>
        </p:nvSpPr>
        <p:spPr>
          <a:xfrm>
            <a:off x="438801" y="3792569"/>
            <a:ext cx="4061761" cy="3122965"/>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TECHIQUE</a:t>
            </a:r>
          </a:p>
          <a:p>
            <a:pPr>
              <a:buClr>
                <a:srgbClr val="FFFF00"/>
              </a:buClr>
            </a:pP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SUPERFICIE                          :  100 HA</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NOMBRE DE LOGEMENTS : 3 000</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POPULATION                        : 21 700</a:t>
            </a: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 </a:t>
            </a: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 </a:t>
            </a:r>
            <a:r>
              <a:rPr lang="fr-FR" sz="1100" b="1" dirty="0" smtClean="0">
                <a:solidFill>
                  <a:srgbClr val="FFFF00"/>
                </a:solidFill>
                <a:latin typeface="Arial Narrow" pitchFamily="34" charset="0"/>
                <a:cs typeface="Times New Roman" pitchFamily="18" charset="0"/>
              </a:rPr>
              <a:t>RÉFECTION DE L’ASSAINISSEMENT DES EAUX USEES  ET REALISATION DE L’ASSAINISSEMENT DES EAUX PLUVIALES </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REPRISE ET RÉALISATION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REPRISE ET REALISATION DE L’ECLAIRAGE PUBLIC</a:t>
            </a: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REPRISE ET CREATION DE LA VOIRIE  </a:t>
            </a:r>
          </a:p>
          <a:p>
            <a:pPr>
              <a:buClr>
                <a:srgbClr val="FFFF00"/>
              </a:buCl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PROGRAMME EN TRAVAUX POUR L’ANNEE 2013 POUR UN MONTANT 550 000 </a:t>
            </a:r>
            <a:r>
              <a:rPr lang="fr-FR" sz="1100" b="1" dirty="0" err="1" smtClean="0">
                <a:latin typeface="Arial Narrow" pitchFamily="34" charset="0"/>
                <a:cs typeface="Times New Roman" pitchFamily="18" charset="0"/>
              </a:rPr>
              <a:t>000</a:t>
            </a:r>
            <a:r>
              <a:rPr lang="fr-FR" sz="1100" b="1" dirty="0" smtClean="0">
                <a:latin typeface="Arial Narrow" pitchFamily="34" charset="0"/>
                <a:cs typeface="Times New Roman" pitchFamily="18" charset="0"/>
              </a:rPr>
              <a:t>,00 DA</a:t>
            </a:r>
            <a:endParaRPr lang="fr-FR" sz="1100" b="1" dirty="0" smtClean="0">
              <a:solidFill>
                <a:srgbClr val="FFFF00"/>
              </a:solidFill>
              <a:latin typeface="Arial Narrow" pitchFamily="34" charset="0"/>
              <a:cs typeface="Times New Roman" pitchFamily="18" charset="0"/>
            </a:endParaRPr>
          </a:p>
          <a:p>
            <a:pPr>
              <a:buClr>
                <a:srgbClr val="FFFF00"/>
              </a:buClr>
            </a:pPr>
            <a:endParaRPr lang="fr-FR" sz="1100" b="1" dirty="0" smtClean="0">
              <a:solidFill>
                <a:srgbClr val="FFFF00"/>
              </a:solidFill>
              <a:latin typeface="Arial Narrow" pitchFamily="34" charset="0"/>
              <a:cs typeface="Times New Roman" pitchFamily="18" charset="0"/>
            </a:endParaRPr>
          </a:p>
        </p:txBody>
      </p:sp>
    </p:spTree>
  </p:cSld>
  <p:clrMapOvr>
    <a:masterClrMapping/>
  </p:clrMapOvr>
  <p:transition spd="med">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Image 35" descr="situation.jpg"/>
          <p:cNvPicPr>
            <a:picLocks noChangeAspect="1"/>
          </p:cNvPicPr>
          <p:nvPr/>
        </p:nvPicPr>
        <p:blipFill>
          <a:blip r:embed="rId2" cstate="print"/>
          <a:stretch>
            <a:fillRect/>
          </a:stretch>
        </p:blipFill>
        <p:spPr>
          <a:xfrm>
            <a:off x="4941947" y="1142346"/>
            <a:ext cx="3860870" cy="2430168"/>
          </a:xfrm>
          <a:prstGeom prst="rect">
            <a:avLst/>
          </a:prstGeom>
        </p:spPr>
      </p:pic>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N°24 CORRESPONDANT </a:t>
            </a:r>
          </a:p>
          <a:p>
            <a:pPr algn="ctr"/>
            <a:r>
              <a:rPr lang="fr-FR" sz="1600" dirty="0" smtClean="0">
                <a:solidFill>
                  <a:srgbClr val="FF0000"/>
                </a:solidFill>
                <a:latin typeface="Arial Black" pitchFamily="34" charset="0"/>
              </a:rPr>
              <a:t>A LA CITE DES FONCTIONNAIRES</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9" name="Rectangle 18"/>
          <p:cNvSpPr/>
          <p:nvPr/>
        </p:nvSpPr>
        <p:spPr>
          <a:xfrm>
            <a:off x="4737838" y="385954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0" name="Rectangle 19"/>
          <p:cNvSpPr/>
          <p:nvPr/>
        </p:nvSpPr>
        <p:spPr>
          <a:xfrm>
            <a:off x="6983033" y="3888245"/>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4" name="Rectangle 33"/>
          <p:cNvSpPr/>
          <p:nvPr/>
        </p:nvSpPr>
        <p:spPr>
          <a:xfrm>
            <a:off x="7021303" y="5543437"/>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5" name="Rectangle 34"/>
          <p:cNvSpPr/>
          <p:nvPr/>
        </p:nvSpPr>
        <p:spPr>
          <a:xfrm>
            <a:off x="4750595" y="552430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25" name="ZoneTexte 24"/>
          <p:cNvSpPr txBox="1"/>
          <p:nvPr/>
        </p:nvSpPr>
        <p:spPr>
          <a:xfrm>
            <a:off x="5031244" y="5208572"/>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PHOTOS ETAT ACTUEL DU SITE</a:t>
            </a:r>
            <a:endParaRPr lang="fr-FR" sz="1100" b="1" dirty="0">
              <a:solidFill>
                <a:srgbClr val="FFFF00"/>
              </a:solidFill>
              <a:latin typeface="Rockwell" pitchFamily="18" charset="0"/>
              <a:cs typeface="Times New Roman" pitchFamily="18" charset="0"/>
            </a:endParaRPr>
          </a:p>
        </p:txBody>
      </p:sp>
      <p:sp>
        <p:nvSpPr>
          <p:cNvPr id="38" name="ZoneTexte 37"/>
          <p:cNvSpPr txBox="1"/>
          <p:nvPr/>
        </p:nvSpPr>
        <p:spPr>
          <a:xfrm>
            <a:off x="5860435" y="1955591"/>
            <a:ext cx="790921" cy="38375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CITE UNIVERSITAIRE 2000 LITS</a:t>
            </a:r>
          </a:p>
        </p:txBody>
      </p:sp>
      <p:sp>
        <p:nvSpPr>
          <p:cNvPr id="39" name="ZoneTexte 38"/>
          <p:cNvSpPr txBox="1"/>
          <p:nvPr/>
        </p:nvSpPr>
        <p:spPr>
          <a:xfrm>
            <a:off x="6319680" y="2921918"/>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UNIVERSITE MENTOURI</a:t>
            </a:r>
          </a:p>
        </p:txBody>
      </p:sp>
      <p:sp>
        <p:nvSpPr>
          <p:cNvPr id="40" name="ZoneTexte 39"/>
          <p:cNvSpPr txBox="1"/>
          <p:nvPr/>
        </p:nvSpPr>
        <p:spPr>
          <a:xfrm>
            <a:off x="6970276" y="1391104"/>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STADE CHAHID HAMLAOUI</a:t>
            </a:r>
          </a:p>
        </p:txBody>
      </p:sp>
      <p:pic>
        <p:nvPicPr>
          <p:cNvPr id="29" name="Image 28" descr="plan d'amenagement2.jpg"/>
          <p:cNvPicPr>
            <a:picLocks noChangeAspect="1"/>
          </p:cNvPicPr>
          <p:nvPr/>
        </p:nvPicPr>
        <p:blipFill>
          <a:blip r:embed="rId3" cstate="print"/>
          <a:stretch>
            <a:fillRect/>
          </a:stretch>
        </p:blipFill>
        <p:spPr>
          <a:xfrm>
            <a:off x="706694" y="1151914"/>
            <a:ext cx="3788765" cy="2485020"/>
          </a:xfrm>
          <a:prstGeom prst="rect">
            <a:avLst/>
          </a:prstGeom>
        </p:spPr>
      </p:pic>
      <p:pic>
        <p:nvPicPr>
          <p:cNvPr id="1026" name="Picture 2" descr="C:\Documents and Settings\messaoud\Desktop\WALID\PRESENTATION PLAN D4ACTION\cité fonctionnaire\FICHE TECHNIQUE\DSC09185.JPG"/>
          <p:cNvPicPr>
            <a:picLocks noChangeAspect="1" noChangeArrowheads="1"/>
          </p:cNvPicPr>
          <p:nvPr/>
        </p:nvPicPr>
        <p:blipFill>
          <a:blip r:embed="rId4" cstate="print"/>
          <a:srcRect/>
          <a:stretch>
            <a:fillRect/>
          </a:stretch>
        </p:blipFill>
        <p:spPr bwMode="auto">
          <a:xfrm>
            <a:off x="7008546" y="3897812"/>
            <a:ext cx="2058095" cy="1157678"/>
          </a:xfrm>
          <a:prstGeom prst="rect">
            <a:avLst/>
          </a:prstGeom>
          <a:noFill/>
        </p:spPr>
      </p:pic>
      <p:pic>
        <p:nvPicPr>
          <p:cNvPr id="1027" name="Picture 3" descr="C:\Documents and Settings\messaoud\Desktop\WALID\PRESENTATION PLAN D4ACTION\cité fonctionnaire\FICHE TECHNIQUE\DSC09189.JPG"/>
          <p:cNvPicPr>
            <a:picLocks noChangeAspect="1" noChangeArrowheads="1"/>
          </p:cNvPicPr>
          <p:nvPr/>
        </p:nvPicPr>
        <p:blipFill>
          <a:blip r:embed="rId5" cstate="print"/>
          <a:srcRect/>
          <a:stretch>
            <a:fillRect/>
          </a:stretch>
        </p:blipFill>
        <p:spPr bwMode="auto">
          <a:xfrm>
            <a:off x="4737838" y="3869109"/>
            <a:ext cx="2075104" cy="1167246"/>
          </a:xfrm>
          <a:prstGeom prst="rect">
            <a:avLst/>
          </a:prstGeom>
          <a:noFill/>
        </p:spPr>
      </p:pic>
      <p:pic>
        <p:nvPicPr>
          <p:cNvPr id="1028" name="Picture 4" descr="C:\Documents and Settings\messaoud\Desktop\WALID\PRESENTATION PLAN D4ACTION\cité fonctionnaire\FICHE TECHNIQUE\DSC09190.JPG"/>
          <p:cNvPicPr>
            <a:picLocks noChangeAspect="1" noChangeArrowheads="1"/>
          </p:cNvPicPr>
          <p:nvPr/>
        </p:nvPicPr>
        <p:blipFill>
          <a:blip r:embed="rId6" cstate="print"/>
          <a:srcRect/>
          <a:stretch>
            <a:fillRect/>
          </a:stretch>
        </p:blipFill>
        <p:spPr bwMode="auto">
          <a:xfrm>
            <a:off x="7021303" y="5543437"/>
            <a:ext cx="2075104" cy="1167246"/>
          </a:xfrm>
          <a:prstGeom prst="rect">
            <a:avLst/>
          </a:prstGeom>
          <a:noFill/>
        </p:spPr>
      </p:pic>
      <p:pic>
        <p:nvPicPr>
          <p:cNvPr id="1029" name="Picture 5" descr="C:\Documents and Settings\messaoud\Desktop\WALID\PRESENTATION PLAN D4ACTION\cité fonctionnaire\FICHE TECHNIQUE\DSC09191.JPG"/>
          <p:cNvPicPr>
            <a:picLocks noChangeAspect="1" noChangeArrowheads="1"/>
          </p:cNvPicPr>
          <p:nvPr/>
        </p:nvPicPr>
        <p:blipFill>
          <a:blip r:embed="rId7" cstate="print"/>
          <a:srcRect/>
          <a:stretch>
            <a:fillRect/>
          </a:stretch>
        </p:blipFill>
        <p:spPr bwMode="auto">
          <a:xfrm>
            <a:off x="4753440" y="5524302"/>
            <a:ext cx="2075104" cy="1167246"/>
          </a:xfrm>
          <a:prstGeom prst="rect">
            <a:avLst/>
          </a:prstGeom>
          <a:noFill/>
        </p:spPr>
      </p:pic>
      <p:sp>
        <p:nvSpPr>
          <p:cNvPr id="23" name="ZoneTexte 22"/>
          <p:cNvSpPr txBox="1"/>
          <p:nvPr/>
        </p:nvSpPr>
        <p:spPr>
          <a:xfrm>
            <a:off x="571472" y="3792569"/>
            <a:ext cx="3967360" cy="3184520"/>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TECHIQUE</a:t>
            </a:r>
          </a:p>
          <a:p>
            <a:pPr>
              <a:buClr>
                <a:srgbClr val="FFFF00"/>
              </a:buClr>
            </a:pP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SUPERFICIE                          :  10 HA</a:t>
            </a: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NOMBRE DE LOGEMENTS :  88 LOGTS</a:t>
            </a: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POPULATION                        : 440</a:t>
            </a:r>
          </a:p>
          <a:p>
            <a:pPr>
              <a:buClr>
                <a:srgbClr val="FFFF00"/>
              </a:buClr>
            </a:pPr>
            <a:endParaRPr lang="fr-FR" sz="1600" b="1" dirty="0" smtClean="0">
              <a:solidFill>
                <a:srgbClr val="FF00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 </a:t>
            </a: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 </a:t>
            </a:r>
            <a:r>
              <a:rPr lang="fr-FR" sz="1100" b="1" dirty="0" smtClean="0">
                <a:solidFill>
                  <a:srgbClr val="FFFF00"/>
                </a:solidFill>
                <a:latin typeface="Arial Narrow" pitchFamily="34" charset="0"/>
                <a:cs typeface="Times New Roman" pitchFamily="18" charset="0"/>
              </a:rPr>
              <a:t>RÉALISATION DE L’ASSAINISSEMENT DES EAUX PLUVIALES </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REALISATION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REPRISE ET RENFORCEMENT  DE L’ECLAIRAGE PUBLIC</a:t>
            </a: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REALISATION DE LA VOIRIE  </a:t>
            </a:r>
          </a:p>
          <a:p>
            <a:pPr>
              <a:buClr>
                <a:srgbClr val="FFFF00"/>
              </a:buCl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PROGRAMME EN TRAVAUX POUR L’ANNEE 2011 POUR UN MONTANT 56 500 000,00 DA</a:t>
            </a:r>
            <a:endParaRPr lang="fr-FR" sz="1100" b="1" dirty="0" smtClean="0">
              <a:solidFill>
                <a:srgbClr val="FFFF00"/>
              </a:solidFill>
              <a:latin typeface="Arial Narrow" pitchFamily="34" charset="0"/>
              <a:cs typeface="Times New Roman" pitchFamily="18" charset="0"/>
            </a:endParaRPr>
          </a:p>
          <a:p>
            <a:pPr>
              <a:buClr>
                <a:srgbClr val="FFFF00"/>
              </a:buClr>
            </a:pPr>
            <a:endParaRPr lang="fr-FR" sz="1100" b="1" dirty="0" smtClean="0">
              <a:solidFill>
                <a:srgbClr val="FFFF00"/>
              </a:solidFill>
              <a:latin typeface="Arial Narrow" pitchFamily="34" charset="0"/>
              <a:cs typeface="Times New Roman" pitchFamily="18" charset="0"/>
            </a:endParaRPr>
          </a:p>
        </p:txBody>
      </p:sp>
    </p:spTree>
  </p:cSld>
  <p:clrMapOvr>
    <a:masterClrMapping/>
  </p:clrMapOvr>
  <p:transition spd="med">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Image 28" descr="SITUATION.jpg"/>
          <p:cNvPicPr>
            <a:picLocks noChangeAspect="1"/>
          </p:cNvPicPr>
          <p:nvPr/>
        </p:nvPicPr>
        <p:blipFill>
          <a:blip r:embed="rId2" cstate="print"/>
          <a:stretch>
            <a:fillRect/>
          </a:stretch>
        </p:blipFill>
        <p:spPr>
          <a:xfrm>
            <a:off x="4959890" y="1151914"/>
            <a:ext cx="3847363" cy="2411033"/>
          </a:xfrm>
          <a:prstGeom prst="rect">
            <a:avLst/>
          </a:prstGeom>
        </p:spPr>
      </p:pic>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N°25 CORRESPONDANT </a:t>
            </a:r>
          </a:p>
          <a:p>
            <a:pPr algn="ctr"/>
            <a:r>
              <a:rPr lang="fr-FR" sz="1600" dirty="0" smtClean="0">
                <a:solidFill>
                  <a:srgbClr val="FF0000"/>
                </a:solidFill>
                <a:latin typeface="Arial Black" pitchFamily="34" charset="0"/>
              </a:rPr>
              <a:t>A LA CITE HACEN BOUDJENANA</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38" name="ZoneTexte 37"/>
          <p:cNvSpPr txBox="1"/>
          <p:nvPr/>
        </p:nvSpPr>
        <p:spPr>
          <a:xfrm>
            <a:off x="7633628" y="3094135"/>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ZONE IDUSTRIELLE</a:t>
            </a:r>
          </a:p>
        </p:txBody>
      </p:sp>
      <p:sp>
        <p:nvSpPr>
          <p:cNvPr id="39" name="ZoneTexte 38"/>
          <p:cNvSpPr txBox="1"/>
          <p:nvPr/>
        </p:nvSpPr>
        <p:spPr>
          <a:xfrm>
            <a:off x="5847678" y="2424403"/>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CITE 5 JUILLET</a:t>
            </a:r>
          </a:p>
        </p:txBody>
      </p:sp>
      <p:sp>
        <p:nvSpPr>
          <p:cNvPr id="40" name="ZoneTexte 39"/>
          <p:cNvSpPr txBox="1"/>
          <p:nvPr/>
        </p:nvSpPr>
        <p:spPr>
          <a:xfrm>
            <a:off x="7327466" y="1316151"/>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MOSQUEE </a:t>
            </a:r>
          </a:p>
          <a:p>
            <a:r>
              <a:rPr lang="fr-FR" sz="800" b="1" dirty="0" smtClean="0">
                <a:solidFill>
                  <a:srgbClr val="FF0000"/>
                </a:solidFill>
                <a:latin typeface="Arial Narrow" pitchFamily="34" charset="0"/>
              </a:rPr>
              <a:t>AEK</a:t>
            </a:r>
          </a:p>
        </p:txBody>
      </p:sp>
      <p:sp>
        <p:nvSpPr>
          <p:cNvPr id="33" name="ZoneTexte 32"/>
          <p:cNvSpPr txBox="1"/>
          <p:nvPr/>
        </p:nvSpPr>
        <p:spPr>
          <a:xfrm>
            <a:off x="1102154" y="3937404"/>
            <a:ext cx="6965205" cy="2461245"/>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TECHNIQUE</a:t>
            </a:r>
          </a:p>
          <a:p>
            <a:pPr>
              <a:buClr>
                <a:srgbClr val="FFFF00"/>
              </a:buClr>
            </a:pP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SUPERFICIE                          : 10 HA </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NOMBRE DE LOGEMENTS : 450</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POPULATION                        : 2700</a:t>
            </a: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 </a:t>
            </a: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 </a:t>
            </a:r>
            <a:r>
              <a:rPr lang="fr-FR" sz="1100" b="1" dirty="0" smtClean="0">
                <a:solidFill>
                  <a:srgbClr val="FFFF00"/>
                </a:solidFill>
                <a:latin typeface="Arial Narrow" pitchFamily="34" charset="0"/>
                <a:cs typeface="Times New Roman" pitchFamily="18" charset="0"/>
              </a:rPr>
              <a:t>RÉFECTION DE L’ASSAINISSEMENT DES EAUX PLUVIALES </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REPRISE  ET RÉALISATION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REPRISE ET RENFORCEMENT  DE L’ECLAIRAGE PUBLIC</a:t>
            </a: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REPRISE DE LA VOIRIE  </a:t>
            </a:r>
          </a:p>
          <a:p>
            <a:pPr>
              <a:buClr>
                <a:srgbClr val="FFFF00"/>
              </a:buCl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PROGRAMME EN TRAVAUX POUR L’ANNEE 2011 POUR UN MONTANT 255 000 000,00 DA</a:t>
            </a:r>
            <a:endParaRPr lang="fr-FR" sz="1100" b="1" dirty="0" smtClean="0">
              <a:solidFill>
                <a:srgbClr val="FFFF00"/>
              </a:solidFill>
              <a:latin typeface="Arial Narrow" pitchFamily="34" charset="0"/>
              <a:cs typeface="Times New Roman" pitchFamily="18" charset="0"/>
            </a:endParaRPr>
          </a:p>
          <a:p>
            <a:pPr>
              <a:buClr>
                <a:srgbClr val="FFFF00"/>
              </a:buClr>
            </a:pPr>
            <a:endParaRPr lang="fr-FR" sz="1100" b="1" dirty="0" smtClean="0">
              <a:solidFill>
                <a:srgbClr val="FF0000"/>
              </a:solidFill>
              <a:latin typeface="Arial Narrow" pitchFamily="34" charset="0"/>
              <a:cs typeface="Times New Roman" pitchFamily="18" charset="0"/>
            </a:endParaRPr>
          </a:p>
        </p:txBody>
      </p:sp>
      <p:pic>
        <p:nvPicPr>
          <p:cNvPr id="27" name="Image 26" descr="AMENAGEMENT.jpg"/>
          <p:cNvPicPr>
            <a:picLocks noChangeAspect="1"/>
          </p:cNvPicPr>
          <p:nvPr/>
        </p:nvPicPr>
        <p:blipFill>
          <a:blip r:embed="rId3" cstate="print"/>
          <a:stretch>
            <a:fillRect/>
          </a:stretch>
        </p:blipFill>
        <p:spPr>
          <a:xfrm>
            <a:off x="732207" y="1142346"/>
            <a:ext cx="3762849" cy="2439735"/>
          </a:xfrm>
          <a:prstGeom prst="rect">
            <a:avLst/>
          </a:prstGeom>
        </p:spPr>
      </p:pic>
      <p:sp>
        <p:nvSpPr>
          <p:cNvPr id="21" name="ZoneTexte 20"/>
          <p:cNvSpPr txBox="1"/>
          <p:nvPr/>
        </p:nvSpPr>
        <p:spPr>
          <a:xfrm>
            <a:off x="6536545" y="2692296"/>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CITE 20 AOUT 55</a:t>
            </a:r>
          </a:p>
        </p:txBody>
      </p:sp>
    </p:spTree>
  </p:cSld>
  <p:clrMapOvr>
    <a:masterClrMapping/>
  </p:clrMapOvr>
  <p:transition spd="med">
    <p:zo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Image 22" descr="SITUATION.jpg"/>
          <p:cNvPicPr>
            <a:picLocks noChangeAspect="1"/>
          </p:cNvPicPr>
          <p:nvPr/>
        </p:nvPicPr>
        <p:blipFill>
          <a:blip r:embed="rId2" cstate="print"/>
          <a:stretch>
            <a:fillRect/>
          </a:stretch>
        </p:blipFill>
        <p:spPr>
          <a:xfrm>
            <a:off x="4954704" y="1151914"/>
            <a:ext cx="3853484" cy="2420600"/>
          </a:xfrm>
          <a:prstGeom prst="rect">
            <a:avLst/>
          </a:prstGeom>
        </p:spPr>
      </p:pic>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N°26 CORRESPONDANT </a:t>
            </a:r>
          </a:p>
          <a:p>
            <a:pPr algn="ctr"/>
            <a:r>
              <a:rPr lang="fr-FR" sz="1600" dirty="0" smtClean="0">
                <a:solidFill>
                  <a:srgbClr val="FF0000"/>
                </a:solidFill>
                <a:latin typeface="Arial Black" pitchFamily="34" charset="0"/>
              </a:rPr>
              <a:t>A  L’AVENUE AOUATI MUSTAPHA</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38" name="ZoneTexte 37"/>
          <p:cNvSpPr txBox="1"/>
          <p:nvPr/>
        </p:nvSpPr>
        <p:spPr>
          <a:xfrm>
            <a:off x="7225411" y="1946024"/>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BARDO</a:t>
            </a:r>
          </a:p>
        </p:txBody>
      </p:sp>
      <p:sp>
        <p:nvSpPr>
          <p:cNvPr id="39" name="ZoneTexte 38"/>
          <p:cNvSpPr txBox="1"/>
          <p:nvPr/>
        </p:nvSpPr>
        <p:spPr>
          <a:xfrm>
            <a:off x="6383463" y="2146943"/>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CABINET</a:t>
            </a:r>
          </a:p>
          <a:p>
            <a:r>
              <a:rPr lang="fr-FR" sz="800" b="1" dirty="0" smtClean="0">
                <a:solidFill>
                  <a:srgbClr val="FF0000"/>
                </a:solidFill>
                <a:latin typeface="Arial Narrow" pitchFamily="34" charset="0"/>
              </a:rPr>
              <a:t> WALI</a:t>
            </a:r>
          </a:p>
        </p:txBody>
      </p:sp>
      <p:sp>
        <p:nvSpPr>
          <p:cNvPr id="40" name="ZoneTexte 39"/>
          <p:cNvSpPr txBox="1"/>
          <p:nvPr/>
        </p:nvSpPr>
        <p:spPr>
          <a:xfrm>
            <a:off x="6090057" y="1448509"/>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COUDIAT</a:t>
            </a:r>
          </a:p>
        </p:txBody>
      </p:sp>
      <p:sp>
        <p:nvSpPr>
          <p:cNvPr id="33" name="ZoneTexte 32"/>
          <p:cNvSpPr txBox="1"/>
          <p:nvPr/>
        </p:nvSpPr>
        <p:spPr>
          <a:xfrm>
            <a:off x="885289" y="3571876"/>
            <a:ext cx="7768883" cy="3199909"/>
          </a:xfrm>
          <a:prstGeom prst="rect">
            <a:avLst/>
          </a:prstGeom>
          <a:noFill/>
        </p:spPr>
        <p:txBody>
          <a:bodyPr wrap="square" lIns="14283" tIns="7141" rIns="14283" bIns="7141" rtlCol="0">
            <a:spAutoFit/>
          </a:bodyPr>
          <a:lstStyle/>
          <a:p>
            <a:pPr algn="ctr">
              <a:lnSpc>
                <a:spcPct val="150000"/>
              </a:lnSpc>
              <a:buClr>
                <a:srgbClr val="FFFF00"/>
              </a:buClr>
            </a:pPr>
            <a:r>
              <a:rPr lang="fr-FR" sz="1600" b="1" u="sng" dirty="0" smtClean="0">
                <a:solidFill>
                  <a:srgbClr val="FF0000"/>
                </a:solidFill>
                <a:latin typeface="Arial Narrow" pitchFamily="34" charset="0"/>
                <a:cs typeface="Times New Roman" pitchFamily="18" charset="0"/>
              </a:rPr>
              <a:t>FICHE TECHNIQUE</a:t>
            </a:r>
          </a:p>
          <a:p>
            <a:pPr>
              <a:lnSpc>
                <a:spcPct val="150000"/>
              </a:lnSpc>
              <a:buClr>
                <a:srgbClr val="FFFF00"/>
              </a:buClr>
            </a:pPr>
            <a:endParaRPr lang="fr-FR" sz="1100" b="1" dirty="0" smtClean="0">
              <a:solidFill>
                <a:srgbClr val="FFFF00"/>
              </a:solidFill>
              <a:latin typeface="Arial Narrow" pitchFamily="34" charset="0"/>
              <a:cs typeface="Times New Roman" pitchFamily="18" charset="0"/>
            </a:endParaRPr>
          </a:p>
          <a:p>
            <a:pPr>
              <a:lnSpc>
                <a:spcPct val="150000"/>
              </a:lnSpc>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LONGUEUR                         : 1,2 KM</a:t>
            </a:r>
          </a:p>
          <a:p>
            <a:pPr>
              <a:lnSpc>
                <a:spcPct val="150000"/>
              </a:lnSpc>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NOMBRE DE LOGEMENTS : /</a:t>
            </a:r>
          </a:p>
          <a:p>
            <a:pPr>
              <a:lnSpc>
                <a:spcPct val="150000"/>
              </a:lnSpc>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POPULATION                        : /</a:t>
            </a:r>
          </a:p>
          <a:p>
            <a:pPr>
              <a:lnSpc>
                <a:spcPct val="150000"/>
              </a:lnSpc>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lnSpc>
                <a:spcPct val="150000"/>
              </a:lnSpc>
              <a:buClr>
                <a:srgbClr val="FFFF00"/>
              </a:buClr>
            </a:pPr>
            <a:r>
              <a:rPr lang="fr-FR" sz="1200" b="1" u="sng" dirty="0" smtClean="0">
                <a:solidFill>
                  <a:srgbClr val="FF0000"/>
                </a:solidFill>
                <a:latin typeface="Arial Narrow" pitchFamily="34" charset="0"/>
                <a:cs typeface="Times New Roman" pitchFamily="18" charset="0"/>
              </a:rPr>
              <a:t>ACTIONS A MENER: </a:t>
            </a:r>
            <a:endParaRPr lang="fr-FR" sz="1200" b="1" u="sng" dirty="0" smtClean="0">
              <a:solidFill>
                <a:srgbClr val="FFFF00"/>
              </a:solidFill>
              <a:latin typeface="Arial Narrow" pitchFamily="34" charset="0"/>
              <a:cs typeface="Times New Roman" pitchFamily="18" charset="0"/>
            </a:endParaRPr>
          </a:p>
          <a:p>
            <a:pPr>
              <a:lnSpc>
                <a:spcPct val="150000"/>
              </a:lnSpc>
              <a:buClr>
                <a:srgbClr val="FFFF00"/>
              </a:buClr>
            </a:pPr>
            <a:r>
              <a:rPr lang="fr-FR" sz="1100" b="1" dirty="0" smtClean="0">
                <a:solidFill>
                  <a:srgbClr val="FF0000"/>
                </a:solidFill>
                <a:latin typeface="Arial Narrow" pitchFamily="34" charset="0"/>
                <a:cs typeface="Times New Roman" pitchFamily="18" charset="0"/>
              </a:rPr>
              <a:t>ACTION N°1: </a:t>
            </a:r>
            <a:r>
              <a:rPr lang="fr-FR" sz="1100" b="1" dirty="0" smtClean="0">
                <a:solidFill>
                  <a:srgbClr val="FFFF00"/>
                </a:solidFill>
                <a:latin typeface="Arial Narrow" pitchFamily="34" charset="0"/>
                <a:cs typeface="Times New Roman" pitchFamily="18" charset="0"/>
              </a:rPr>
              <a:t>RÉFECTION DE L’ASSAINISSEMENT DES EAUX PLUVIALES </a:t>
            </a:r>
          </a:p>
          <a:p>
            <a:pPr>
              <a:lnSpc>
                <a:spcPct val="150000"/>
              </a:lnSpc>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REPRISE  DES AMÉNAGEMENTS EXTÉRIEURS  </a:t>
            </a:r>
          </a:p>
          <a:p>
            <a:pPr>
              <a:lnSpc>
                <a:spcPct val="150000"/>
              </a:lnSpc>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REPRISE  DE L’ECLAIRAGE PUBLIC</a:t>
            </a:r>
          </a:p>
          <a:p>
            <a:pPr>
              <a:lnSpc>
                <a:spcPct val="150000"/>
              </a:lnSpc>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REPRISE DE LA VOIRIE  </a:t>
            </a:r>
          </a:p>
          <a:p>
            <a:pPr>
              <a:lnSpc>
                <a:spcPct val="150000"/>
              </a:lnSpc>
              <a:buClr>
                <a:srgbClr val="FFFF00"/>
              </a:buClr>
            </a:pPr>
            <a:r>
              <a:rPr lang="fr-FR" sz="1100" b="1" dirty="0" smtClean="0">
                <a:latin typeface="Arial Narrow" pitchFamily="34" charset="0"/>
                <a:cs typeface="Times New Roman" pitchFamily="18" charset="0"/>
              </a:rPr>
              <a:t>PROGRAMME EN TRAVAUX POUR L’ANNEE 2011 POUR UN MONTANT 26 200 000,00 DA</a:t>
            </a:r>
            <a:endParaRPr lang="fr-FR" sz="1100" b="1" dirty="0" smtClean="0">
              <a:solidFill>
                <a:srgbClr val="FFFF00"/>
              </a:solidFill>
              <a:latin typeface="Arial Narrow" pitchFamily="34" charset="0"/>
              <a:cs typeface="Times New Roman" pitchFamily="18" charset="0"/>
            </a:endParaRPr>
          </a:p>
        </p:txBody>
      </p:sp>
      <p:pic>
        <p:nvPicPr>
          <p:cNvPr id="21" name="Image 20" descr="AAA.jpg"/>
          <p:cNvPicPr>
            <a:picLocks noChangeAspect="1"/>
          </p:cNvPicPr>
          <p:nvPr/>
        </p:nvPicPr>
        <p:blipFill>
          <a:blip r:embed="rId3" cstate="print"/>
          <a:stretch>
            <a:fillRect/>
          </a:stretch>
        </p:blipFill>
        <p:spPr>
          <a:xfrm>
            <a:off x="744964" y="1137979"/>
            <a:ext cx="3712225" cy="2444102"/>
          </a:xfrm>
          <a:prstGeom prst="rect">
            <a:avLst/>
          </a:prstGeom>
        </p:spPr>
      </p:pic>
      <p:sp>
        <p:nvSpPr>
          <p:cNvPr id="22" name="ZoneTexte 21"/>
          <p:cNvSpPr txBox="1"/>
          <p:nvPr/>
        </p:nvSpPr>
        <p:spPr>
          <a:xfrm>
            <a:off x="6051787" y="2596620"/>
            <a:ext cx="892975"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SRADE BENABDELMALEK</a:t>
            </a:r>
          </a:p>
        </p:txBody>
      </p:sp>
    </p:spTree>
  </p:cSld>
  <p:clrMapOvr>
    <a:masterClrMapping/>
  </p:clrMapOvr>
  <p:transition spd="med">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Image 26" descr="plan d'action-Model.jpg"/>
          <p:cNvPicPr>
            <a:picLocks noChangeAspect="1"/>
          </p:cNvPicPr>
          <p:nvPr/>
        </p:nvPicPr>
        <p:blipFill>
          <a:blip r:embed="rId2" cstate="print"/>
          <a:stretch>
            <a:fillRect/>
          </a:stretch>
        </p:blipFill>
        <p:spPr>
          <a:xfrm>
            <a:off x="4929190" y="1142346"/>
            <a:ext cx="3872905" cy="2430168"/>
          </a:xfrm>
          <a:prstGeom prst="rect">
            <a:avLst/>
          </a:prstGeom>
        </p:spPr>
      </p:pic>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N°27 CORRESPONDANT </a:t>
            </a:r>
          </a:p>
          <a:p>
            <a:pPr algn="ctr"/>
            <a:r>
              <a:rPr lang="fr-FR" sz="1600" dirty="0" smtClean="0">
                <a:solidFill>
                  <a:srgbClr val="FF0000"/>
                </a:solidFill>
                <a:latin typeface="Arial Black" pitchFamily="34" charset="0"/>
              </a:rPr>
              <a:t>A LA CITE DES FRERES ABBES</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38" name="ZoneTexte 37"/>
          <p:cNvSpPr txBox="1"/>
          <p:nvPr/>
        </p:nvSpPr>
        <p:spPr>
          <a:xfrm>
            <a:off x="5554272" y="1458077"/>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SMK</a:t>
            </a:r>
          </a:p>
        </p:txBody>
      </p:sp>
      <p:sp>
        <p:nvSpPr>
          <p:cNvPr id="39" name="ZoneTexte 38"/>
          <p:cNvSpPr txBox="1"/>
          <p:nvPr/>
        </p:nvSpPr>
        <p:spPr>
          <a:xfrm>
            <a:off x="7250925" y="3399692"/>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CITE DAKSI</a:t>
            </a:r>
          </a:p>
        </p:txBody>
      </p:sp>
      <p:sp>
        <p:nvSpPr>
          <p:cNvPr id="40" name="ZoneTexte 39"/>
          <p:cNvSpPr txBox="1"/>
          <p:nvPr/>
        </p:nvSpPr>
        <p:spPr>
          <a:xfrm>
            <a:off x="6829951" y="3180243"/>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SIEGE WILAYA</a:t>
            </a:r>
          </a:p>
        </p:txBody>
      </p:sp>
      <p:sp>
        <p:nvSpPr>
          <p:cNvPr id="33" name="ZoneTexte 32"/>
          <p:cNvSpPr txBox="1"/>
          <p:nvPr/>
        </p:nvSpPr>
        <p:spPr>
          <a:xfrm>
            <a:off x="1012857" y="3786190"/>
            <a:ext cx="7386179" cy="3199909"/>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TECHNIQUE</a:t>
            </a:r>
          </a:p>
          <a:p>
            <a:pPr>
              <a:buClr>
                <a:srgbClr val="FFFF00"/>
              </a:buClr>
            </a:pP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SUPERFICIE                          : 20 HA</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NOMBRE DE LOGEMENTS :1280</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POPULATION                        : 7700</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TAUX D’OCCUPATION          : 100 %</a:t>
            </a: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pPr>
            <a:r>
              <a:rPr lang="fr-FR" sz="1600" b="1" u="sng" dirty="0" smtClean="0">
                <a:solidFill>
                  <a:srgbClr val="FF0000"/>
                </a:solidFill>
                <a:latin typeface="Arial Narrow" pitchFamily="34" charset="0"/>
                <a:cs typeface="Times New Roman" pitchFamily="18" charset="0"/>
              </a:rPr>
              <a:t>ACTIONS A MENER: </a:t>
            </a:r>
          </a:p>
          <a:p>
            <a:pPr>
              <a:buClr>
                <a:srgbClr val="FFFF00"/>
              </a:buClr>
            </a:pPr>
            <a:endParaRPr lang="fr-FR" sz="1600" b="1" u="sng"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 </a:t>
            </a:r>
            <a:r>
              <a:rPr lang="fr-FR" sz="1100" b="1" dirty="0" smtClean="0">
                <a:solidFill>
                  <a:srgbClr val="FFFF00"/>
                </a:solidFill>
                <a:latin typeface="Arial Narrow" pitchFamily="34" charset="0"/>
                <a:cs typeface="Times New Roman" pitchFamily="18" charset="0"/>
              </a:rPr>
              <a:t>RÉFECTION DE L’ASSAINISSEMENT DES EAUX USEES  ET REALISATION DE L’ASSAINISSEMENT DES EAUX PLUVIALES </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RÉALISATION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REPRISE ET RENFORCEMENT DE L’ECLAIRAGE PUBLIC</a:t>
            </a: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REPRISE DE LA VOIRIE  </a:t>
            </a:r>
          </a:p>
          <a:p>
            <a:pPr>
              <a:buClr>
                <a:srgbClr val="FFFF00"/>
              </a:buCl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PROGRAMME EN TRAVAUX POUR L’ANNEE 2012 POUR UN MONTANT 202 000 </a:t>
            </a:r>
            <a:r>
              <a:rPr lang="fr-FR" sz="1100" b="1" dirty="0" err="1" smtClean="0">
                <a:latin typeface="Arial Narrow" pitchFamily="34" charset="0"/>
                <a:cs typeface="Times New Roman" pitchFamily="18" charset="0"/>
              </a:rPr>
              <a:t>000</a:t>
            </a:r>
            <a:r>
              <a:rPr lang="fr-FR" sz="1100" b="1" dirty="0" smtClean="0">
                <a:latin typeface="Arial Narrow" pitchFamily="34" charset="0"/>
                <a:cs typeface="Times New Roman" pitchFamily="18" charset="0"/>
              </a:rPr>
              <a:t>,00 DA</a:t>
            </a:r>
            <a:endParaRPr lang="fr-FR" sz="1100" b="1" dirty="0" smtClean="0">
              <a:solidFill>
                <a:srgbClr val="FFFF00"/>
              </a:solidFill>
              <a:latin typeface="Arial Narrow" pitchFamily="34" charset="0"/>
              <a:cs typeface="Times New Roman" pitchFamily="18" charset="0"/>
            </a:endParaRPr>
          </a:p>
          <a:p>
            <a:pPr>
              <a:buClr>
                <a:srgbClr val="FFFF00"/>
              </a:buClr>
            </a:pPr>
            <a:endParaRPr lang="fr-FR" sz="1600" b="1" dirty="0" smtClean="0">
              <a:solidFill>
                <a:srgbClr val="FFFF00"/>
              </a:solidFill>
              <a:latin typeface="Arial Narrow" pitchFamily="34" charset="0"/>
              <a:cs typeface="Times New Roman" pitchFamily="18" charset="0"/>
            </a:endParaRPr>
          </a:p>
        </p:txBody>
      </p:sp>
      <p:pic>
        <p:nvPicPr>
          <p:cNvPr id="22" name="Image 21" descr="AA.jpg"/>
          <p:cNvPicPr>
            <a:picLocks noChangeAspect="1"/>
          </p:cNvPicPr>
          <p:nvPr/>
        </p:nvPicPr>
        <p:blipFill>
          <a:blip r:embed="rId3" cstate="print"/>
          <a:stretch>
            <a:fillRect/>
          </a:stretch>
        </p:blipFill>
        <p:spPr>
          <a:xfrm>
            <a:off x="757721" y="1128412"/>
            <a:ext cx="3712225" cy="2444102"/>
          </a:xfrm>
          <a:prstGeom prst="rect">
            <a:avLst/>
          </a:prstGeom>
        </p:spPr>
      </p:pic>
      <p:sp>
        <p:nvSpPr>
          <p:cNvPr id="21" name="ZoneTexte 20"/>
          <p:cNvSpPr txBox="1"/>
          <p:nvPr/>
        </p:nvSpPr>
        <p:spPr>
          <a:xfrm>
            <a:off x="7008546" y="2950016"/>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CNEP</a:t>
            </a:r>
          </a:p>
        </p:txBody>
      </p:sp>
      <p:sp>
        <p:nvSpPr>
          <p:cNvPr id="23" name="ZoneTexte 22"/>
          <p:cNvSpPr txBox="1"/>
          <p:nvPr/>
        </p:nvSpPr>
        <p:spPr>
          <a:xfrm>
            <a:off x="6689626" y="1946024"/>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MATERNITE</a:t>
            </a:r>
          </a:p>
        </p:txBody>
      </p:sp>
    </p:spTree>
  </p:cSld>
  <p:clrMapOvr>
    <a:masterClrMapping/>
  </p:clrMapOvr>
  <p:transition spd="med">
    <p:zo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 21" descr="SITUATION.jpg"/>
          <p:cNvPicPr>
            <a:picLocks noChangeAspect="1"/>
          </p:cNvPicPr>
          <p:nvPr/>
        </p:nvPicPr>
        <p:blipFill>
          <a:blip r:embed="rId2" cstate="print"/>
          <a:stretch>
            <a:fillRect/>
          </a:stretch>
        </p:blipFill>
        <p:spPr>
          <a:xfrm>
            <a:off x="4967461" y="1112782"/>
            <a:ext cx="3852549" cy="2469299"/>
          </a:xfrm>
          <a:prstGeom prst="rect">
            <a:avLst/>
          </a:prstGeom>
        </p:spPr>
      </p:pic>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N°28 CORRESPONDANT </a:t>
            </a:r>
          </a:p>
          <a:p>
            <a:pPr algn="ctr"/>
            <a:r>
              <a:rPr lang="fr-FR" sz="1600" dirty="0" smtClean="0">
                <a:solidFill>
                  <a:srgbClr val="FF0000"/>
                </a:solidFill>
                <a:latin typeface="Arial Black" pitchFamily="34" charset="0"/>
              </a:rPr>
              <a:t>AU LOTISSEMENT BENABDELMALEK RAMDHAN</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38" name="ZoneTexte 37"/>
          <p:cNvSpPr txBox="1"/>
          <p:nvPr/>
        </p:nvSpPr>
        <p:spPr>
          <a:xfrm>
            <a:off x="7671899" y="2596620"/>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SONACOME</a:t>
            </a:r>
          </a:p>
          <a:p>
            <a:r>
              <a:rPr lang="fr-FR" sz="800" b="1" dirty="0" smtClean="0">
                <a:solidFill>
                  <a:srgbClr val="FF0000"/>
                </a:solidFill>
                <a:latin typeface="Arial Narrow" pitchFamily="34" charset="0"/>
              </a:rPr>
              <a:t>EL HMIMIME</a:t>
            </a:r>
          </a:p>
        </p:txBody>
      </p:sp>
      <p:sp>
        <p:nvSpPr>
          <p:cNvPr id="39" name="ZoneTexte 38"/>
          <p:cNvSpPr txBox="1"/>
          <p:nvPr/>
        </p:nvSpPr>
        <p:spPr>
          <a:xfrm>
            <a:off x="6970276" y="2433971"/>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STATION NAFTAL</a:t>
            </a:r>
          </a:p>
        </p:txBody>
      </p:sp>
      <p:sp>
        <p:nvSpPr>
          <p:cNvPr id="40" name="ZoneTexte 39"/>
          <p:cNvSpPr txBox="1"/>
          <p:nvPr/>
        </p:nvSpPr>
        <p:spPr>
          <a:xfrm>
            <a:off x="5464975" y="1486779"/>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EL DJDOUR</a:t>
            </a:r>
          </a:p>
        </p:txBody>
      </p:sp>
      <p:sp>
        <p:nvSpPr>
          <p:cNvPr id="33" name="ZoneTexte 32"/>
          <p:cNvSpPr txBox="1"/>
          <p:nvPr/>
        </p:nvSpPr>
        <p:spPr>
          <a:xfrm>
            <a:off x="785786" y="3643314"/>
            <a:ext cx="7929618" cy="3292242"/>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TECHNIQUE</a:t>
            </a:r>
          </a:p>
          <a:p>
            <a:pPr>
              <a:buClr>
                <a:srgbClr val="FFFF00"/>
              </a:buClr>
            </a:pP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SUPERFICIE                          :  27 HA</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NOMBRE DE LOGEMENTS :  628 LOTS</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POPULATION                        : 4 369</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TAUX D’OCCUPATION            : 50%</a:t>
            </a: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pPr>
            <a:r>
              <a:rPr lang="fr-FR" sz="1600" b="1" u="sng" dirty="0" smtClean="0">
                <a:solidFill>
                  <a:srgbClr val="FF0000"/>
                </a:solidFill>
                <a:latin typeface="Arial Narrow" pitchFamily="34" charset="0"/>
                <a:cs typeface="Times New Roman" pitchFamily="18" charset="0"/>
              </a:rPr>
              <a:t>ACTIONS A MENER: </a:t>
            </a:r>
          </a:p>
          <a:p>
            <a:pPr>
              <a:buClr>
                <a:srgbClr val="FFFF00"/>
              </a:buClr>
            </a:pPr>
            <a:endParaRPr lang="fr-FR" sz="1600" b="1" u="sng"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a:t>
            </a:r>
            <a:r>
              <a:rPr lang="fr-FR" sz="1100" b="1" dirty="0" smtClean="0">
                <a:solidFill>
                  <a:srgbClr val="FFFF00"/>
                </a:solidFill>
                <a:latin typeface="Arial Narrow" pitchFamily="34" charset="0"/>
                <a:cs typeface="Times New Roman" pitchFamily="18" charset="0"/>
              </a:rPr>
              <a:t> REALISATION DE L’ASSAINISSEMENT DES  EAUX USEES ET DES EAUX PLUVIALES  </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RÉALISATION DU RESEAU D’</a:t>
            </a:r>
            <a:r>
              <a:rPr lang="fr-FR" sz="1100" b="1" dirty="0" err="1" smtClean="0">
                <a:solidFill>
                  <a:srgbClr val="FFFF00"/>
                </a:solidFill>
                <a:latin typeface="Arial Narrow" pitchFamily="34" charset="0"/>
                <a:cs typeface="Times New Roman" pitchFamily="18" charset="0"/>
              </a:rPr>
              <a:t>AEP</a:t>
            </a:r>
            <a:r>
              <a:rPr lang="fr-FR" sz="1100" b="1" dirty="0" smtClean="0">
                <a:solidFill>
                  <a:srgbClr val="FFFF00"/>
                </a:solidFill>
                <a:latin typeface="Arial Narrow" pitchFamily="34" charset="0"/>
                <a:cs typeface="Times New Roman" pitchFamily="18" charset="0"/>
              </a:rPr>
              <a:t>.</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RÉALISATION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REALISATION  DE L’ECLAIRAGE PUBLIC</a:t>
            </a:r>
          </a:p>
          <a:p>
            <a:pPr>
              <a:buClr>
                <a:srgbClr val="FFFF00"/>
              </a:buClr>
            </a:pPr>
            <a:r>
              <a:rPr lang="fr-FR" sz="1100" b="1" dirty="0" smtClean="0">
                <a:solidFill>
                  <a:srgbClr val="FF0000"/>
                </a:solidFill>
                <a:latin typeface="Arial Narrow" pitchFamily="34" charset="0"/>
                <a:cs typeface="Times New Roman" pitchFamily="18" charset="0"/>
              </a:rPr>
              <a:t>ACTION N°5: </a:t>
            </a:r>
            <a:r>
              <a:rPr lang="fr-FR" sz="1100" b="1" dirty="0" smtClean="0">
                <a:solidFill>
                  <a:srgbClr val="FFFF00"/>
                </a:solidFill>
                <a:latin typeface="Arial Narrow" pitchFamily="34" charset="0"/>
                <a:cs typeface="Times New Roman" pitchFamily="18" charset="0"/>
              </a:rPr>
              <a:t>REALISATION DE LA VOIRIE  </a:t>
            </a:r>
          </a:p>
          <a:p>
            <a:pPr>
              <a:buClr>
                <a:srgbClr val="FFFF00"/>
              </a:buCl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PROGRAMME EN TRAVAUX D’ASSAINISSEMENT  ET D’AEP POUR L’ANNEE 2011 ET EN TRAVAUX D’AMENEGEMENT ET D’ECLAIRAGE PUBLIC POUR L’ANNEE 2013 ET ENTRAVAUX DE VOIRIE POUR L’ANNEE 2014 POUR UN MONTANT 272 700 000,00 DA</a:t>
            </a:r>
            <a:endParaRPr lang="fr-FR" sz="1100" b="1" dirty="0" smtClean="0">
              <a:solidFill>
                <a:srgbClr val="FF0000"/>
              </a:solidFill>
              <a:latin typeface="Arial Narrow" pitchFamily="34" charset="0"/>
              <a:cs typeface="Times New Roman" pitchFamily="18" charset="0"/>
            </a:endParaRP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p:txBody>
      </p:sp>
      <p:pic>
        <p:nvPicPr>
          <p:cNvPr id="21" name="Image 20" descr="AM.jpg"/>
          <p:cNvPicPr>
            <a:picLocks noChangeAspect="1"/>
          </p:cNvPicPr>
          <p:nvPr/>
        </p:nvPicPr>
        <p:blipFill>
          <a:blip r:embed="rId3" cstate="print"/>
          <a:stretch>
            <a:fillRect/>
          </a:stretch>
        </p:blipFill>
        <p:spPr>
          <a:xfrm>
            <a:off x="757721" y="1132779"/>
            <a:ext cx="3734655" cy="2458870"/>
          </a:xfrm>
          <a:prstGeom prst="rect">
            <a:avLst/>
          </a:prstGeom>
        </p:spPr>
      </p:pic>
    </p:spTree>
  </p:cSld>
  <p:clrMapOvr>
    <a:masterClrMapping/>
  </p:clrMapOvr>
  <p:transition spd="med">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N°02 CORRESPONDANT </a:t>
            </a:r>
          </a:p>
          <a:p>
            <a:pPr algn="ctr"/>
            <a:r>
              <a:rPr lang="fr-FR" sz="1600" dirty="0" smtClean="0">
                <a:solidFill>
                  <a:srgbClr val="FF0000"/>
                </a:solidFill>
                <a:latin typeface="Arial Black" pitchFamily="34" charset="0"/>
              </a:rPr>
              <a:t>AU LOTISSEMENT 2</a:t>
            </a:r>
            <a:r>
              <a:rPr lang="fr-FR" sz="1600" baseline="30000" dirty="0" smtClean="0">
                <a:solidFill>
                  <a:srgbClr val="FF0000"/>
                </a:solidFill>
                <a:latin typeface="Arial Black" pitchFamily="34" charset="0"/>
              </a:rPr>
              <a:t>ème</a:t>
            </a:r>
            <a:r>
              <a:rPr lang="fr-FR" sz="1600" dirty="0" smtClean="0">
                <a:solidFill>
                  <a:srgbClr val="FF0000"/>
                </a:solidFill>
                <a:latin typeface="Arial Black" pitchFamily="34" charset="0"/>
              </a:rPr>
              <a:t>  TRANCHE AIN EL BEY</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9" name="Rectangle 18"/>
          <p:cNvSpPr/>
          <p:nvPr/>
        </p:nvSpPr>
        <p:spPr>
          <a:xfrm>
            <a:off x="4737838" y="385954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0" name="Rectangle 19"/>
          <p:cNvSpPr/>
          <p:nvPr/>
        </p:nvSpPr>
        <p:spPr>
          <a:xfrm>
            <a:off x="6983033" y="3888245"/>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4" name="Rectangle 33"/>
          <p:cNvSpPr/>
          <p:nvPr/>
        </p:nvSpPr>
        <p:spPr>
          <a:xfrm>
            <a:off x="7021303" y="5543437"/>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5" name="Rectangle 34"/>
          <p:cNvSpPr/>
          <p:nvPr/>
        </p:nvSpPr>
        <p:spPr>
          <a:xfrm>
            <a:off x="4750595" y="552430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25" name="ZoneTexte 24"/>
          <p:cNvSpPr txBox="1"/>
          <p:nvPr/>
        </p:nvSpPr>
        <p:spPr>
          <a:xfrm>
            <a:off x="5031244" y="521813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PHOTOS ETAT ACTUEL DU SITE</a:t>
            </a:r>
            <a:endParaRPr lang="fr-FR" sz="1100" b="1" dirty="0">
              <a:solidFill>
                <a:srgbClr val="FFFF00"/>
              </a:solidFill>
              <a:latin typeface="Rockwell" pitchFamily="18" charset="0"/>
              <a:cs typeface="Times New Roman" pitchFamily="18" charset="0"/>
            </a:endParaRPr>
          </a:p>
        </p:txBody>
      </p:sp>
      <p:pic>
        <p:nvPicPr>
          <p:cNvPr id="21" name="Picture 5"/>
          <p:cNvPicPr>
            <a:picLocks noChangeAspect="1" noChangeArrowheads="1"/>
          </p:cNvPicPr>
          <p:nvPr/>
        </p:nvPicPr>
        <p:blipFill>
          <a:blip r:embed="rId2"/>
          <a:srcRect l="15964" r="33135"/>
          <a:stretch>
            <a:fillRect/>
          </a:stretch>
        </p:blipFill>
        <p:spPr bwMode="auto">
          <a:xfrm>
            <a:off x="744964" y="1107731"/>
            <a:ext cx="3737738" cy="2469881"/>
          </a:xfrm>
          <a:prstGeom prst="rect">
            <a:avLst/>
          </a:prstGeom>
          <a:ln w="38100" cap="sq">
            <a:noFill/>
            <a:prstDash val="solid"/>
            <a:miter lim="800000"/>
          </a:ln>
          <a:effectLst>
            <a:outerShdw blurRad="50800" dist="38100" dir="2700000" algn="tl" rotWithShape="0">
              <a:srgbClr val="000000">
                <a:alpha val="43000"/>
              </a:srgbClr>
            </a:outerShdw>
          </a:effectLst>
        </p:spPr>
      </p:pic>
      <p:pic>
        <p:nvPicPr>
          <p:cNvPr id="22" name="Image 21" descr="plan d'action-Model.jpg"/>
          <p:cNvPicPr>
            <a:picLocks noChangeAspect="1"/>
          </p:cNvPicPr>
          <p:nvPr/>
        </p:nvPicPr>
        <p:blipFill>
          <a:blip r:embed="rId3" cstate="print"/>
          <a:stretch>
            <a:fillRect/>
          </a:stretch>
        </p:blipFill>
        <p:spPr>
          <a:xfrm>
            <a:off x="4929190" y="1142346"/>
            <a:ext cx="3899683" cy="2449303"/>
          </a:xfrm>
          <a:prstGeom prst="rect">
            <a:avLst/>
          </a:prstGeom>
        </p:spPr>
      </p:pic>
      <p:sp>
        <p:nvSpPr>
          <p:cNvPr id="27" name="ZoneTexte 26"/>
          <p:cNvSpPr txBox="1"/>
          <p:nvPr/>
        </p:nvSpPr>
        <p:spPr>
          <a:xfrm>
            <a:off x="7952548" y="1218887"/>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PROMOTION GERIC</a:t>
            </a:r>
          </a:p>
        </p:txBody>
      </p:sp>
      <p:sp>
        <p:nvSpPr>
          <p:cNvPr id="30" name="ZoneTexte 29"/>
          <p:cNvSpPr txBox="1"/>
          <p:nvPr/>
        </p:nvSpPr>
        <p:spPr>
          <a:xfrm>
            <a:off x="6727897" y="2271322"/>
            <a:ext cx="790921" cy="38375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INSTITUT SCIENCE DE LA TERRE</a:t>
            </a:r>
          </a:p>
        </p:txBody>
      </p:sp>
      <p:sp>
        <p:nvSpPr>
          <p:cNvPr id="31" name="ZoneTexte 30"/>
          <p:cNvSpPr txBox="1"/>
          <p:nvPr/>
        </p:nvSpPr>
        <p:spPr>
          <a:xfrm>
            <a:off x="6396220" y="1745105"/>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CIMETIERE ZOUAGHI</a:t>
            </a:r>
          </a:p>
        </p:txBody>
      </p:sp>
      <p:pic>
        <p:nvPicPr>
          <p:cNvPr id="3076" name="Picture 4" descr="C:\Documents and Settings\messaoud\Desktop\WALID\PRESENTATION PLAN D4ACTION\2eme tranche ain el bey\PHOTO\DSC05777.JPG"/>
          <p:cNvPicPr>
            <a:picLocks noChangeAspect="1" noChangeArrowheads="1"/>
          </p:cNvPicPr>
          <p:nvPr/>
        </p:nvPicPr>
        <p:blipFill>
          <a:blip r:embed="rId4" cstate="print"/>
          <a:srcRect/>
          <a:stretch>
            <a:fillRect/>
          </a:stretch>
        </p:blipFill>
        <p:spPr bwMode="auto">
          <a:xfrm>
            <a:off x="4750595" y="5514734"/>
            <a:ext cx="2086413" cy="1176801"/>
          </a:xfrm>
          <a:prstGeom prst="rect">
            <a:avLst/>
          </a:prstGeom>
          <a:noFill/>
        </p:spPr>
      </p:pic>
      <p:pic>
        <p:nvPicPr>
          <p:cNvPr id="3077" name="Picture 5" descr="C:\Documents and Settings\messaoud\Desktop\WALID\PRESENTATION PLAN D4ACTION\2eme tranche ain el bey\PHOTO\DSC05780.JPG"/>
          <p:cNvPicPr>
            <a:picLocks noChangeAspect="1" noChangeArrowheads="1"/>
          </p:cNvPicPr>
          <p:nvPr/>
        </p:nvPicPr>
        <p:blipFill>
          <a:blip r:embed="rId5" cstate="print"/>
          <a:srcRect/>
          <a:stretch>
            <a:fillRect/>
          </a:stretch>
        </p:blipFill>
        <p:spPr bwMode="auto">
          <a:xfrm>
            <a:off x="4750595" y="3878677"/>
            <a:ext cx="2086413" cy="1157678"/>
          </a:xfrm>
          <a:prstGeom prst="rect">
            <a:avLst/>
          </a:prstGeom>
          <a:noFill/>
        </p:spPr>
      </p:pic>
      <p:pic>
        <p:nvPicPr>
          <p:cNvPr id="3079" name="Picture 7" descr="C:\Documents and Settings\messaoud\Desktop\WALID\PRESENTATION PLAN D4ACTION\2eme tranche ain el bey\PHOTO\DSC05775.JPG"/>
          <p:cNvPicPr>
            <a:picLocks noChangeAspect="1" noChangeArrowheads="1"/>
          </p:cNvPicPr>
          <p:nvPr/>
        </p:nvPicPr>
        <p:blipFill>
          <a:blip r:embed="rId6" cstate="print"/>
          <a:srcRect/>
          <a:stretch>
            <a:fillRect/>
          </a:stretch>
        </p:blipFill>
        <p:spPr bwMode="auto">
          <a:xfrm>
            <a:off x="6995789" y="3907380"/>
            <a:ext cx="2041086" cy="1157678"/>
          </a:xfrm>
          <a:prstGeom prst="rect">
            <a:avLst/>
          </a:prstGeom>
          <a:noFill/>
        </p:spPr>
      </p:pic>
      <p:pic>
        <p:nvPicPr>
          <p:cNvPr id="3080" name="Picture 8" descr="C:\Documents and Settings\messaoud\Desktop\WALID\PRESENTATION PLAN D4ACTION\2eme tranche ain el bey\PHOTO\DSC05791.JPG"/>
          <p:cNvPicPr>
            <a:picLocks noChangeAspect="1" noChangeArrowheads="1"/>
          </p:cNvPicPr>
          <p:nvPr/>
        </p:nvPicPr>
        <p:blipFill>
          <a:blip r:embed="rId7" cstate="print"/>
          <a:srcRect/>
          <a:stretch>
            <a:fillRect/>
          </a:stretch>
        </p:blipFill>
        <p:spPr bwMode="auto">
          <a:xfrm>
            <a:off x="7021303" y="5562572"/>
            <a:ext cx="2086443" cy="1138543"/>
          </a:xfrm>
          <a:prstGeom prst="rect">
            <a:avLst/>
          </a:prstGeom>
          <a:noFill/>
        </p:spPr>
      </p:pic>
      <p:sp>
        <p:nvSpPr>
          <p:cNvPr id="23" name="ZoneTexte 22"/>
          <p:cNvSpPr txBox="1"/>
          <p:nvPr/>
        </p:nvSpPr>
        <p:spPr>
          <a:xfrm>
            <a:off x="668424" y="3581171"/>
            <a:ext cx="3750495" cy="3276853"/>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TECHIQUE</a:t>
            </a:r>
          </a:p>
          <a:p>
            <a:pPr>
              <a:buClr>
                <a:srgbClr val="FFFF00"/>
              </a:buClr>
            </a:pP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SUPERFICIE                          :  36.3 HA </a:t>
            </a: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NOMBRE DE LOTS               : 242 </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TAUX D’OCCUPATION            :90%</a:t>
            </a: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POPULATION                        : 1694  </a:t>
            </a: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FF00"/>
                </a:solidFill>
                <a:latin typeface="Arial Narrow" pitchFamily="34" charset="0"/>
                <a:cs typeface="Times New Roman" pitchFamily="18" charset="0"/>
              </a:rPr>
              <a:t> </a:t>
            </a:r>
            <a:r>
              <a:rPr lang="fr-FR" sz="1100" b="1" dirty="0" smtClean="0">
                <a:solidFill>
                  <a:srgbClr val="FF0000"/>
                </a:solidFill>
                <a:latin typeface="Arial Narrow" pitchFamily="34" charset="0"/>
                <a:cs typeface="Times New Roman" pitchFamily="18" charset="0"/>
              </a:rPr>
              <a:t>ACTIONS A MENER: </a:t>
            </a: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 </a:t>
            </a:r>
            <a:r>
              <a:rPr lang="fr-FR" sz="1100" b="1" dirty="0" smtClean="0">
                <a:solidFill>
                  <a:srgbClr val="FFFF00"/>
                </a:solidFill>
                <a:latin typeface="Arial Narrow" pitchFamily="34" charset="0"/>
                <a:cs typeface="Times New Roman" pitchFamily="18" charset="0"/>
              </a:rPr>
              <a:t>RÉFECTION DE L’ASSAINISSEMENT DES EAUX USEES  ET REALISATION DE L’ASSAINISSEMENT DES EAUX PLUVIALES </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REPRISE  ET RÉALISATION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REPRISE  DE L’ECLAIRAGE PUBLIC</a:t>
            </a: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REALISATION DE LA VOIRIE  </a:t>
            </a:r>
          </a:p>
          <a:p>
            <a:pPr>
              <a:buClr>
                <a:srgbClr val="FFFF00"/>
              </a:buClr>
            </a:pPr>
            <a:r>
              <a:rPr lang="fr-FR" sz="1100" b="1" dirty="0" smtClean="0">
                <a:latin typeface="Arial Narrow" pitchFamily="34" charset="0"/>
                <a:cs typeface="Times New Roman" pitchFamily="18" charset="0"/>
              </a:rPr>
              <a:t>PROGRAMME EN TRAVAUX POUR L’ANNEE 2012 POUR UN MONTANT  320 000 </a:t>
            </a:r>
            <a:r>
              <a:rPr lang="fr-FR" sz="1100" b="1" dirty="0" err="1" smtClean="0">
                <a:latin typeface="Arial Narrow" pitchFamily="34" charset="0"/>
                <a:cs typeface="Times New Roman" pitchFamily="18" charset="0"/>
              </a:rPr>
              <a:t>000</a:t>
            </a:r>
            <a:r>
              <a:rPr lang="fr-FR" sz="1100" b="1" dirty="0" smtClean="0">
                <a:latin typeface="Arial Narrow" pitchFamily="34" charset="0"/>
                <a:cs typeface="Times New Roman" pitchFamily="18" charset="0"/>
              </a:rPr>
              <a:t>,00 DA</a:t>
            </a:r>
            <a:endParaRPr lang="fr-FR" sz="1600" b="1" dirty="0" smtClean="0">
              <a:solidFill>
                <a:srgbClr val="FFFF00"/>
              </a:solidFill>
              <a:latin typeface="Arial Narrow" pitchFamily="34" charset="0"/>
              <a:cs typeface="Times New Roman" pitchFamily="18" charset="0"/>
            </a:endParaRPr>
          </a:p>
        </p:txBody>
      </p:sp>
    </p:spTree>
  </p:cSld>
  <p:clrMapOvr>
    <a:masterClrMapping/>
  </p:clrMapOvr>
  <p:transition spd="med">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Image 26" descr="SITU.jpg"/>
          <p:cNvPicPr>
            <a:picLocks noChangeAspect="1"/>
          </p:cNvPicPr>
          <p:nvPr/>
        </p:nvPicPr>
        <p:blipFill>
          <a:blip r:embed="rId2" cstate="print"/>
          <a:stretch>
            <a:fillRect/>
          </a:stretch>
        </p:blipFill>
        <p:spPr>
          <a:xfrm>
            <a:off x="4954704" y="983212"/>
            <a:ext cx="3869257" cy="2449303"/>
          </a:xfrm>
          <a:prstGeom prst="rect">
            <a:avLst/>
          </a:prstGeom>
        </p:spPr>
      </p:pic>
      <p:sp>
        <p:nvSpPr>
          <p:cNvPr id="26" name="ZoneTexte 25"/>
          <p:cNvSpPr txBox="1"/>
          <p:nvPr/>
        </p:nvSpPr>
        <p:spPr>
          <a:xfrm>
            <a:off x="1523128" y="142852"/>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N°29 CORRESPONDANT </a:t>
            </a:r>
          </a:p>
          <a:p>
            <a:pPr algn="ctr"/>
            <a:r>
              <a:rPr lang="fr-FR" sz="1600" dirty="0" smtClean="0">
                <a:solidFill>
                  <a:srgbClr val="FF0000"/>
                </a:solidFill>
                <a:latin typeface="Arial Black" pitchFamily="34" charset="0"/>
              </a:rPr>
              <a:t>A LA CITE SAADA KHELKHAL (ZIADIA)</a:t>
            </a:r>
            <a:endParaRPr lang="fr-FR" sz="1600" dirty="0">
              <a:solidFill>
                <a:srgbClr val="FF0000"/>
              </a:solidFill>
              <a:latin typeface="Arial Black" pitchFamily="34" charset="0"/>
            </a:endParaRPr>
          </a:p>
        </p:txBody>
      </p:sp>
      <p:sp>
        <p:nvSpPr>
          <p:cNvPr id="28" name="ZoneTexte 27"/>
          <p:cNvSpPr txBox="1"/>
          <p:nvPr/>
        </p:nvSpPr>
        <p:spPr>
          <a:xfrm>
            <a:off x="5031244" y="734455"/>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973645"/>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973645"/>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711765"/>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38" name="ZoneTexte 37"/>
          <p:cNvSpPr txBox="1"/>
          <p:nvPr/>
        </p:nvSpPr>
        <p:spPr>
          <a:xfrm>
            <a:off x="7595358" y="2380080"/>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LA BOUM</a:t>
            </a:r>
          </a:p>
        </p:txBody>
      </p:sp>
      <p:sp>
        <p:nvSpPr>
          <p:cNvPr id="39" name="ZoneTexte 38"/>
          <p:cNvSpPr txBox="1"/>
          <p:nvPr/>
        </p:nvSpPr>
        <p:spPr>
          <a:xfrm>
            <a:off x="6064544" y="2552297"/>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5EME REGION MILITAIRE</a:t>
            </a:r>
          </a:p>
        </p:txBody>
      </p:sp>
      <p:sp>
        <p:nvSpPr>
          <p:cNvPr id="40" name="ZoneTexte 39"/>
          <p:cNvSpPr txBox="1"/>
          <p:nvPr/>
        </p:nvSpPr>
        <p:spPr>
          <a:xfrm>
            <a:off x="7021303" y="1959106"/>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TRIBUNAL</a:t>
            </a:r>
          </a:p>
        </p:txBody>
      </p:sp>
      <p:sp>
        <p:nvSpPr>
          <p:cNvPr id="33" name="ZoneTexte 32"/>
          <p:cNvSpPr txBox="1"/>
          <p:nvPr/>
        </p:nvSpPr>
        <p:spPr>
          <a:xfrm>
            <a:off x="936316" y="3484180"/>
            <a:ext cx="7850526" cy="3292242"/>
          </a:xfrm>
          <a:prstGeom prst="rect">
            <a:avLst/>
          </a:prstGeom>
          <a:noFill/>
        </p:spPr>
        <p:txBody>
          <a:bodyPr wrap="square" lIns="14283" tIns="7141" rIns="14283" bIns="7141" rtlCol="0">
            <a:spAutoFit/>
          </a:bodyPr>
          <a:lstStyle/>
          <a:p>
            <a:pPr algn="ctr">
              <a:lnSpc>
                <a:spcPct val="150000"/>
              </a:lnSpc>
              <a:buClr>
                <a:srgbClr val="FFFF00"/>
              </a:buClr>
            </a:pPr>
            <a:r>
              <a:rPr lang="fr-FR" sz="1600" b="1" u="sng" dirty="0" smtClean="0">
                <a:solidFill>
                  <a:srgbClr val="FF0000"/>
                </a:solidFill>
                <a:latin typeface="Arial Narrow" pitchFamily="34" charset="0"/>
                <a:cs typeface="Times New Roman" pitchFamily="18" charset="0"/>
              </a:rPr>
              <a:t>FICHE TECHNIQUE</a:t>
            </a:r>
          </a:p>
          <a:p>
            <a:pPr>
              <a:lnSpc>
                <a:spcPct val="150000"/>
              </a:lnSpc>
              <a:buClr>
                <a:srgbClr val="FFFF00"/>
              </a:buClr>
            </a:pPr>
            <a:endParaRPr lang="fr-FR" sz="1100" b="1" dirty="0" smtClean="0">
              <a:solidFill>
                <a:srgbClr val="FFFF00"/>
              </a:solidFill>
              <a:latin typeface="Arial Narrow" pitchFamily="34" charset="0"/>
              <a:cs typeface="Times New Roman" pitchFamily="18" charset="0"/>
            </a:endParaRPr>
          </a:p>
          <a:p>
            <a:pPr>
              <a:lnSpc>
                <a:spcPct val="150000"/>
              </a:lnSpc>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SUPERFICIE                          :  06 HA</a:t>
            </a:r>
          </a:p>
          <a:p>
            <a:pPr>
              <a:lnSpc>
                <a:spcPct val="150000"/>
              </a:lnSpc>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NOMBRE DE LOGEMENTS :  120</a:t>
            </a:r>
          </a:p>
          <a:p>
            <a:pPr>
              <a:lnSpc>
                <a:spcPct val="150000"/>
              </a:lnSpc>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POPULATION                        : 700 HABITATNS</a:t>
            </a:r>
          </a:p>
          <a:p>
            <a:pPr>
              <a:lnSpc>
                <a:spcPct val="150000"/>
              </a:lnSpc>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TAUX D’OCCUPATION          : 100%</a:t>
            </a:r>
          </a:p>
          <a:p>
            <a:pPr>
              <a:lnSpc>
                <a:spcPct val="150000"/>
              </a:lnSpc>
              <a:buClr>
                <a:srgbClr val="FFFF00"/>
              </a:buClr>
            </a:pPr>
            <a:r>
              <a:rPr lang="fr-FR" sz="1600" b="1" u="sng" dirty="0" smtClean="0">
                <a:solidFill>
                  <a:srgbClr val="FF0000"/>
                </a:solidFill>
                <a:latin typeface="Arial Narrow" pitchFamily="34" charset="0"/>
                <a:cs typeface="Times New Roman" pitchFamily="18" charset="0"/>
              </a:rPr>
              <a:t>ACTIONS A MENER: </a:t>
            </a:r>
            <a:endParaRPr lang="fr-FR" sz="1600" b="1" u="sng" dirty="0" smtClean="0">
              <a:solidFill>
                <a:srgbClr val="FFFF00"/>
              </a:solidFill>
              <a:latin typeface="Arial Narrow" pitchFamily="34" charset="0"/>
              <a:cs typeface="Times New Roman" pitchFamily="18" charset="0"/>
            </a:endParaRPr>
          </a:p>
          <a:p>
            <a:pPr>
              <a:lnSpc>
                <a:spcPct val="150000"/>
              </a:lnSpc>
              <a:buClr>
                <a:srgbClr val="FFFF00"/>
              </a:buClr>
            </a:pPr>
            <a:r>
              <a:rPr lang="fr-FR" sz="1100" b="1" dirty="0" smtClean="0">
                <a:solidFill>
                  <a:srgbClr val="FF0000"/>
                </a:solidFill>
                <a:latin typeface="Arial Narrow" pitchFamily="34" charset="0"/>
                <a:cs typeface="Times New Roman" pitchFamily="18" charset="0"/>
              </a:rPr>
              <a:t>ACTION N°1:</a:t>
            </a:r>
            <a:r>
              <a:rPr lang="fr-FR" sz="1100" b="1" dirty="0" smtClean="0">
                <a:solidFill>
                  <a:srgbClr val="FFFF00"/>
                </a:solidFill>
                <a:latin typeface="Arial Narrow" pitchFamily="34" charset="0"/>
                <a:cs typeface="Times New Roman" pitchFamily="18" charset="0"/>
              </a:rPr>
              <a:t> REALISATION DE L’ASSAINISSEMENT  DES EAUX PLUVIALES  </a:t>
            </a:r>
          </a:p>
          <a:p>
            <a:pPr>
              <a:lnSpc>
                <a:spcPct val="150000"/>
              </a:lnSpc>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RÉALISATION DES AMÉNAGEMENTS EXTÉRIEURS  </a:t>
            </a:r>
          </a:p>
          <a:p>
            <a:pPr>
              <a:lnSpc>
                <a:spcPct val="150000"/>
              </a:lnSpc>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RENFORCEMENT  DE L’ECLAIRAGE PUBLIC</a:t>
            </a:r>
          </a:p>
          <a:p>
            <a:pPr>
              <a:lnSpc>
                <a:spcPct val="150000"/>
              </a:lnSpc>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REPRISE DE LA VOIRIE  </a:t>
            </a:r>
          </a:p>
          <a:p>
            <a:pPr>
              <a:lnSpc>
                <a:spcPct val="150000"/>
              </a:lnSpc>
              <a:buClr>
                <a:srgbClr val="FFFF00"/>
              </a:buClr>
            </a:pPr>
            <a:r>
              <a:rPr lang="fr-FR" sz="1100" b="1" dirty="0" smtClean="0">
                <a:latin typeface="Arial Narrow" pitchFamily="34" charset="0"/>
                <a:cs typeface="Times New Roman" pitchFamily="18" charset="0"/>
              </a:rPr>
              <a:t>PROGRAMME EN TRAVAUX  POUR L’ANNEE 2011 POUR UN MONTANT 78 600 000,00 DA</a:t>
            </a:r>
            <a:endParaRPr lang="fr-FR" sz="1100" b="1" dirty="0" smtClean="0">
              <a:solidFill>
                <a:srgbClr val="FF0000"/>
              </a:solidFill>
              <a:latin typeface="Arial Narrow" pitchFamily="34" charset="0"/>
              <a:cs typeface="Times New Roman" pitchFamily="18" charset="0"/>
            </a:endParaRPr>
          </a:p>
        </p:txBody>
      </p:sp>
      <p:pic>
        <p:nvPicPr>
          <p:cNvPr id="23" name="Image 22" descr="CITE SAADA KHELKHAL.jpg"/>
          <p:cNvPicPr>
            <a:picLocks noChangeAspect="1"/>
          </p:cNvPicPr>
          <p:nvPr/>
        </p:nvPicPr>
        <p:blipFill>
          <a:blip r:embed="rId3" cstate="print"/>
          <a:stretch>
            <a:fillRect/>
          </a:stretch>
        </p:blipFill>
        <p:spPr>
          <a:xfrm>
            <a:off x="744964" y="954817"/>
            <a:ext cx="3763252" cy="2477698"/>
          </a:xfrm>
          <a:prstGeom prst="rect">
            <a:avLst/>
          </a:prstGeom>
        </p:spPr>
      </p:pic>
    </p:spTree>
  </p:cSld>
  <p:clrMapOvr>
    <a:masterClrMapping/>
  </p:clrMapOvr>
  <p:transition spd="med">
    <p:zo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Image 29" descr="plan d'action-Model.jpg"/>
          <p:cNvPicPr>
            <a:picLocks noChangeAspect="1"/>
          </p:cNvPicPr>
          <p:nvPr/>
        </p:nvPicPr>
        <p:blipFill>
          <a:blip r:embed="rId2" cstate="print"/>
          <a:stretch>
            <a:fillRect/>
          </a:stretch>
        </p:blipFill>
        <p:spPr>
          <a:xfrm>
            <a:off x="4941947" y="1142346"/>
            <a:ext cx="3861970" cy="2440352"/>
          </a:xfrm>
          <a:prstGeom prst="rect">
            <a:avLst/>
          </a:prstGeom>
        </p:spPr>
      </p:pic>
      <p:sp>
        <p:nvSpPr>
          <p:cNvPr id="26" name="ZoneTexte 25"/>
          <p:cNvSpPr txBox="1"/>
          <p:nvPr/>
        </p:nvSpPr>
        <p:spPr>
          <a:xfrm>
            <a:off x="1523128" y="233425"/>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 30  CORRESPONDANT </a:t>
            </a:r>
          </a:p>
          <a:p>
            <a:pPr algn="ctr"/>
            <a:r>
              <a:rPr lang="fr-FR" sz="1600" dirty="0" smtClean="0">
                <a:solidFill>
                  <a:srgbClr val="FF0000"/>
                </a:solidFill>
                <a:latin typeface="Arial Black" pitchFamily="34" charset="0"/>
              </a:rPr>
              <a:t>A LA CITE  KEDDOUR BOUMEDOUS</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38" name="ZoneTexte 37"/>
          <p:cNvSpPr txBox="1"/>
          <p:nvPr/>
        </p:nvSpPr>
        <p:spPr>
          <a:xfrm>
            <a:off x="6549302" y="1496347"/>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CABINET WALI</a:t>
            </a:r>
          </a:p>
        </p:txBody>
      </p:sp>
      <p:sp>
        <p:nvSpPr>
          <p:cNvPr id="39" name="ZoneTexte 38"/>
          <p:cNvSpPr txBox="1"/>
          <p:nvPr/>
        </p:nvSpPr>
        <p:spPr>
          <a:xfrm>
            <a:off x="5783894" y="3448135"/>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MOSQUEE AEK</a:t>
            </a:r>
          </a:p>
        </p:txBody>
      </p:sp>
      <p:sp>
        <p:nvSpPr>
          <p:cNvPr id="40" name="ZoneTexte 39"/>
          <p:cNvSpPr txBox="1"/>
          <p:nvPr/>
        </p:nvSpPr>
        <p:spPr>
          <a:xfrm>
            <a:off x="6294166" y="2500944"/>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CITE BELLEVUE</a:t>
            </a:r>
          </a:p>
        </p:txBody>
      </p:sp>
      <p:sp>
        <p:nvSpPr>
          <p:cNvPr id="33" name="ZoneTexte 32"/>
          <p:cNvSpPr txBox="1"/>
          <p:nvPr/>
        </p:nvSpPr>
        <p:spPr>
          <a:xfrm>
            <a:off x="872532" y="3851296"/>
            <a:ext cx="7615801" cy="2784411"/>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TECHNIQUE</a:t>
            </a:r>
          </a:p>
          <a:p>
            <a:pPr>
              <a:buClr>
                <a:srgbClr val="FFFF00"/>
              </a:buClr>
            </a:pP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SUPERFICIE                          :  20 HA</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NOMBRE DE LOGEMENTS :  6000 LOTS</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POPULATION                        : 35 000 HABITATNS</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TAUX D’OCCUPATION          : 100%</a:t>
            </a: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pPr>
            <a:r>
              <a:rPr lang="fr-FR" sz="1600" b="1" u="sng" dirty="0" smtClean="0">
                <a:solidFill>
                  <a:srgbClr val="FF0000"/>
                </a:solidFill>
                <a:latin typeface="Arial Narrow" pitchFamily="34" charset="0"/>
                <a:cs typeface="Times New Roman" pitchFamily="18" charset="0"/>
              </a:rPr>
              <a:t>ACTIONS A MENER: </a:t>
            </a:r>
          </a:p>
          <a:p>
            <a:pPr>
              <a:buClr>
                <a:srgbClr val="FFFF00"/>
              </a:buClr>
            </a:pPr>
            <a:endParaRPr lang="fr-FR" sz="1600" b="1" u="sng"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a:t>
            </a:r>
            <a:r>
              <a:rPr lang="fr-FR" sz="1100" b="1" dirty="0" smtClean="0">
                <a:solidFill>
                  <a:srgbClr val="FFFF00"/>
                </a:solidFill>
                <a:latin typeface="Arial Narrow" pitchFamily="34" charset="0"/>
                <a:cs typeface="Times New Roman" pitchFamily="18" charset="0"/>
              </a:rPr>
              <a:t> REFECTION DE L’ASSAINISSEMENT  DES EAUX PLUVIALES  </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REPRISE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REPRISE DE L’ECLAIRAGE PUBLIC</a:t>
            </a: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REPRISE DE LA VOIRIE  </a:t>
            </a:r>
          </a:p>
          <a:p>
            <a:pPr>
              <a:buClr>
                <a:srgbClr val="FFFF00"/>
              </a:buCl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PROGRAMME EN TRAVAUX  POUR L’ANNEE 2012 POUR UN MONTANT  327 500 000,00 DA</a:t>
            </a:r>
            <a:endParaRPr lang="fr-FR" sz="1100" b="1" dirty="0" smtClean="0">
              <a:solidFill>
                <a:srgbClr val="FF0000"/>
              </a:solidFill>
              <a:latin typeface="Arial Narrow" pitchFamily="34" charset="0"/>
              <a:cs typeface="Times New Roman" pitchFamily="18" charset="0"/>
            </a:endParaRPr>
          </a:p>
        </p:txBody>
      </p:sp>
      <p:sp>
        <p:nvSpPr>
          <p:cNvPr id="23" name="ZoneTexte 22"/>
          <p:cNvSpPr txBox="1"/>
          <p:nvPr/>
        </p:nvSpPr>
        <p:spPr>
          <a:xfrm>
            <a:off x="5120542" y="3074999"/>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CILOK</a:t>
            </a:r>
          </a:p>
        </p:txBody>
      </p:sp>
      <p:sp>
        <p:nvSpPr>
          <p:cNvPr id="27" name="ZoneTexte 26"/>
          <p:cNvSpPr txBox="1"/>
          <p:nvPr/>
        </p:nvSpPr>
        <p:spPr>
          <a:xfrm>
            <a:off x="6102814" y="1888618"/>
            <a:ext cx="905732"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STADE BENABDELMALEK</a:t>
            </a:r>
          </a:p>
        </p:txBody>
      </p:sp>
      <p:pic>
        <p:nvPicPr>
          <p:cNvPr id="29" name="Image 28" descr="AME.jpg"/>
          <p:cNvPicPr>
            <a:picLocks noChangeAspect="1"/>
          </p:cNvPicPr>
          <p:nvPr/>
        </p:nvPicPr>
        <p:blipFill>
          <a:blip r:embed="rId3"/>
          <a:stretch>
            <a:fillRect/>
          </a:stretch>
        </p:blipFill>
        <p:spPr>
          <a:xfrm>
            <a:off x="732208" y="1134598"/>
            <a:ext cx="3737738" cy="2447483"/>
          </a:xfrm>
          <a:prstGeom prst="rect">
            <a:avLst/>
          </a:prstGeom>
        </p:spPr>
      </p:pic>
    </p:spTree>
  </p:cSld>
  <p:clrMapOvr>
    <a:masterClrMapping/>
  </p:clrMapOvr>
  <p:transition spd="med">
    <p:zo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au 14"/>
          <p:cNvGraphicFramePr>
            <a:graphicFrameLocks noGrp="1"/>
          </p:cNvGraphicFramePr>
          <p:nvPr/>
        </p:nvGraphicFramePr>
        <p:xfrm>
          <a:off x="196423" y="142852"/>
          <a:ext cx="8909306" cy="6572296"/>
        </p:xfrm>
        <a:graphic>
          <a:graphicData uri="http://schemas.openxmlformats.org/drawingml/2006/table">
            <a:tbl>
              <a:tblPr>
                <a:tableStyleId>{2D5ABB26-0587-4C30-8999-92F81FD0307C}</a:tableStyleId>
              </a:tblPr>
              <a:tblGrid>
                <a:gridCol w="348424"/>
                <a:gridCol w="1905443"/>
                <a:gridCol w="1121489"/>
                <a:gridCol w="707736"/>
                <a:gridCol w="990830"/>
                <a:gridCol w="1295701"/>
                <a:gridCol w="2539683"/>
              </a:tblGrid>
              <a:tr h="339015">
                <a:tc gridSpan="7">
                  <a:txBody>
                    <a:bodyPr/>
                    <a:lstStyle/>
                    <a:p>
                      <a:pPr algn="ctr" fontAlgn="t"/>
                      <a:r>
                        <a:rPr lang="fr-FR" sz="1300" b="1" u="sng" strike="noStrike" dirty="0">
                          <a:latin typeface="Arial Narrow" pitchFamily="34" charset="0"/>
                        </a:rPr>
                        <a:t>ANNEE 2011 </a:t>
                      </a:r>
                      <a:endParaRPr lang="fr-FR" sz="1300" b="1" i="0" u="sng"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pPr algn="ctr" fontAlgn="t"/>
                      <a:endParaRPr lang="fr-FR" sz="7000" b="1" i="0" u="sng" strike="noStrike" dirty="0">
                        <a:solidFill>
                          <a:srgbClr val="000000"/>
                        </a:solidFill>
                        <a:latin typeface="Arial Narrow"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46170">
                <a:tc>
                  <a:txBody>
                    <a:bodyPr/>
                    <a:lstStyle/>
                    <a:p>
                      <a:pPr algn="ctr" fontAlgn="ctr"/>
                      <a:r>
                        <a:rPr lang="fr-FR" sz="1100" b="1" u="none" strike="noStrike">
                          <a:latin typeface="Arial Narrow" pitchFamily="34" charset="0"/>
                        </a:rPr>
                        <a:t>N°</a:t>
                      </a:r>
                      <a:endParaRPr lang="fr-FR" sz="1100" b="1"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u="none" strike="noStrike">
                          <a:latin typeface="Arial Narrow" pitchFamily="34" charset="0"/>
                        </a:rPr>
                        <a:t>projets </a:t>
                      </a:r>
                      <a:endParaRPr lang="fr-FR" sz="1100" b="1"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u="none" strike="noStrike">
                          <a:latin typeface="Arial Narrow" pitchFamily="34" charset="0"/>
                        </a:rPr>
                        <a:t>etat  des études </a:t>
                      </a:r>
                      <a:endParaRPr lang="fr-FR" sz="1100" b="1"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u="none" strike="noStrike">
                          <a:latin typeface="Arial Narrow" pitchFamily="34" charset="0"/>
                        </a:rPr>
                        <a:t>surface en (HA)</a:t>
                      </a:r>
                      <a:endParaRPr lang="fr-FR" sz="1100" b="1"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u="none" strike="noStrike">
                          <a:latin typeface="Arial Narrow" pitchFamily="34" charset="0"/>
                        </a:rPr>
                        <a:t>population </a:t>
                      </a:r>
                      <a:endParaRPr lang="fr-FR" sz="1100" b="1"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u="none" strike="noStrike">
                          <a:latin typeface="Arial Narrow" pitchFamily="34" charset="0"/>
                        </a:rPr>
                        <a:t>A,P prévisionnelle </a:t>
                      </a:r>
                      <a:endParaRPr lang="fr-FR" sz="1100" b="1"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u="none" strike="noStrike" dirty="0">
                          <a:latin typeface="Arial Narrow" pitchFamily="34" charset="0"/>
                        </a:rPr>
                        <a:t>       Action à mener </a:t>
                      </a:r>
                      <a:endParaRPr lang="fr-FR" sz="1100" b="1"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r>
              <a:tr h="572776">
                <a:tc>
                  <a:txBody>
                    <a:bodyPr/>
                    <a:lstStyle/>
                    <a:p>
                      <a:pPr algn="ctr" fontAlgn="ctr"/>
                      <a:r>
                        <a:rPr lang="fr-FR" sz="1100" b="1" u="none" strike="noStrike" dirty="0">
                          <a:latin typeface="Arial Narrow" pitchFamily="34" charset="0"/>
                        </a:rPr>
                        <a:t>1</a:t>
                      </a:r>
                      <a:endParaRPr lang="fr-FR" sz="1100" b="1"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900" u="none" strike="noStrike" dirty="0">
                          <a:latin typeface="Arial Narrow" pitchFamily="34" charset="0"/>
                        </a:rPr>
                        <a:t> Route </a:t>
                      </a:r>
                      <a:r>
                        <a:rPr lang="fr-FR" sz="900" u="none" strike="noStrike" dirty="0" err="1">
                          <a:latin typeface="Arial Narrow" pitchFamily="34" charset="0"/>
                        </a:rPr>
                        <a:t>Benchergui</a:t>
                      </a:r>
                      <a:r>
                        <a:rPr lang="fr-FR" sz="900" u="none" strike="noStrike" dirty="0">
                          <a:latin typeface="Arial Narrow" pitchFamily="34" charset="0"/>
                        </a:rPr>
                        <a:t> el </a:t>
                      </a:r>
                      <a:r>
                        <a:rPr lang="fr-FR" sz="900" u="none" strike="noStrike" dirty="0" err="1">
                          <a:latin typeface="Arial Narrow" pitchFamily="34" charset="0"/>
                        </a:rPr>
                        <a:t>Djebas</a:t>
                      </a:r>
                      <a:r>
                        <a:rPr lang="fr-FR" sz="900" u="none" strike="noStrike" dirty="0">
                          <a:latin typeface="Arial Narrow" pitchFamily="34" charset="0"/>
                        </a:rPr>
                        <a:t>  </a:t>
                      </a:r>
                      <a:endParaRPr lang="fr-FR" sz="900" b="0"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étude en cours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dirty="0">
                          <a:latin typeface="Arial Narrow" pitchFamily="34" charset="0"/>
                        </a:rPr>
                        <a:t>5</a:t>
                      </a:r>
                      <a:endParaRPr lang="fr-FR" sz="900" b="0"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1200</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dirty="0">
                          <a:latin typeface="Arial Narrow" pitchFamily="34" charset="0"/>
                        </a:rPr>
                        <a:t>               500 250 000   </a:t>
                      </a:r>
                      <a:endParaRPr lang="fr-FR" sz="900" b="0"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900" u="none" strike="noStrike">
                          <a:latin typeface="Arial Narrow" pitchFamily="34" charset="0"/>
                        </a:rPr>
                        <a:t>reprise de la voirie et trottoirs -réalisation assainissemen,t des eaux pluvilaes -reprsie de l'eclairage public -réalisation de souténement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715651">
                <a:tc>
                  <a:txBody>
                    <a:bodyPr/>
                    <a:lstStyle/>
                    <a:p>
                      <a:pPr algn="ctr" fontAlgn="ctr"/>
                      <a:r>
                        <a:rPr lang="fr-FR" sz="1100" b="1" u="none" strike="noStrike" dirty="0">
                          <a:latin typeface="Arial Narrow" pitchFamily="34" charset="0"/>
                        </a:rPr>
                        <a:t>2</a:t>
                      </a:r>
                      <a:endParaRPr lang="fr-FR" sz="1100" b="1"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900" u="none" strike="noStrike" dirty="0">
                          <a:latin typeface="Arial Narrow" pitchFamily="34" charset="0"/>
                        </a:rPr>
                        <a:t>Travaux de </a:t>
                      </a:r>
                      <a:r>
                        <a:rPr lang="fr-FR" sz="900" u="none" strike="noStrike" dirty="0" err="1">
                          <a:latin typeface="Arial Narrow" pitchFamily="34" charset="0"/>
                        </a:rPr>
                        <a:t>VRD</a:t>
                      </a:r>
                      <a:r>
                        <a:rPr lang="fr-FR" sz="900" u="none" strike="noStrike" dirty="0">
                          <a:latin typeface="Arial Narrow" pitchFamily="34" charset="0"/>
                        </a:rPr>
                        <a:t> du lotissement </a:t>
                      </a:r>
                      <a:r>
                        <a:rPr lang="fr-FR" sz="900" u="none" strike="noStrike" dirty="0" err="1">
                          <a:latin typeface="Arial Narrow" pitchFamily="34" charset="0"/>
                        </a:rPr>
                        <a:t>Sarkina</a:t>
                      </a:r>
                      <a:r>
                        <a:rPr lang="fr-FR" sz="900" u="none" strike="noStrike" dirty="0">
                          <a:latin typeface="Arial Narrow" pitchFamily="34" charset="0"/>
                        </a:rPr>
                        <a:t> 1</a:t>
                      </a:r>
                      <a:r>
                        <a:rPr lang="fr-FR" sz="900" u="none" strike="noStrike" baseline="30000" dirty="0">
                          <a:latin typeface="Arial Narrow" pitchFamily="34" charset="0"/>
                        </a:rPr>
                        <a:t>er </a:t>
                      </a:r>
                      <a:r>
                        <a:rPr lang="fr-FR" sz="900" u="none" strike="noStrike" dirty="0">
                          <a:latin typeface="Arial Narrow" pitchFamily="34" charset="0"/>
                        </a:rPr>
                        <a:t>,</a:t>
                      </a:r>
                      <a:r>
                        <a:rPr lang="fr-FR" sz="900" u="none" strike="noStrike" dirty="0" err="1">
                          <a:latin typeface="Arial Narrow" pitchFamily="34" charset="0"/>
                        </a:rPr>
                        <a:t>2</a:t>
                      </a:r>
                      <a:r>
                        <a:rPr lang="fr-FR" sz="900" u="none" strike="noStrike" baseline="30000" dirty="0" err="1">
                          <a:latin typeface="Arial Narrow" pitchFamily="34" charset="0"/>
                        </a:rPr>
                        <a:t>eme</a:t>
                      </a:r>
                      <a:r>
                        <a:rPr lang="fr-FR" sz="900" u="none" strike="noStrike" dirty="0">
                          <a:latin typeface="Arial Narrow" pitchFamily="34" charset="0"/>
                        </a:rPr>
                        <a:t>,</a:t>
                      </a:r>
                      <a:r>
                        <a:rPr lang="fr-FR" sz="900" u="none" strike="noStrike" dirty="0" err="1">
                          <a:latin typeface="Arial Narrow" pitchFamily="34" charset="0"/>
                        </a:rPr>
                        <a:t>3</a:t>
                      </a:r>
                      <a:r>
                        <a:rPr lang="fr-FR" sz="900" u="none" strike="noStrike" baseline="30000" dirty="0" err="1">
                          <a:latin typeface="Arial Narrow" pitchFamily="34" charset="0"/>
                        </a:rPr>
                        <a:t>eme</a:t>
                      </a:r>
                      <a:r>
                        <a:rPr lang="fr-FR" sz="900" u="none" strike="noStrike" dirty="0">
                          <a:latin typeface="Arial Narrow" pitchFamily="34" charset="0"/>
                        </a:rPr>
                        <a:t>,</a:t>
                      </a:r>
                      <a:r>
                        <a:rPr lang="fr-FR" sz="900" u="none" strike="noStrike" dirty="0" err="1">
                          <a:latin typeface="Arial Narrow" pitchFamily="34" charset="0"/>
                        </a:rPr>
                        <a:t>4</a:t>
                      </a:r>
                      <a:r>
                        <a:rPr lang="fr-FR" sz="900" u="none" strike="noStrike" baseline="30000" dirty="0" err="1">
                          <a:latin typeface="Arial Narrow" pitchFamily="34" charset="0"/>
                        </a:rPr>
                        <a:t>eme</a:t>
                      </a:r>
                      <a:r>
                        <a:rPr lang="fr-FR" sz="900" u="none" strike="noStrike" dirty="0">
                          <a:latin typeface="Arial Narrow" pitchFamily="34" charset="0"/>
                        </a:rPr>
                        <a:t> et </a:t>
                      </a:r>
                      <a:r>
                        <a:rPr lang="fr-FR" sz="900" u="none" strike="noStrike" dirty="0" err="1">
                          <a:latin typeface="Arial Narrow" pitchFamily="34" charset="0"/>
                        </a:rPr>
                        <a:t>5</a:t>
                      </a:r>
                      <a:r>
                        <a:rPr lang="fr-FR" sz="900" u="none" strike="noStrike" baseline="30000" dirty="0" err="1">
                          <a:latin typeface="Arial Narrow" pitchFamily="34" charset="0"/>
                        </a:rPr>
                        <a:t>eme</a:t>
                      </a:r>
                      <a:r>
                        <a:rPr lang="fr-FR" sz="900" u="none" strike="noStrike" baseline="30000" dirty="0">
                          <a:latin typeface="Arial Narrow" pitchFamily="34" charset="0"/>
                        </a:rPr>
                        <a:t> </a:t>
                      </a:r>
                      <a:r>
                        <a:rPr lang="fr-FR" sz="900" u="none" strike="noStrike" dirty="0">
                          <a:latin typeface="Arial Narrow" pitchFamily="34" charset="0"/>
                        </a:rPr>
                        <a:t>partis </a:t>
                      </a:r>
                      <a:r>
                        <a:rPr lang="fr-FR" sz="900" u="none" strike="noStrike" dirty="0" err="1">
                          <a:latin typeface="Arial Narrow" pitchFamily="34" charset="0"/>
                        </a:rPr>
                        <a:t>constantine</a:t>
                      </a:r>
                      <a:r>
                        <a:rPr lang="fr-FR" sz="900" u="none" strike="noStrike" dirty="0">
                          <a:latin typeface="Arial Narrow" pitchFamily="34" charset="0"/>
                        </a:rPr>
                        <a:t> </a:t>
                      </a:r>
                      <a:endParaRPr lang="fr-FR" sz="900" b="0"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étude en cours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72</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20 448,00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dirty="0">
                          <a:latin typeface="Arial Narrow" pitchFamily="34" charset="0"/>
                        </a:rPr>
                        <a:t>               503 600 000   </a:t>
                      </a:r>
                      <a:endParaRPr lang="fr-FR" sz="900" b="0"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900" u="none" strike="noStrike">
                          <a:latin typeface="Arial Narrow" pitchFamily="34" charset="0"/>
                        </a:rPr>
                        <a:t>réalisation de la voirie- réalisation Eclairage public  - réalisation d'assainissement des eaux pluviales en totalité  et eaux ussées en partie  -reprsie des aménagements extérieurs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429901">
                <a:tc>
                  <a:txBody>
                    <a:bodyPr/>
                    <a:lstStyle/>
                    <a:p>
                      <a:pPr algn="ctr" fontAlgn="ctr"/>
                      <a:r>
                        <a:rPr lang="fr-FR" sz="1100" b="1" u="none" strike="noStrike" dirty="0">
                          <a:latin typeface="Arial Narrow" pitchFamily="34" charset="0"/>
                        </a:rPr>
                        <a:t>3</a:t>
                      </a:r>
                      <a:endParaRPr lang="fr-FR" sz="1100" b="1"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900" u="none" strike="noStrike">
                          <a:latin typeface="Arial Narrow" pitchFamily="34" charset="0"/>
                        </a:rPr>
                        <a:t>lotissement   Ben Abdel malek Remdane</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dirty="0">
                          <a:latin typeface="Arial Narrow" pitchFamily="34" charset="0"/>
                        </a:rPr>
                        <a:t>étude en cours </a:t>
                      </a:r>
                      <a:endParaRPr lang="fr-FR" sz="900" b="0"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27</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11305</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               272 700 000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900" u="none" strike="noStrike">
                          <a:latin typeface="Arial Narrow" pitchFamily="34" charset="0"/>
                        </a:rPr>
                        <a:t>réalisation de : voirie -clairage public -assainissement des eaux pluviales -aménagement extérieurs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429901">
                <a:tc>
                  <a:txBody>
                    <a:bodyPr/>
                    <a:lstStyle/>
                    <a:p>
                      <a:pPr algn="ctr" fontAlgn="ctr"/>
                      <a:r>
                        <a:rPr lang="fr-FR" sz="1100" b="1" u="none" strike="noStrike" dirty="0">
                          <a:latin typeface="Arial Narrow" pitchFamily="34" charset="0"/>
                        </a:rPr>
                        <a:t>4</a:t>
                      </a:r>
                      <a:endParaRPr lang="fr-FR" sz="1100" b="1"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900" u="none" strike="noStrike">
                          <a:latin typeface="Arial Narrow" pitchFamily="34" charset="0"/>
                        </a:rPr>
                        <a:t>lotissement   1er Novembre Route EL MERIDJ</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étude en cours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23</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4438</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                 61 115 000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900" u="none" strike="noStrike" dirty="0">
                          <a:latin typeface="Arial Narrow" pitchFamily="34" charset="0"/>
                        </a:rPr>
                        <a:t>réalisation de : voirie -</a:t>
                      </a:r>
                      <a:r>
                        <a:rPr lang="fr-FR" sz="900" u="none" strike="noStrike" dirty="0" err="1">
                          <a:latin typeface="Arial Narrow" pitchFamily="34" charset="0"/>
                        </a:rPr>
                        <a:t>clairage</a:t>
                      </a:r>
                      <a:r>
                        <a:rPr lang="fr-FR" sz="900" u="none" strike="noStrike" dirty="0">
                          <a:latin typeface="Arial Narrow" pitchFamily="34" charset="0"/>
                        </a:rPr>
                        <a:t> public -assainissement des eaux pluviales -aménagement extérieurs </a:t>
                      </a:r>
                      <a:endParaRPr lang="fr-FR" sz="900" b="0"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715651">
                <a:tc>
                  <a:txBody>
                    <a:bodyPr/>
                    <a:lstStyle/>
                    <a:p>
                      <a:pPr algn="ctr" fontAlgn="ctr"/>
                      <a:r>
                        <a:rPr lang="fr-FR" sz="1100" b="1" u="none" strike="noStrike" dirty="0">
                          <a:latin typeface="Arial Narrow" pitchFamily="34" charset="0"/>
                        </a:rPr>
                        <a:t>5</a:t>
                      </a:r>
                      <a:endParaRPr lang="fr-FR" sz="1100" b="1"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900" u="none" strike="noStrike">
                          <a:latin typeface="Arial Narrow" pitchFamily="34" charset="0"/>
                        </a:rPr>
                        <a:t>lotissement   HADDAD BOUSSOUF</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étude en cours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25</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3927</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               252 500 000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900" u="none" strike="noStrike" dirty="0">
                          <a:latin typeface="Arial Narrow" pitchFamily="34" charset="0"/>
                        </a:rPr>
                        <a:t>reprise voirie en partie et réalisation -réfection et renforcement </a:t>
                      </a:r>
                      <a:r>
                        <a:rPr lang="fr-FR" sz="900" u="none" strike="noStrike" dirty="0" err="1">
                          <a:latin typeface="Arial Narrow" pitchFamily="34" charset="0"/>
                        </a:rPr>
                        <a:t>eclairage</a:t>
                      </a:r>
                      <a:r>
                        <a:rPr lang="fr-FR" sz="900" u="none" strike="noStrike" dirty="0">
                          <a:latin typeface="Arial Narrow" pitchFamily="34" charset="0"/>
                        </a:rPr>
                        <a:t> public -réalisation assainissement des eaux  pluviales -réalisation des aménagement  extérieurs </a:t>
                      </a:r>
                      <a:endParaRPr lang="fr-FR" sz="900" b="0"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715651">
                <a:tc>
                  <a:txBody>
                    <a:bodyPr/>
                    <a:lstStyle/>
                    <a:p>
                      <a:pPr algn="ctr" fontAlgn="ctr"/>
                      <a:r>
                        <a:rPr lang="fr-FR" sz="1100" b="1" u="none" strike="noStrike" dirty="0">
                          <a:latin typeface="Arial Narrow" pitchFamily="34" charset="0"/>
                        </a:rPr>
                        <a:t>6</a:t>
                      </a:r>
                      <a:endParaRPr lang="fr-FR" sz="1100" b="1"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900" u="none" strike="noStrike">
                          <a:latin typeface="Arial Narrow" pitchFamily="34" charset="0"/>
                        </a:rPr>
                        <a:t>Travaux de VRD du site Boussouf 1</a:t>
                      </a:r>
                      <a:r>
                        <a:rPr lang="fr-FR" sz="900" u="none" strike="noStrike" baseline="30000">
                          <a:latin typeface="Arial Narrow" pitchFamily="34" charset="0"/>
                        </a:rPr>
                        <a:t>ére</a:t>
                      </a:r>
                      <a:r>
                        <a:rPr lang="fr-FR" sz="900" u="none" strike="noStrike">
                          <a:latin typeface="Arial Narrow" pitchFamily="34" charset="0"/>
                        </a:rPr>
                        <a:t> ,2</a:t>
                      </a:r>
                      <a:r>
                        <a:rPr lang="fr-FR" sz="900" u="none" strike="noStrike" baseline="30000">
                          <a:latin typeface="Arial Narrow" pitchFamily="34" charset="0"/>
                        </a:rPr>
                        <a:t>éme </a:t>
                      </a:r>
                      <a:r>
                        <a:rPr lang="fr-FR" sz="900" u="none" strike="noStrike">
                          <a:latin typeface="Arial Narrow" pitchFamily="34" charset="0"/>
                        </a:rPr>
                        <a:t>et 4éme</a:t>
                      </a:r>
                      <a:r>
                        <a:rPr lang="fr-FR" sz="900" u="none" strike="noStrike" baseline="30000">
                          <a:latin typeface="Arial Narrow" pitchFamily="34" charset="0"/>
                        </a:rPr>
                        <a:t> </a:t>
                      </a:r>
                      <a:r>
                        <a:rPr lang="fr-FR" sz="900" u="none" strike="noStrike">
                          <a:latin typeface="Arial Narrow" pitchFamily="34" charset="0"/>
                        </a:rPr>
                        <a:t>TRANCHES ET ACHEVEMENT 3éme et 5 éme  TRANCHE  CONSTANTINE</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étude en cours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dirty="0">
                          <a:latin typeface="Arial Narrow" pitchFamily="34" charset="0"/>
                        </a:rPr>
                        <a:t>102</a:t>
                      </a:r>
                      <a:endParaRPr lang="fr-FR" sz="900" b="0"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15 435,00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            1 181 100 000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900" u="none" strike="noStrike" dirty="0" smtClean="0">
                          <a:latin typeface="Arial Narrow" pitchFamily="34" charset="0"/>
                        </a:rPr>
                        <a:t>réalisation de : voirie -</a:t>
                      </a:r>
                      <a:r>
                        <a:rPr lang="fr-FR" sz="900" u="none" strike="noStrike" dirty="0" err="1" smtClean="0">
                          <a:latin typeface="Arial Narrow" pitchFamily="34" charset="0"/>
                        </a:rPr>
                        <a:t>clairage</a:t>
                      </a:r>
                      <a:r>
                        <a:rPr lang="fr-FR" sz="900" u="none" strike="noStrike" dirty="0" smtClean="0">
                          <a:latin typeface="Arial Narrow" pitchFamily="34" charset="0"/>
                        </a:rPr>
                        <a:t> public -assainissement des eaux pluviales -aménagement extérieurs </a:t>
                      </a:r>
                      <a:endParaRPr lang="fr-FR" sz="900" b="0"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446377">
                <a:tc>
                  <a:txBody>
                    <a:bodyPr/>
                    <a:lstStyle/>
                    <a:p>
                      <a:pPr algn="ctr" fontAlgn="ctr"/>
                      <a:r>
                        <a:rPr lang="fr-FR" sz="1100" b="1" u="none" strike="noStrike" dirty="0">
                          <a:latin typeface="Arial Narrow" pitchFamily="34" charset="0"/>
                        </a:rPr>
                        <a:t>7</a:t>
                      </a:r>
                      <a:endParaRPr lang="fr-FR" sz="1100" b="1"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900" u="none" strike="noStrike">
                          <a:latin typeface="Arial Narrow" pitchFamily="34" charset="0"/>
                        </a:rPr>
                        <a:t>Cité Sarkina (5éme tranche ) -auto construction +batimentsOPGI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étude en cours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61</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3400</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               233 050 000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900" u="none" strike="noStrike" dirty="0" smtClean="0">
                          <a:latin typeface="Arial Narrow" pitchFamily="34" charset="0"/>
                        </a:rPr>
                        <a:t>réalisation de : voirie -</a:t>
                      </a:r>
                      <a:r>
                        <a:rPr lang="fr-FR" sz="900" u="none" strike="noStrike" dirty="0" err="1" smtClean="0">
                          <a:latin typeface="Arial Narrow" pitchFamily="34" charset="0"/>
                        </a:rPr>
                        <a:t>clairage</a:t>
                      </a:r>
                      <a:r>
                        <a:rPr lang="fr-FR" sz="900" u="none" strike="noStrike" dirty="0" smtClean="0">
                          <a:latin typeface="Arial Narrow" pitchFamily="34" charset="0"/>
                        </a:rPr>
                        <a:t> public -assainissement des eaux pluviales -aménagement extérieurs </a:t>
                      </a:r>
                      <a:endParaRPr lang="fr-FR" sz="900" b="0"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572776">
                <a:tc>
                  <a:txBody>
                    <a:bodyPr/>
                    <a:lstStyle/>
                    <a:p>
                      <a:pPr algn="ctr" fontAlgn="ctr"/>
                      <a:r>
                        <a:rPr lang="fr-FR" sz="1100" b="1" u="none" strike="noStrike" dirty="0">
                          <a:latin typeface="Arial Narrow" pitchFamily="34" charset="0"/>
                        </a:rPr>
                        <a:t>8</a:t>
                      </a:r>
                      <a:endParaRPr lang="fr-FR" sz="1100" b="1"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900" u="none" strike="noStrike">
                          <a:latin typeface="Arial Narrow" pitchFamily="34" charset="0"/>
                        </a:rPr>
                        <a:t>Cité Saada Khalkhal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étude en cours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6</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700</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                 78 600 000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fr-FR" sz="900" u="none" strike="noStrike" dirty="0">
                          <a:latin typeface="Arial Narrow" pitchFamily="34" charset="0"/>
                        </a:rPr>
                        <a:t> </a:t>
                      </a:r>
                      <a:r>
                        <a:rPr lang="fr-FR" sz="900" u="none" strike="noStrike" dirty="0" smtClean="0">
                          <a:latin typeface="Arial Narrow" pitchFamily="34" charset="0"/>
                        </a:rPr>
                        <a:t>réalisation de : voirie -</a:t>
                      </a:r>
                      <a:r>
                        <a:rPr lang="fr-FR" sz="900" u="none" strike="noStrike" dirty="0" err="1" smtClean="0">
                          <a:latin typeface="Arial Narrow" pitchFamily="34" charset="0"/>
                        </a:rPr>
                        <a:t>clairage</a:t>
                      </a:r>
                      <a:r>
                        <a:rPr lang="fr-FR" sz="900" u="none" strike="noStrike" dirty="0" smtClean="0">
                          <a:latin typeface="Arial Narrow" pitchFamily="34" charset="0"/>
                        </a:rPr>
                        <a:t> public -assainissement des eaux pluviales -aménagement extérieurs </a:t>
                      </a:r>
                      <a:endParaRPr lang="fr-FR" sz="900" b="0" i="0" u="none" strike="noStrike" dirty="0" smtClean="0">
                        <a:solidFill>
                          <a:srgbClr val="000000"/>
                        </a:solidFill>
                        <a:latin typeface="Arial Narrow" pitchFamily="34" charset="0"/>
                      </a:endParaRPr>
                    </a:p>
                    <a:p>
                      <a:pPr algn="ctr" fontAlgn="ctr"/>
                      <a:endParaRPr lang="fr-FR" sz="900" b="0"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572776">
                <a:tc>
                  <a:txBody>
                    <a:bodyPr/>
                    <a:lstStyle/>
                    <a:p>
                      <a:pPr algn="ctr" fontAlgn="ctr"/>
                      <a:r>
                        <a:rPr lang="fr-FR" sz="1100" b="1" u="none" strike="noStrike" dirty="0">
                          <a:latin typeface="Arial Narrow" pitchFamily="34" charset="0"/>
                        </a:rPr>
                        <a:t>9</a:t>
                      </a:r>
                      <a:endParaRPr lang="fr-FR" sz="1100" b="1"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900" u="none" strike="noStrike">
                          <a:latin typeface="Arial Narrow" pitchFamily="34" charset="0"/>
                        </a:rPr>
                        <a:t>Travaux de VRD de la cité el Bir Constantine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étude en cours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80</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27 480,00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               806 600 000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900" u="none" strike="noStrike">
                          <a:latin typeface="Arial Narrow" pitchFamily="34" charset="0"/>
                        </a:rPr>
                        <a:t>reprise voirie- refcetion et renforcement Eclairage public  - reféction et réalisation assainissement des eaux pluviales -réalisation des aménagements extérieurs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715651">
                <a:tc>
                  <a:txBody>
                    <a:bodyPr/>
                    <a:lstStyle/>
                    <a:p>
                      <a:pPr algn="ctr" fontAlgn="t"/>
                      <a:r>
                        <a:rPr lang="fr-FR" sz="1100" b="1" u="none" strike="noStrike" dirty="0">
                          <a:latin typeface="Arial Narrow" pitchFamily="34" charset="0"/>
                        </a:rPr>
                        <a:t>10</a:t>
                      </a:r>
                      <a:endParaRPr lang="fr-FR" sz="1100" b="1"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900" u="none" strike="noStrike">
                          <a:latin typeface="Arial Narrow" pitchFamily="34" charset="0"/>
                        </a:rPr>
                        <a:t>Cité  BOUDJENNANA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u="none" strike="noStrike">
                          <a:latin typeface="Arial Narrow" pitchFamily="34" charset="0"/>
                        </a:rPr>
                        <a:t>étude en cours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900" u="none" strike="noStrike" dirty="0">
                          <a:latin typeface="Arial Narrow" pitchFamily="34" charset="0"/>
                        </a:rPr>
                        <a:t>        10,00   </a:t>
                      </a:r>
                      <a:endParaRPr lang="fr-FR" sz="900" b="0"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900" u="none" strike="noStrike">
                          <a:latin typeface="Arial Narrow" pitchFamily="34" charset="0"/>
                        </a:rPr>
                        <a:t> -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900" u="none" strike="noStrike">
                          <a:latin typeface="Arial Narrow" pitchFamily="34" charset="0"/>
                        </a:rPr>
                        <a:t>               255 000 000   </a:t>
                      </a:r>
                      <a:endParaRPr lang="fr-FR" sz="9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900" u="none" strike="noStrike" dirty="0">
                          <a:latin typeface="Arial Narrow" pitchFamily="34" charset="0"/>
                        </a:rPr>
                        <a:t>reprise et réfection  de voire -  renforcement et reprise  de l'</a:t>
                      </a:r>
                      <a:r>
                        <a:rPr lang="fr-FR" sz="900" u="none" strike="noStrike" dirty="0" err="1">
                          <a:latin typeface="Arial Narrow" pitchFamily="34" charset="0"/>
                        </a:rPr>
                        <a:t>eclairage</a:t>
                      </a:r>
                      <a:r>
                        <a:rPr lang="fr-FR" sz="900" u="none" strike="noStrike" dirty="0">
                          <a:latin typeface="Arial Narrow" pitchFamily="34" charset="0"/>
                        </a:rPr>
                        <a:t> public -  réfection de l'</a:t>
                      </a:r>
                      <a:r>
                        <a:rPr lang="fr-FR" sz="900" u="none" strike="noStrike" dirty="0" err="1">
                          <a:latin typeface="Arial Narrow" pitchFamily="34" charset="0"/>
                        </a:rPr>
                        <a:t>assainisssement</a:t>
                      </a:r>
                      <a:r>
                        <a:rPr lang="fr-FR" sz="900" u="none" strike="noStrike" dirty="0">
                          <a:latin typeface="Arial Narrow" pitchFamily="34" charset="0"/>
                        </a:rPr>
                        <a:t> des eaux pluviales  - réfection et création des aménagements extérieurs </a:t>
                      </a:r>
                      <a:endParaRPr lang="fr-FR" sz="900" b="0"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bl>
          </a:graphicData>
        </a:graphic>
      </p:graphicFrame>
    </p:spTree>
  </p:cSld>
  <p:clrMapOvr>
    <a:masterClrMapping/>
  </p:clrMapOvr>
  <p:transition spd="med">
    <p:zoom/>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au 2"/>
          <p:cNvGraphicFramePr>
            <a:graphicFrameLocks noGrp="1"/>
          </p:cNvGraphicFramePr>
          <p:nvPr/>
        </p:nvGraphicFramePr>
        <p:xfrm>
          <a:off x="114812" y="142852"/>
          <a:ext cx="8960335" cy="6529252"/>
        </p:xfrm>
        <a:graphic>
          <a:graphicData uri="http://schemas.openxmlformats.org/drawingml/2006/table">
            <a:tbl>
              <a:tblPr>
                <a:tableStyleId>{2D5ABB26-0587-4C30-8999-92F81FD0307C}</a:tableStyleId>
              </a:tblPr>
              <a:tblGrid>
                <a:gridCol w="332851"/>
                <a:gridCol w="1025179"/>
                <a:gridCol w="1291460"/>
                <a:gridCol w="985237"/>
                <a:gridCol w="1158320"/>
                <a:gridCol w="1557740"/>
                <a:gridCol w="2609548"/>
              </a:tblGrid>
              <a:tr h="360000">
                <a:tc gridSpan="7">
                  <a:txBody>
                    <a:bodyPr/>
                    <a:lstStyle/>
                    <a:p>
                      <a:pPr algn="ctr" fontAlgn="ctr"/>
                      <a:r>
                        <a:rPr lang="fr-FR" sz="1300" b="1" u="sng" strike="noStrike" dirty="0">
                          <a:latin typeface="Arial Narrow" pitchFamily="34" charset="0"/>
                        </a:rPr>
                        <a:t>ANNEE 2012</a:t>
                      </a:r>
                      <a:endParaRPr lang="fr-FR" sz="1300" b="1" i="0" u="sng"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360000">
                <a:tc>
                  <a:txBody>
                    <a:bodyPr/>
                    <a:lstStyle/>
                    <a:p>
                      <a:pPr algn="ctr" fontAlgn="ctr"/>
                      <a:r>
                        <a:rPr lang="fr-FR" sz="1100" b="1" u="none" strike="noStrike">
                          <a:latin typeface="Arial Narrow" pitchFamily="34" charset="0"/>
                        </a:rPr>
                        <a:t>N°</a:t>
                      </a:r>
                      <a:endParaRPr lang="fr-FR" sz="1100" b="1"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u="none" strike="noStrike">
                          <a:latin typeface="Arial Narrow" pitchFamily="34" charset="0"/>
                        </a:rPr>
                        <a:t>projets </a:t>
                      </a:r>
                      <a:endParaRPr lang="fr-FR" sz="1100" b="1"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u="none" strike="noStrike">
                          <a:latin typeface="Arial Narrow" pitchFamily="34" charset="0"/>
                        </a:rPr>
                        <a:t>etat  des études </a:t>
                      </a:r>
                      <a:endParaRPr lang="fr-FR" sz="1100" b="1"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u="none" strike="noStrike">
                          <a:latin typeface="Arial Narrow" pitchFamily="34" charset="0"/>
                        </a:rPr>
                        <a:t>surface en (HA)</a:t>
                      </a:r>
                      <a:endParaRPr lang="fr-FR" sz="1100" b="1"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u="none" strike="noStrike">
                          <a:latin typeface="Arial Narrow" pitchFamily="34" charset="0"/>
                        </a:rPr>
                        <a:t>population </a:t>
                      </a:r>
                      <a:endParaRPr lang="fr-FR" sz="1100" b="1"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u="none" strike="noStrike" dirty="0">
                          <a:latin typeface="Arial Narrow" pitchFamily="34" charset="0"/>
                        </a:rPr>
                        <a:t>A,P prévisionnelle </a:t>
                      </a:r>
                      <a:endParaRPr lang="fr-FR" sz="1100" b="1"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u="none" strike="noStrike" dirty="0" smtClean="0">
                          <a:latin typeface="Arial Narrow" pitchFamily="34" charset="0"/>
                        </a:rPr>
                        <a:t>Action à mener </a:t>
                      </a:r>
                      <a:endParaRPr lang="fr-FR" sz="1100" b="1"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r>
              <a:tr h="360000">
                <a:tc>
                  <a:txBody>
                    <a:bodyPr/>
                    <a:lstStyle/>
                    <a:p>
                      <a:pPr algn="ctr" fontAlgn="ctr"/>
                      <a:r>
                        <a:rPr lang="fr-FR" sz="1100" u="none" strike="noStrike" dirty="0" smtClean="0">
                          <a:solidFill>
                            <a:schemeClr val="tx1"/>
                          </a:solidFill>
                          <a:latin typeface="Arial Narrow" pitchFamily="34" charset="0"/>
                        </a:rPr>
                        <a:t>1</a:t>
                      </a:r>
                      <a:endParaRPr lang="fr-FR" sz="1100" b="0" i="0" u="none" strike="noStrike" dirty="0">
                        <a:solidFill>
                          <a:schemeClr val="tx1"/>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u="none" strike="noStrike" dirty="0">
                          <a:latin typeface="Arial Narrow" pitchFamily="34" charset="0"/>
                        </a:rPr>
                        <a:t>Cité des </a:t>
                      </a:r>
                      <a:r>
                        <a:rPr lang="fr-FR" sz="800" u="none" strike="noStrike" dirty="0" err="1">
                          <a:latin typeface="Arial Narrow" pitchFamily="34" charset="0"/>
                        </a:rPr>
                        <a:t>freres</a:t>
                      </a:r>
                      <a:r>
                        <a:rPr lang="fr-FR" sz="800" u="none" strike="noStrike" dirty="0">
                          <a:latin typeface="Arial Narrow" pitchFamily="34" charset="0"/>
                        </a:rPr>
                        <a:t> Abbes </a:t>
                      </a:r>
                      <a:endParaRPr lang="fr-FR" sz="800" b="0"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étude      en cours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20</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7700</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202 000 000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u="none" strike="noStrike">
                          <a:latin typeface="Arial Narrow" pitchFamily="34" charset="0"/>
                        </a:rPr>
                        <a:t>réfection et reprise partielle  de la voirie - Eclairage public  -  assainissement des eaux pluviales -  aménagements extérieurs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60000">
                <a:tc>
                  <a:txBody>
                    <a:bodyPr/>
                    <a:lstStyle/>
                    <a:p>
                      <a:pPr algn="ctr" fontAlgn="ctr"/>
                      <a:r>
                        <a:rPr lang="fr-FR" sz="1100" u="none" strike="noStrike" dirty="0" smtClean="0">
                          <a:solidFill>
                            <a:schemeClr val="tx1"/>
                          </a:solidFill>
                          <a:latin typeface="Arial Narrow" pitchFamily="34" charset="0"/>
                        </a:rPr>
                        <a:t>2</a:t>
                      </a:r>
                      <a:endParaRPr lang="fr-FR" sz="1100" b="0" i="0" u="none" strike="noStrike" dirty="0">
                        <a:solidFill>
                          <a:schemeClr val="tx1"/>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u="none" strike="noStrike">
                          <a:latin typeface="Arial Narrow" pitchFamily="34" charset="0"/>
                        </a:rPr>
                        <a:t>Cité des Medcin Boussouf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étude      en cours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4,9</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1 098,00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24 245 000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u="none" strike="noStrike">
                          <a:latin typeface="Arial Narrow" pitchFamily="34" charset="0"/>
                        </a:rPr>
                        <a:t>réalisation de voirie -réfection et renforcement eclairage public -réalisation assainissement des eaux pluviales -réalisation des aménagement extérieurs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60000">
                <a:tc>
                  <a:txBody>
                    <a:bodyPr/>
                    <a:lstStyle/>
                    <a:p>
                      <a:pPr algn="ctr" fontAlgn="ctr"/>
                      <a:r>
                        <a:rPr lang="fr-FR" sz="1100" b="0" i="0" u="none" strike="noStrike" dirty="0">
                          <a:solidFill>
                            <a:schemeClr val="tx1"/>
                          </a:solidFill>
                          <a:latin typeface="Arial Narrow" pitchFamily="34" charset="0"/>
                        </a:rPr>
                        <a:t>3</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u="none" strike="noStrike">
                          <a:latin typeface="Arial Narrow" pitchFamily="34" charset="0"/>
                        </a:rPr>
                        <a:t>Travaux de VRD du lotissement El Ryad Constantine</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étude      en cours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26,7</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dirty="0">
                          <a:latin typeface="Arial Narrow" pitchFamily="34" charset="0"/>
                        </a:rPr>
                        <a:t>3 654,00  </a:t>
                      </a:r>
                      <a:endParaRPr lang="fr-FR" sz="800" b="0"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271 800 000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u="none" strike="noStrike">
                          <a:latin typeface="Arial Narrow" pitchFamily="34" charset="0"/>
                        </a:rPr>
                        <a:t>reprise voirie- refcetion et renforcement Eclairage public  - renforcement assainissement des eaux pluviales -reprsie des aménagements extérieurs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60000">
                <a:tc>
                  <a:txBody>
                    <a:bodyPr/>
                    <a:lstStyle/>
                    <a:p>
                      <a:pPr algn="ctr" fontAlgn="ctr"/>
                      <a:r>
                        <a:rPr lang="fr-FR" sz="1100" b="0" i="0" u="none" strike="noStrike" dirty="0">
                          <a:solidFill>
                            <a:schemeClr val="tx1"/>
                          </a:solidFill>
                          <a:latin typeface="Arial Narrow" pitchFamily="34" charset="0"/>
                        </a:rPr>
                        <a:t>4</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u="none" strike="noStrike">
                          <a:latin typeface="Arial Narrow" pitchFamily="34" charset="0"/>
                        </a:rPr>
                        <a:t>lotissement    AIN EL BEY 1 &amp; 2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étude      en cours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98</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8890</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989 800 000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u="none" strike="noStrike">
                          <a:latin typeface="Arial Narrow" pitchFamily="34" charset="0"/>
                        </a:rPr>
                        <a:t>réalisation de la voirie - renforcement Eclairage public  - réalisation assainissement des eaux pluviales -réalisation des aménagements extérieurs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60000">
                <a:tc>
                  <a:txBody>
                    <a:bodyPr/>
                    <a:lstStyle/>
                    <a:p>
                      <a:pPr algn="ctr" fontAlgn="ctr"/>
                      <a:r>
                        <a:rPr lang="fr-FR" sz="1100" b="0" i="0" u="none" strike="noStrike" dirty="0">
                          <a:solidFill>
                            <a:schemeClr val="tx1"/>
                          </a:solidFill>
                          <a:latin typeface="Arial Narrow" pitchFamily="34" charset="0"/>
                        </a:rPr>
                        <a:t>5</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u="none" strike="noStrike">
                          <a:latin typeface="Arial Narrow" pitchFamily="34" charset="0"/>
                        </a:rPr>
                        <a:t>lotissement  EL DJEBBES</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dirty="0">
                          <a:latin typeface="Arial Narrow" pitchFamily="34" charset="0"/>
                        </a:rPr>
                        <a:t> étude      en cours </a:t>
                      </a:r>
                      <a:endParaRPr lang="fr-FR" sz="800" b="0"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20</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5400</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201 500 000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u="none" strike="noStrike">
                          <a:latin typeface="Arial Narrow" pitchFamily="34" charset="0"/>
                        </a:rPr>
                        <a:t>reprise voirie- refcetion et renforcement Eclairage public  - réalisation assainissement des eaux pluviales -réalisation des aménagements extérieurs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60000">
                <a:tc>
                  <a:txBody>
                    <a:bodyPr/>
                    <a:lstStyle/>
                    <a:p>
                      <a:pPr algn="ctr" fontAlgn="ctr"/>
                      <a:r>
                        <a:rPr lang="fr-FR" sz="1100" b="0" i="0" u="none" strike="noStrike" dirty="0">
                          <a:solidFill>
                            <a:schemeClr val="tx1"/>
                          </a:solidFill>
                          <a:latin typeface="Arial Narrow" pitchFamily="34" charset="0"/>
                        </a:rPr>
                        <a:t>6</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u="none" strike="noStrike">
                          <a:latin typeface="Arial Narrow" pitchFamily="34" charset="0"/>
                        </a:rPr>
                        <a:t> lotissement   Benabdelkader et Nakhil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étude en voie de lancement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40</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950</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160 400 000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dirty="0" smtClean="0">
                          <a:latin typeface="Arial Narrow" pitchFamily="34" charset="0"/>
                        </a:rPr>
                        <a:t>DIACNOSTIQUE NON ENCORE </a:t>
                      </a:r>
                      <a:r>
                        <a:rPr lang="fr-FR" sz="800" u="none" strike="noStrike" baseline="0" dirty="0" smtClean="0">
                          <a:latin typeface="Arial Narrow" pitchFamily="34" charset="0"/>
                        </a:rPr>
                        <a:t> EFFECTUE</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60000">
                <a:tc>
                  <a:txBody>
                    <a:bodyPr/>
                    <a:lstStyle/>
                    <a:p>
                      <a:pPr algn="ctr" fontAlgn="ctr"/>
                      <a:r>
                        <a:rPr lang="fr-FR" sz="1100" b="0" i="0" u="none" strike="noStrike" dirty="0">
                          <a:solidFill>
                            <a:schemeClr val="tx1"/>
                          </a:solidFill>
                          <a:latin typeface="Arial Narrow" pitchFamily="34" charset="0"/>
                        </a:rPr>
                        <a:t>7</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u="none" strike="noStrike">
                          <a:latin typeface="Arial Narrow" pitchFamily="34" charset="0"/>
                        </a:rPr>
                        <a:t>lotissement   Sidi Msid</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étude      en cours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24</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3766</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242 400 000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smtClean="0">
                          <a:latin typeface="Arial Narrow" pitchFamily="34" charset="0"/>
                        </a:rPr>
                        <a:t>DIACNOSTIQUE NON ENCORE </a:t>
                      </a:r>
                      <a:r>
                        <a:rPr lang="fr-FR" sz="800" u="none" strike="noStrike" baseline="0" smtClean="0">
                          <a:latin typeface="Arial Narrow" pitchFamily="34" charset="0"/>
                        </a:rPr>
                        <a:t> EFFECTUE</a:t>
                      </a:r>
                      <a:endParaRPr lang="fr-FR" sz="800" u="none" strike="noStrike" baseline="0" dirty="0" smtClean="0">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60000">
                <a:tc>
                  <a:txBody>
                    <a:bodyPr/>
                    <a:lstStyle/>
                    <a:p>
                      <a:pPr algn="ctr" fontAlgn="ctr"/>
                      <a:r>
                        <a:rPr lang="fr-FR" sz="1100" b="0" i="0" u="none" strike="noStrike" dirty="0">
                          <a:solidFill>
                            <a:schemeClr val="tx1"/>
                          </a:solidFill>
                          <a:latin typeface="Arial Narrow" pitchFamily="34" charset="0"/>
                        </a:rPr>
                        <a:t>8</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u="none" strike="noStrike">
                          <a:latin typeface="Arial Narrow" pitchFamily="34" charset="0"/>
                        </a:rPr>
                        <a:t>lotissement   EXTENSION 5 AIN EL BEY</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étude en voie de lancement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11</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3780</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111 100 000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smtClean="0">
                          <a:latin typeface="Arial Narrow" pitchFamily="34" charset="0"/>
                        </a:rPr>
                        <a:t>DIACNOSTIQUE NON ENCORE </a:t>
                      </a:r>
                      <a:r>
                        <a:rPr lang="fr-FR" sz="800" u="none" strike="noStrike" baseline="0" smtClean="0">
                          <a:latin typeface="Arial Narrow" pitchFamily="34" charset="0"/>
                        </a:rPr>
                        <a:t> EFFECTUE</a:t>
                      </a:r>
                      <a:endParaRPr lang="fr-FR" sz="800" u="none" strike="noStrike" baseline="0" dirty="0" smtClean="0">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60000">
                <a:tc>
                  <a:txBody>
                    <a:bodyPr/>
                    <a:lstStyle/>
                    <a:p>
                      <a:pPr algn="ctr" fontAlgn="ctr"/>
                      <a:r>
                        <a:rPr lang="fr-FR" sz="1100" b="0" i="0" u="none" strike="noStrike" dirty="0">
                          <a:solidFill>
                            <a:schemeClr val="tx1"/>
                          </a:solidFill>
                          <a:latin typeface="Arial Narrow" pitchFamily="34" charset="0"/>
                        </a:rPr>
                        <a:t>9</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u="none" strike="noStrike">
                          <a:latin typeface="Arial Narrow" pitchFamily="34" charset="0"/>
                        </a:rPr>
                        <a:t>Cité Kaddour Boumedous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étude en voie de lancement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20</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6000</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327 500 000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smtClean="0">
                          <a:latin typeface="Arial Narrow" pitchFamily="34" charset="0"/>
                        </a:rPr>
                        <a:t>DIACNOSTIQUE NON ENCORE </a:t>
                      </a:r>
                      <a:r>
                        <a:rPr lang="fr-FR" sz="800" u="none" strike="noStrike" baseline="0" smtClean="0">
                          <a:latin typeface="Arial Narrow" pitchFamily="34" charset="0"/>
                        </a:rPr>
                        <a:t> EFFECTUE</a:t>
                      </a:r>
                      <a:endParaRPr lang="fr-FR" sz="800" u="none" strike="noStrike" baseline="0" dirty="0" smtClean="0">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60000">
                <a:tc>
                  <a:txBody>
                    <a:bodyPr/>
                    <a:lstStyle/>
                    <a:p>
                      <a:pPr algn="ctr" fontAlgn="ctr"/>
                      <a:r>
                        <a:rPr lang="fr-FR" sz="1100" b="0" i="0" u="none" strike="noStrike" dirty="0" smtClean="0">
                          <a:solidFill>
                            <a:schemeClr val="tx1"/>
                          </a:solidFill>
                          <a:latin typeface="Arial Narrow" pitchFamily="34" charset="0"/>
                        </a:rPr>
                        <a:t>10</a:t>
                      </a:r>
                      <a:endParaRPr lang="fr-FR" sz="1100" b="0" i="0" u="none" strike="noStrike" dirty="0">
                        <a:solidFill>
                          <a:schemeClr val="tx1"/>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u="none" strike="noStrike">
                          <a:latin typeface="Arial Narrow" pitchFamily="34" charset="0"/>
                        </a:rPr>
                        <a:t>Avenue Aouati Mostefa</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étude en voie de lancement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2</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700</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26 200 000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smtClean="0">
                          <a:latin typeface="Arial Narrow" pitchFamily="34" charset="0"/>
                        </a:rPr>
                        <a:t>DIACNOSTIQUE NON ENCORE </a:t>
                      </a:r>
                      <a:r>
                        <a:rPr lang="fr-FR" sz="800" u="none" strike="noStrike" baseline="0" smtClean="0">
                          <a:latin typeface="Arial Narrow" pitchFamily="34" charset="0"/>
                        </a:rPr>
                        <a:t> EFFECTUE</a:t>
                      </a:r>
                      <a:endParaRPr lang="fr-FR" sz="800" u="none" strike="noStrike" baseline="0" dirty="0" smtClean="0">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60000">
                <a:tc>
                  <a:txBody>
                    <a:bodyPr/>
                    <a:lstStyle/>
                    <a:p>
                      <a:pPr algn="ctr" fontAlgn="ctr"/>
                      <a:r>
                        <a:rPr lang="fr-FR" sz="1100" u="none" strike="noStrike" dirty="0" smtClean="0">
                          <a:solidFill>
                            <a:schemeClr val="tx1"/>
                          </a:solidFill>
                          <a:latin typeface="Arial Narrow" pitchFamily="34" charset="0"/>
                        </a:rPr>
                        <a:t>11</a:t>
                      </a:r>
                      <a:endParaRPr lang="fr-FR" sz="1100" b="0" i="0" u="none" strike="noStrike" dirty="0">
                        <a:solidFill>
                          <a:schemeClr val="tx1"/>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u="none" strike="noStrike">
                          <a:latin typeface="Arial Narrow" pitchFamily="34" charset="0"/>
                        </a:rPr>
                        <a:t>Allee Benboulaid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étude en voie de lancement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2</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500</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26 200 000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smtClean="0">
                          <a:latin typeface="Arial Narrow" pitchFamily="34" charset="0"/>
                        </a:rPr>
                        <a:t>DIACNOSTIQUE NON ENCORE </a:t>
                      </a:r>
                      <a:r>
                        <a:rPr lang="fr-FR" sz="800" u="none" strike="noStrike" baseline="0" smtClean="0">
                          <a:latin typeface="Arial Narrow" pitchFamily="34" charset="0"/>
                        </a:rPr>
                        <a:t> EFFECTUE</a:t>
                      </a:r>
                      <a:endParaRPr lang="fr-FR" sz="800" u="none" strike="noStrike" baseline="0" dirty="0" smtClean="0">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60000">
                <a:tc>
                  <a:txBody>
                    <a:bodyPr/>
                    <a:lstStyle/>
                    <a:p>
                      <a:pPr algn="ctr" fontAlgn="ctr"/>
                      <a:r>
                        <a:rPr lang="fr-FR" sz="1100" b="0" i="0" u="none" strike="noStrike" dirty="0" smtClean="0">
                          <a:solidFill>
                            <a:schemeClr val="tx1"/>
                          </a:solidFill>
                          <a:latin typeface="Arial Narrow" pitchFamily="34" charset="0"/>
                        </a:rPr>
                        <a:t>12</a:t>
                      </a:r>
                      <a:endParaRPr lang="fr-FR" sz="1100" b="0" i="0" u="none" strike="noStrike" dirty="0">
                        <a:solidFill>
                          <a:schemeClr val="tx1"/>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u="none" strike="noStrike">
                          <a:latin typeface="Arial Narrow" pitchFamily="34" charset="0"/>
                        </a:rPr>
                        <a:t>Cité BELLE VUE LES COMBATANTS</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étude en voie de lancement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50</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45010</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282 500 000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dirty="0" smtClean="0">
                          <a:latin typeface="Arial Narrow" pitchFamily="34" charset="0"/>
                        </a:rPr>
                        <a:t>DIACNOSTIQUE NON ENCORE </a:t>
                      </a:r>
                      <a:r>
                        <a:rPr lang="fr-FR" sz="800" u="none" strike="noStrike" baseline="0" dirty="0" smtClean="0">
                          <a:latin typeface="Arial Narrow" pitchFamily="34" charset="0"/>
                        </a:rPr>
                        <a:t> EFFECTUE</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60000">
                <a:tc>
                  <a:txBody>
                    <a:bodyPr/>
                    <a:lstStyle/>
                    <a:p>
                      <a:pPr algn="ctr" fontAlgn="ctr"/>
                      <a:r>
                        <a:rPr lang="fr-FR" sz="1100" u="none" strike="noStrike" dirty="0" smtClean="0">
                          <a:solidFill>
                            <a:schemeClr val="tx1"/>
                          </a:solidFill>
                          <a:latin typeface="Arial Narrow" pitchFamily="34" charset="0"/>
                        </a:rPr>
                        <a:t>13</a:t>
                      </a:r>
                      <a:endParaRPr lang="fr-FR" sz="1100" b="0" i="0" u="none" strike="noStrike" dirty="0">
                        <a:solidFill>
                          <a:schemeClr val="tx1"/>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u="none" strike="noStrike">
                          <a:latin typeface="Arial Narrow" pitchFamily="34" charset="0"/>
                        </a:rPr>
                        <a:t>Cité Sidi Mabrouk Inferieur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étude en voie de lancement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50</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14000</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257 500 000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u="none" strike="noStrike">
                          <a:latin typeface="Arial Narrow" pitchFamily="34" charset="0"/>
                        </a:rPr>
                        <a:t>reprise et réfection  de voire -  renforcement et reprise  de l'eclairage public -renforcement et réfection de l'assainisssement des eaux pluviales  - réfection et réalisation des aménagements extérieurs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60000">
                <a:tc>
                  <a:txBody>
                    <a:bodyPr/>
                    <a:lstStyle/>
                    <a:p>
                      <a:pPr algn="ctr" fontAlgn="ctr"/>
                      <a:r>
                        <a:rPr lang="fr-FR" sz="1100" u="none" strike="noStrike" dirty="0" smtClean="0">
                          <a:solidFill>
                            <a:schemeClr val="tx1"/>
                          </a:solidFill>
                          <a:latin typeface="Arial Narrow" pitchFamily="34" charset="0"/>
                        </a:rPr>
                        <a:t>14</a:t>
                      </a:r>
                      <a:endParaRPr lang="fr-FR" sz="1100" b="0" i="0" u="none" strike="noStrike" dirty="0">
                        <a:solidFill>
                          <a:schemeClr val="tx1"/>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es-ES" sz="800" u="none" strike="noStrike">
                          <a:latin typeface="Arial Narrow" pitchFamily="34" charset="0"/>
                        </a:rPr>
                        <a:t>Cité Salah Bey (El Ghorab)</a:t>
                      </a:r>
                      <a:endParaRPr lang="es-ES"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étude en voie de lancement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12</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1750</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157 200 000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dirty="0" smtClean="0">
                          <a:latin typeface="Arial Narrow" pitchFamily="34" charset="0"/>
                        </a:rPr>
                        <a:t>DIACNOSTIQUE NON ENCORE </a:t>
                      </a:r>
                      <a:r>
                        <a:rPr lang="fr-FR" sz="800" u="none" strike="noStrike" baseline="0" dirty="0" smtClean="0">
                          <a:latin typeface="Arial Narrow" pitchFamily="34" charset="0"/>
                        </a:rPr>
                        <a:t> EFFECTUE</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60000">
                <a:tc>
                  <a:txBody>
                    <a:bodyPr/>
                    <a:lstStyle/>
                    <a:p>
                      <a:pPr algn="ctr" fontAlgn="ctr"/>
                      <a:r>
                        <a:rPr lang="fr-FR" sz="1100" u="none" strike="noStrike" dirty="0" smtClean="0">
                          <a:solidFill>
                            <a:schemeClr val="tx1"/>
                          </a:solidFill>
                          <a:latin typeface="Arial Narrow" pitchFamily="34" charset="0"/>
                        </a:rPr>
                        <a:t>15</a:t>
                      </a:r>
                      <a:endParaRPr lang="fr-FR" sz="1100" b="0" i="0" u="none" strike="noStrike" dirty="0">
                        <a:solidFill>
                          <a:schemeClr val="tx1"/>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u="none" strike="noStrike" dirty="0">
                          <a:latin typeface="Arial Narrow" pitchFamily="34" charset="0"/>
                        </a:rPr>
                        <a:t>lotissement   AIN EL BEY V </a:t>
                      </a:r>
                      <a:endParaRPr lang="fr-FR" sz="800" b="0"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étude      en cours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10,2</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1470</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160 510 000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u="none" strike="noStrike">
                          <a:latin typeface="Arial Narrow" pitchFamily="34" charset="0"/>
                        </a:rPr>
                        <a:t>réalisation de la voirie -réfcetion et réalisation Eclairage public  - réalisation assainissement des eaux pluviales -réalisation des aménagements extérieurs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60000">
                <a:tc>
                  <a:txBody>
                    <a:bodyPr/>
                    <a:lstStyle/>
                    <a:p>
                      <a:pPr algn="ctr" fontAlgn="ctr"/>
                      <a:r>
                        <a:rPr lang="fr-FR" sz="1100" u="none" strike="noStrike" dirty="0" smtClean="0">
                          <a:solidFill>
                            <a:schemeClr val="tx1"/>
                          </a:solidFill>
                          <a:latin typeface="Arial Narrow" pitchFamily="34" charset="0"/>
                        </a:rPr>
                        <a:t>16</a:t>
                      </a:r>
                      <a:endParaRPr lang="fr-FR" sz="1100" b="0" i="0" u="none" strike="noStrike" dirty="0">
                        <a:solidFill>
                          <a:schemeClr val="tx1"/>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u="none" strike="noStrike">
                          <a:latin typeface="Arial Narrow" pitchFamily="34" charset="0"/>
                        </a:rPr>
                        <a:t>lotissement  EL HADABA Plateau AIN EL BEY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dirty="0">
                          <a:latin typeface="Arial Narrow" pitchFamily="34" charset="0"/>
                        </a:rPr>
                        <a:t> étude en voie de lancement </a:t>
                      </a:r>
                      <a:endParaRPr lang="fr-FR" sz="800" b="0"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95</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8204</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u="none" strike="noStrike">
                          <a:latin typeface="Arial Narrow" pitchFamily="34" charset="0"/>
                        </a:rPr>
                        <a:t>               959 250 000   </a:t>
                      </a:r>
                      <a:endParaRPr lang="fr-FR" sz="800" b="0" i="0" u="none" strike="noStrike">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u="none" strike="noStrike" dirty="0">
                          <a:latin typeface="Arial Narrow" pitchFamily="34" charset="0"/>
                        </a:rPr>
                        <a:t>réalisation de la voirie -</a:t>
                      </a:r>
                      <a:r>
                        <a:rPr lang="fr-FR" sz="800" u="none" strike="noStrike" dirty="0" err="1">
                          <a:latin typeface="Arial Narrow" pitchFamily="34" charset="0"/>
                        </a:rPr>
                        <a:t>refcetion</a:t>
                      </a:r>
                      <a:r>
                        <a:rPr lang="fr-FR" sz="800" u="none" strike="noStrike" dirty="0">
                          <a:latin typeface="Arial Narrow" pitchFamily="34" charset="0"/>
                        </a:rPr>
                        <a:t> et renforcement Eclairage public  - réalisation assainissement des eaux pluviales -réalisation des aménagements extérieurs </a:t>
                      </a:r>
                      <a:endParaRPr lang="fr-FR" sz="800" b="0" i="0" u="none" strike="noStrike" dirty="0">
                        <a:solidFill>
                          <a:srgbClr val="000000"/>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bl>
          </a:graphicData>
        </a:graphic>
      </p:graphicFrame>
    </p:spTree>
  </p:cSld>
  <p:clrMapOvr>
    <a:masterClrMapping/>
  </p:clrMapOvr>
  <p:transition spd="med">
    <p:zo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nvGraphicFramePr>
        <p:xfrm>
          <a:off x="0" y="338669"/>
          <a:ext cx="9143999" cy="6167035"/>
        </p:xfrm>
        <a:graphic>
          <a:graphicData uri="http://schemas.openxmlformats.org/drawingml/2006/table">
            <a:tbl>
              <a:tblPr/>
              <a:tblGrid>
                <a:gridCol w="357602"/>
                <a:gridCol w="1955638"/>
                <a:gridCol w="1151032"/>
                <a:gridCol w="726379"/>
                <a:gridCol w="1016931"/>
                <a:gridCol w="1329833"/>
                <a:gridCol w="2606584"/>
              </a:tblGrid>
              <a:tr h="371250">
                <a:tc gridSpan="7">
                  <a:txBody>
                    <a:bodyPr/>
                    <a:lstStyle/>
                    <a:p>
                      <a:pPr algn="ctr" fontAlgn="ctr"/>
                      <a:r>
                        <a:rPr lang="fr-FR" sz="1300" b="1" i="0" u="sng" strike="noStrike" dirty="0" smtClean="0">
                          <a:solidFill>
                            <a:schemeClr val="tx1"/>
                          </a:solidFill>
                          <a:latin typeface="Arial Narrow" pitchFamily="34" charset="0"/>
                        </a:rPr>
                        <a:t>ANNEE 2013</a:t>
                      </a:r>
                      <a:endParaRPr lang="fr-FR" sz="1300" b="1" i="0" u="sng" strike="noStrike" dirty="0">
                        <a:solidFill>
                          <a:schemeClr val="tx1"/>
                        </a:solidFill>
                        <a:latin typeface="Arial Narrow" pitchFamily="34" charset="0"/>
                      </a:endParaRP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371250">
                <a:tc>
                  <a:txBody>
                    <a:bodyPr/>
                    <a:lstStyle/>
                    <a:p>
                      <a:pPr algn="ctr" fontAlgn="ctr"/>
                      <a:r>
                        <a:rPr lang="fr-FR" sz="1100" b="0" i="0" u="none" strike="noStrike">
                          <a:solidFill>
                            <a:schemeClr val="tx1"/>
                          </a:solidFill>
                          <a:latin typeface="Arial Narrow" pitchFamily="34" charset="0"/>
                        </a:rPr>
                        <a:t>N°</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0" i="0" u="none" strike="noStrike" dirty="0">
                          <a:solidFill>
                            <a:schemeClr val="tx1"/>
                          </a:solidFill>
                          <a:latin typeface="Arial Narrow" pitchFamily="34" charset="0"/>
                        </a:rPr>
                        <a:t>projets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i="0" u="none" strike="noStrike">
                          <a:solidFill>
                            <a:schemeClr val="tx1"/>
                          </a:solidFill>
                          <a:latin typeface="Arial Narrow" pitchFamily="34" charset="0"/>
                        </a:rPr>
                        <a:t>etat  des études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i="0" u="none" strike="noStrike">
                          <a:solidFill>
                            <a:schemeClr val="tx1"/>
                          </a:solidFill>
                          <a:latin typeface="Arial Narrow" pitchFamily="34" charset="0"/>
                        </a:rPr>
                        <a:t>surface en (HA)</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i="0" u="none" strike="noStrike">
                          <a:solidFill>
                            <a:schemeClr val="tx1"/>
                          </a:solidFill>
                          <a:latin typeface="Arial Narrow" pitchFamily="34" charset="0"/>
                        </a:rPr>
                        <a:t>population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i="0" u="none" strike="noStrike">
                          <a:solidFill>
                            <a:schemeClr val="tx1"/>
                          </a:solidFill>
                          <a:latin typeface="Arial Narrow" pitchFamily="34" charset="0"/>
                        </a:rPr>
                        <a:t>A,P prévisionnelle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i="0" u="none" strike="noStrike" dirty="0" smtClean="0">
                          <a:solidFill>
                            <a:schemeClr val="tx1"/>
                          </a:solidFill>
                          <a:latin typeface="Arial Narrow" pitchFamily="34" charset="0"/>
                        </a:rPr>
                        <a:t>Action </a:t>
                      </a:r>
                      <a:r>
                        <a:rPr lang="fr-FR" sz="1100" b="1" i="0" u="none" strike="noStrike" dirty="0">
                          <a:solidFill>
                            <a:schemeClr val="tx1"/>
                          </a:solidFill>
                          <a:latin typeface="Arial Narrow" pitchFamily="34" charset="0"/>
                        </a:rPr>
                        <a:t>à mener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r>
              <a:tr h="371250">
                <a:tc>
                  <a:txBody>
                    <a:bodyPr/>
                    <a:lstStyle/>
                    <a:p>
                      <a:pPr algn="ctr" fontAlgn="ctr"/>
                      <a:r>
                        <a:rPr lang="fr-FR" sz="1100" b="0" i="0" u="none" strike="noStrike" dirty="0">
                          <a:solidFill>
                            <a:schemeClr val="tx1"/>
                          </a:solidFill>
                          <a:latin typeface="Arial Narrow" pitchFamily="34" charset="0"/>
                        </a:rPr>
                        <a:t>1</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b="0" i="0" u="none" strike="noStrike">
                          <a:solidFill>
                            <a:schemeClr val="tx1"/>
                          </a:solidFill>
                          <a:latin typeface="Arial Narrow" pitchFamily="34" charset="0"/>
                        </a:rPr>
                        <a:t>lotissement   C P I A BOUSSOUF</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3</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574</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30 300 000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71250">
                <a:tc>
                  <a:txBody>
                    <a:bodyPr/>
                    <a:lstStyle/>
                    <a:p>
                      <a:pPr algn="ctr" fontAlgn="ctr"/>
                      <a:r>
                        <a:rPr lang="fr-FR" sz="1100" b="0" i="0" u="none" strike="noStrike" dirty="0">
                          <a:solidFill>
                            <a:schemeClr val="tx1"/>
                          </a:solidFill>
                          <a:latin typeface="Arial Narrow" pitchFamily="34" charset="0"/>
                        </a:rPr>
                        <a:t>2</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b="0" i="0" u="none" strike="noStrike">
                          <a:solidFill>
                            <a:schemeClr val="tx1"/>
                          </a:solidFill>
                          <a:latin typeface="Arial Narrow" pitchFamily="34" charset="0"/>
                        </a:rPr>
                        <a:t>Cité Boumerzoug Batiment Collectifs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étude      en cours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20</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1470</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262 000 000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71250">
                <a:tc>
                  <a:txBody>
                    <a:bodyPr/>
                    <a:lstStyle/>
                    <a:p>
                      <a:pPr algn="ctr" fontAlgn="ctr"/>
                      <a:r>
                        <a:rPr lang="fr-FR" sz="1100" b="0" i="0" u="none" strike="noStrike" dirty="0">
                          <a:solidFill>
                            <a:schemeClr val="tx1"/>
                          </a:solidFill>
                          <a:latin typeface="Arial Narrow" pitchFamily="34" charset="0"/>
                        </a:rPr>
                        <a:t>3</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b="0" i="0" u="none" strike="noStrike" dirty="0">
                          <a:solidFill>
                            <a:schemeClr val="tx1"/>
                          </a:solidFill>
                          <a:latin typeface="Arial Narrow" pitchFamily="34" charset="0"/>
                        </a:rPr>
                        <a:t>Cité les Peupliers</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étude      en cours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17</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900</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222 700 000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71250">
                <a:tc>
                  <a:txBody>
                    <a:bodyPr/>
                    <a:lstStyle/>
                    <a:p>
                      <a:pPr algn="ctr" fontAlgn="ctr"/>
                      <a:r>
                        <a:rPr lang="fr-FR" sz="1100" b="0" i="0" u="none" strike="noStrike" dirty="0">
                          <a:solidFill>
                            <a:schemeClr val="tx1"/>
                          </a:solidFill>
                          <a:latin typeface="Arial Narrow" pitchFamily="34" charset="0"/>
                        </a:rPr>
                        <a:t>4</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b="0" i="0" u="none" strike="noStrike" dirty="0">
                          <a:solidFill>
                            <a:schemeClr val="tx1"/>
                          </a:solidFill>
                          <a:latin typeface="Arial Narrow" pitchFamily="34" charset="0"/>
                        </a:rPr>
                        <a:t> Cite des Muriers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8</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350</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104 800 000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490907">
                <a:tc>
                  <a:txBody>
                    <a:bodyPr/>
                    <a:lstStyle/>
                    <a:p>
                      <a:pPr algn="ctr" fontAlgn="ctr"/>
                      <a:r>
                        <a:rPr lang="fr-FR" sz="1100" b="0" i="0" u="none" strike="noStrike" dirty="0">
                          <a:solidFill>
                            <a:schemeClr val="tx1"/>
                          </a:solidFill>
                          <a:latin typeface="Arial Narrow" pitchFamily="34" charset="0"/>
                        </a:rPr>
                        <a:t>5</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b="0" i="0" u="none" strike="noStrike" dirty="0">
                          <a:solidFill>
                            <a:schemeClr val="tx1"/>
                          </a:solidFill>
                          <a:latin typeface="Arial Narrow" pitchFamily="34" charset="0"/>
                        </a:rPr>
                        <a:t>Cité des Fonctionnaires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étude      en cours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10</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120</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56 500 000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b="0" i="0" u="none" strike="noStrike" dirty="0">
                          <a:solidFill>
                            <a:schemeClr val="tx1"/>
                          </a:solidFill>
                          <a:latin typeface="Arial Narrow" pitchFamily="34" charset="0"/>
                        </a:rPr>
                        <a:t>reprise de la voirie -reprise  de l'</a:t>
                      </a:r>
                      <a:r>
                        <a:rPr lang="fr-FR" sz="800" b="0" i="0" u="none" strike="noStrike" dirty="0" err="1">
                          <a:solidFill>
                            <a:schemeClr val="tx1"/>
                          </a:solidFill>
                          <a:latin typeface="Arial Narrow" pitchFamily="34" charset="0"/>
                        </a:rPr>
                        <a:t>eclairage</a:t>
                      </a:r>
                      <a:r>
                        <a:rPr lang="fr-FR" sz="800" b="0" i="0" u="none" strike="noStrike" dirty="0">
                          <a:solidFill>
                            <a:schemeClr val="tx1"/>
                          </a:solidFill>
                          <a:latin typeface="Arial Narrow" pitchFamily="34" charset="0"/>
                        </a:rPr>
                        <a:t> public -renforcement et réfection de l'</a:t>
                      </a:r>
                      <a:r>
                        <a:rPr lang="fr-FR" sz="800" b="0" i="0" u="none" strike="noStrike" dirty="0" err="1">
                          <a:solidFill>
                            <a:schemeClr val="tx1"/>
                          </a:solidFill>
                          <a:latin typeface="Arial Narrow" pitchFamily="34" charset="0"/>
                        </a:rPr>
                        <a:t>assainisssement</a:t>
                      </a:r>
                      <a:r>
                        <a:rPr lang="fr-FR" sz="800" b="0" i="0" u="none" strike="noStrike" dirty="0">
                          <a:solidFill>
                            <a:schemeClr val="tx1"/>
                          </a:solidFill>
                          <a:latin typeface="Arial Narrow" pitchFamily="34" charset="0"/>
                        </a:rPr>
                        <a:t> des eaux pluviales  - réfection et réalisation des aménagements extérieurs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71250">
                <a:tc>
                  <a:txBody>
                    <a:bodyPr/>
                    <a:lstStyle/>
                    <a:p>
                      <a:pPr algn="ctr" fontAlgn="ctr"/>
                      <a:r>
                        <a:rPr lang="fr-FR" sz="1100" b="0" i="0" u="none" strike="noStrike" dirty="0">
                          <a:solidFill>
                            <a:schemeClr val="tx1"/>
                          </a:solidFill>
                          <a:latin typeface="Arial Narrow" pitchFamily="34" charset="0"/>
                        </a:rPr>
                        <a:t>6</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b="0" i="0" u="none" strike="noStrike" dirty="0">
                          <a:solidFill>
                            <a:schemeClr val="tx1"/>
                          </a:solidFill>
                          <a:latin typeface="Arial Narrow" pitchFamily="34" charset="0"/>
                        </a:rPr>
                        <a:t>Cité </a:t>
                      </a:r>
                      <a:r>
                        <a:rPr lang="fr-FR" sz="800" b="0" i="0" u="none" strike="noStrike" dirty="0" err="1">
                          <a:solidFill>
                            <a:schemeClr val="tx1"/>
                          </a:solidFill>
                          <a:latin typeface="Arial Narrow" pitchFamily="34" charset="0"/>
                        </a:rPr>
                        <a:t>kouhil</a:t>
                      </a:r>
                      <a:r>
                        <a:rPr lang="fr-FR" sz="800" b="0" i="0" u="none" strike="noStrike" dirty="0">
                          <a:solidFill>
                            <a:schemeClr val="tx1"/>
                          </a:solidFill>
                          <a:latin typeface="Arial Narrow" pitchFamily="34" charset="0"/>
                        </a:rPr>
                        <a:t> </a:t>
                      </a:r>
                      <a:r>
                        <a:rPr lang="fr-FR" sz="800" b="0" i="0" u="none" strike="noStrike" dirty="0" err="1">
                          <a:solidFill>
                            <a:schemeClr val="tx1"/>
                          </a:solidFill>
                          <a:latin typeface="Arial Narrow" pitchFamily="34" charset="0"/>
                        </a:rPr>
                        <a:t>lakhdar</a:t>
                      </a:r>
                      <a:r>
                        <a:rPr lang="fr-FR" sz="800" b="0" i="0" u="none" strike="noStrike" dirty="0">
                          <a:solidFill>
                            <a:schemeClr val="tx1"/>
                          </a:solidFill>
                          <a:latin typeface="Arial Narrow" pitchFamily="34" charset="0"/>
                        </a:rPr>
                        <a:t>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5</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3000</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160 250 000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490907">
                <a:tc>
                  <a:txBody>
                    <a:bodyPr/>
                    <a:lstStyle/>
                    <a:p>
                      <a:pPr algn="ctr" fontAlgn="ctr"/>
                      <a:r>
                        <a:rPr lang="fr-FR" sz="1100" b="0" i="0" u="none" strike="noStrike" dirty="0">
                          <a:solidFill>
                            <a:schemeClr val="tx1"/>
                          </a:solidFill>
                          <a:latin typeface="Arial Narrow" pitchFamily="34" charset="0"/>
                        </a:rPr>
                        <a:t>7</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b="0" i="0" u="none" strike="noStrike" dirty="0">
                          <a:solidFill>
                            <a:schemeClr val="tx1"/>
                          </a:solidFill>
                          <a:latin typeface="Arial Narrow" pitchFamily="34" charset="0"/>
                        </a:rPr>
                        <a:t>Cite  </a:t>
                      </a:r>
                      <a:r>
                        <a:rPr lang="fr-FR" sz="800" b="0" i="0" u="none" strike="noStrike" dirty="0" err="1">
                          <a:solidFill>
                            <a:schemeClr val="tx1"/>
                          </a:solidFill>
                          <a:latin typeface="Arial Narrow" pitchFamily="34" charset="0"/>
                        </a:rPr>
                        <a:t>Batiment</a:t>
                      </a:r>
                      <a:r>
                        <a:rPr lang="fr-FR" sz="800" b="0" i="0" u="none" strike="noStrike" dirty="0">
                          <a:solidFill>
                            <a:schemeClr val="tx1"/>
                          </a:solidFill>
                          <a:latin typeface="Arial Narrow" pitchFamily="34" charset="0"/>
                        </a:rPr>
                        <a:t> </a:t>
                      </a:r>
                      <a:r>
                        <a:rPr lang="fr-FR" sz="800" b="0" i="0" u="none" strike="noStrike" dirty="0" err="1">
                          <a:solidFill>
                            <a:schemeClr val="tx1"/>
                          </a:solidFill>
                          <a:latin typeface="Arial Narrow" pitchFamily="34" charset="0"/>
                        </a:rPr>
                        <a:t>CNS</a:t>
                      </a:r>
                      <a:r>
                        <a:rPr lang="fr-FR" sz="800" b="0" i="0" u="none" strike="noStrike" dirty="0">
                          <a:solidFill>
                            <a:schemeClr val="tx1"/>
                          </a:solidFill>
                          <a:latin typeface="Arial Narrow" pitchFamily="34" charset="0"/>
                        </a:rPr>
                        <a:t>  Sidi Mabrouk</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3</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240</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85 150 000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b="0" i="0" u="none" strike="noStrike">
                          <a:solidFill>
                            <a:schemeClr val="tx1"/>
                          </a:solidFill>
                          <a:latin typeface="Arial Narrow" pitchFamily="34" charset="0"/>
                        </a:rPr>
                        <a:t>reprise de la voirie en partie -reprise  de l'eclairage public -renforcement et réfection de l'assainisssement des eaux pluviales  - réfection et réalisation des aménagements extérieurs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490907">
                <a:tc>
                  <a:txBody>
                    <a:bodyPr/>
                    <a:lstStyle/>
                    <a:p>
                      <a:pPr algn="ctr" fontAlgn="ctr"/>
                      <a:r>
                        <a:rPr lang="fr-FR" sz="1100" b="0" i="0" u="none" strike="noStrike" dirty="0">
                          <a:solidFill>
                            <a:schemeClr val="tx1"/>
                          </a:solidFill>
                          <a:latin typeface="Arial Narrow" pitchFamily="34" charset="0"/>
                        </a:rPr>
                        <a:t>8</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b="0" i="0" u="none" strike="noStrike">
                          <a:solidFill>
                            <a:schemeClr val="tx1"/>
                          </a:solidFill>
                          <a:latin typeface="Arial Narrow" pitchFamily="34" charset="0"/>
                        </a:rPr>
                        <a:t>Cité des Apotres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6</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170</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80 300 000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b="0" i="0" u="none" strike="noStrike">
                          <a:solidFill>
                            <a:schemeClr val="tx1"/>
                          </a:solidFill>
                          <a:latin typeface="Arial Narrow" pitchFamily="34" charset="0"/>
                        </a:rPr>
                        <a:t>reprise de la voirie en partie -reprise  de l'eclairage public -renforcement et réfection de l'assainisssement des eaux pluviales  - réfection et réalisation des aménagements extérieurs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490907">
                <a:tc>
                  <a:txBody>
                    <a:bodyPr/>
                    <a:lstStyle/>
                    <a:p>
                      <a:pPr algn="ctr" fontAlgn="ctr"/>
                      <a:r>
                        <a:rPr lang="fr-FR" sz="1100" b="0" i="0" u="none" strike="noStrike" dirty="0">
                          <a:solidFill>
                            <a:schemeClr val="tx1"/>
                          </a:solidFill>
                          <a:latin typeface="Arial Narrow" pitchFamily="34" charset="0"/>
                        </a:rPr>
                        <a:t>9</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b="0" i="0" u="none" strike="noStrike">
                          <a:solidFill>
                            <a:schemeClr val="tx1"/>
                          </a:solidFill>
                          <a:latin typeface="Arial Narrow" pitchFamily="34" charset="0"/>
                        </a:rPr>
                        <a:t>Cité Bitat 200 Logts Sidi Mabrouk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5</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250</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80 250 000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b="0" i="0" u="none" strike="noStrike">
                          <a:solidFill>
                            <a:schemeClr val="tx1"/>
                          </a:solidFill>
                          <a:latin typeface="Arial Narrow" pitchFamily="34" charset="0"/>
                        </a:rPr>
                        <a:t>reprise de la voirie en partie -reprise  de l'eclairage public -renforcement et réfection de l'assainisssement des eaux pluviales  - réfection et réalisation des aménagements extérieurs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71250">
                <a:tc>
                  <a:txBody>
                    <a:bodyPr/>
                    <a:lstStyle/>
                    <a:p>
                      <a:pPr algn="ctr" fontAlgn="ctr"/>
                      <a:r>
                        <a:rPr lang="fr-FR" sz="1100" b="0" i="0" u="none" strike="noStrike" dirty="0">
                          <a:solidFill>
                            <a:schemeClr val="tx1"/>
                          </a:solidFill>
                          <a:latin typeface="Arial Narrow" pitchFamily="34" charset="0"/>
                        </a:rPr>
                        <a:t>10</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800" b="0" i="0" u="none" strike="noStrike">
                          <a:solidFill>
                            <a:schemeClr val="tx1"/>
                          </a:solidFill>
                          <a:latin typeface="Arial Narrow" pitchFamily="34" charset="0"/>
                        </a:rPr>
                        <a:t>lotissement   PLATEAU AIN EL BEY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18,50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3374</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160 000 000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71250">
                <a:tc>
                  <a:txBody>
                    <a:bodyPr/>
                    <a:lstStyle/>
                    <a:p>
                      <a:pPr algn="ctr" fontAlgn="ctr"/>
                      <a:r>
                        <a:rPr lang="fr-FR" sz="1100" b="0" i="0" u="none" strike="noStrike" dirty="0">
                          <a:solidFill>
                            <a:schemeClr val="tx1"/>
                          </a:solidFill>
                          <a:latin typeface="Arial Narrow" pitchFamily="34" charset="0"/>
                        </a:rPr>
                        <a:t>11</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b="0" i="0" u="none" strike="noStrike">
                          <a:solidFill>
                            <a:schemeClr val="tx1"/>
                          </a:solidFill>
                          <a:latin typeface="Arial Narrow" pitchFamily="34" charset="0"/>
                        </a:rPr>
                        <a:t>lotissement   ONAMA</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étude      en cours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16,00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2380</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180 000 000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b="0" i="0" u="none" strike="noStrike">
                          <a:solidFill>
                            <a:schemeClr val="tx1"/>
                          </a:solidFill>
                          <a:latin typeface="Arial Narrow" pitchFamily="34" charset="0"/>
                        </a:rPr>
                        <a:t>réalisation de voirie -réalisation eclairage public -réalisation assainissement des eaux pluviales -réalisation des aménagement extérieurs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71250">
                <a:tc>
                  <a:txBody>
                    <a:bodyPr/>
                    <a:lstStyle/>
                    <a:p>
                      <a:pPr algn="ctr" fontAlgn="ctr"/>
                      <a:r>
                        <a:rPr lang="fr-FR" sz="1100" b="0" i="0" u="none" strike="noStrike" dirty="0">
                          <a:solidFill>
                            <a:schemeClr val="tx1"/>
                          </a:solidFill>
                          <a:latin typeface="Arial Narrow" pitchFamily="34" charset="0"/>
                        </a:rPr>
                        <a:t>12</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800" b="0" i="0" u="none" strike="noStrike">
                          <a:solidFill>
                            <a:schemeClr val="tx1"/>
                          </a:solidFill>
                          <a:latin typeface="Arial Narrow" pitchFamily="34" charset="0"/>
                        </a:rPr>
                        <a:t>4 EME KILIOMETRE</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étude      en cours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17,00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190 000 000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490907">
                <a:tc>
                  <a:txBody>
                    <a:bodyPr/>
                    <a:lstStyle/>
                    <a:p>
                      <a:pPr algn="ctr" fontAlgn="ctr"/>
                      <a:r>
                        <a:rPr lang="fr-FR" sz="1100" b="0" i="0" u="none" strike="noStrike" dirty="0">
                          <a:solidFill>
                            <a:schemeClr val="tx1"/>
                          </a:solidFill>
                          <a:latin typeface="Arial Narrow" pitchFamily="34" charset="0"/>
                        </a:rPr>
                        <a:t>13</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b="0" i="0" u="none" strike="noStrike">
                          <a:solidFill>
                            <a:schemeClr val="tx1"/>
                          </a:solidFill>
                          <a:latin typeface="Arial Narrow" pitchFamily="34" charset="0"/>
                        </a:rPr>
                        <a:t>lotissement  BELHADJ MOSTEFA MOUNIR</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4,00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1 098,00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40 200 000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b="0" i="0" u="none" strike="noStrike" dirty="0">
                          <a:solidFill>
                            <a:schemeClr val="tx1"/>
                          </a:solidFill>
                          <a:latin typeface="Arial Narrow" pitchFamily="34" charset="0"/>
                        </a:rPr>
                        <a:t>réalisation de voirie -réfection et renforcement </a:t>
                      </a:r>
                      <a:r>
                        <a:rPr lang="fr-FR" sz="800" b="0" i="0" u="none" strike="noStrike" dirty="0" err="1">
                          <a:solidFill>
                            <a:schemeClr val="tx1"/>
                          </a:solidFill>
                          <a:latin typeface="Arial Narrow" pitchFamily="34" charset="0"/>
                        </a:rPr>
                        <a:t>eclairage</a:t>
                      </a:r>
                      <a:r>
                        <a:rPr lang="fr-FR" sz="800" b="0" i="0" u="none" strike="noStrike" dirty="0">
                          <a:solidFill>
                            <a:schemeClr val="tx1"/>
                          </a:solidFill>
                          <a:latin typeface="Arial Narrow" pitchFamily="34" charset="0"/>
                        </a:rPr>
                        <a:t> public -réalisation assainissement des eaux pluviales -réalisation des aménagement extérieurs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bl>
          </a:graphicData>
        </a:graphic>
      </p:graphicFrame>
    </p:spTree>
  </p:cSld>
  <p:clrMapOvr>
    <a:masterClrMapping/>
  </p:clrMapOvr>
  <p:transition spd="med">
    <p:zoom/>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au 2"/>
          <p:cNvGraphicFramePr>
            <a:graphicFrameLocks noGrp="1"/>
          </p:cNvGraphicFramePr>
          <p:nvPr/>
        </p:nvGraphicFramePr>
        <p:xfrm>
          <a:off x="20443" y="847740"/>
          <a:ext cx="9123557" cy="5940000"/>
        </p:xfrm>
        <a:graphic>
          <a:graphicData uri="http://schemas.openxmlformats.org/drawingml/2006/table">
            <a:tbl>
              <a:tblPr/>
              <a:tblGrid>
                <a:gridCol w="356803"/>
                <a:gridCol w="1951266"/>
                <a:gridCol w="1148459"/>
                <a:gridCol w="724755"/>
                <a:gridCol w="1014657"/>
                <a:gridCol w="1326860"/>
                <a:gridCol w="2600757"/>
              </a:tblGrid>
              <a:tr h="396000">
                <a:tc>
                  <a:txBody>
                    <a:bodyPr/>
                    <a:lstStyle/>
                    <a:p>
                      <a:pPr algn="ctr" fontAlgn="ctr"/>
                      <a:r>
                        <a:rPr lang="fr-FR" sz="1100" b="0" i="0" u="none" strike="noStrike" dirty="0">
                          <a:solidFill>
                            <a:schemeClr val="tx1"/>
                          </a:solidFill>
                          <a:latin typeface="Arial Narrow" pitchFamily="34" charset="0"/>
                        </a:rPr>
                        <a:t>14</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b="0" i="0" u="none" strike="noStrike" dirty="0">
                          <a:solidFill>
                            <a:schemeClr val="tx1"/>
                          </a:solidFill>
                          <a:latin typeface="Arial Narrow" pitchFamily="34" charset="0"/>
                        </a:rPr>
                        <a:t>lotissement  LAAMOURI RABEH</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4,00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2 412,00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40 200 000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b="0" i="0" u="none" strike="noStrike" dirty="0">
                          <a:solidFill>
                            <a:schemeClr val="tx1"/>
                          </a:solidFill>
                          <a:latin typeface="Arial Narrow" pitchFamily="34" charset="0"/>
                        </a:rPr>
                        <a:t>réalisation de voirie -réfection et renforcement </a:t>
                      </a:r>
                      <a:r>
                        <a:rPr lang="fr-FR" sz="800" b="0" i="0" u="none" strike="noStrike" dirty="0" err="1">
                          <a:solidFill>
                            <a:schemeClr val="tx1"/>
                          </a:solidFill>
                          <a:latin typeface="Arial Narrow" pitchFamily="34" charset="0"/>
                        </a:rPr>
                        <a:t>eclairage</a:t>
                      </a:r>
                      <a:r>
                        <a:rPr lang="fr-FR" sz="800" b="0" i="0" u="none" strike="noStrike" dirty="0">
                          <a:solidFill>
                            <a:schemeClr val="tx1"/>
                          </a:solidFill>
                          <a:latin typeface="Arial Narrow" pitchFamily="34" charset="0"/>
                        </a:rPr>
                        <a:t> public -réalisation assainissement des eaux pluviales -réalisation des aménagement extérieurs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15</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b="0" i="0" u="none" strike="noStrike" dirty="0">
                          <a:solidFill>
                            <a:schemeClr val="tx1"/>
                          </a:solidFill>
                          <a:latin typeface="Arial Narrow" pitchFamily="34" charset="0"/>
                        </a:rPr>
                        <a:t>lotissement  GERIC BENBOUALIA</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20,00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6 678,00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201 000 000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b="0" i="0" u="none" strike="noStrike">
                          <a:solidFill>
                            <a:schemeClr val="tx1"/>
                          </a:solidFill>
                          <a:latin typeface="Arial Narrow" pitchFamily="34" charset="0"/>
                        </a:rPr>
                        <a:t>réalisation de la voirie -réfcetion et réalisation Eclairage public  - réalisation assainissement des eaux pluviales -réalisation des aménagements extérieurs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16</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800" b="0" i="0" u="none" strike="noStrike" dirty="0">
                          <a:solidFill>
                            <a:schemeClr val="tx1"/>
                          </a:solidFill>
                          <a:latin typeface="Arial Narrow" pitchFamily="34" charset="0"/>
                        </a:rPr>
                        <a:t>lotissement  PITOFA BELHADEF Med LARBI</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2,00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396,00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20 100 000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b="0" i="0" u="none" strike="noStrike">
                          <a:solidFill>
                            <a:schemeClr val="tx1"/>
                          </a:solidFill>
                          <a:latin typeface="Arial Narrow" pitchFamily="34" charset="0"/>
                        </a:rPr>
                        <a:t>réalisation de : voirie -Eclairage public -assainissement des eaux pluviales -aménagement extérieurs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17</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b="0" i="0" u="none" strike="noStrike" dirty="0">
                          <a:solidFill>
                            <a:schemeClr val="tx1"/>
                          </a:solidFill>
                          <a:latin typeface="Arial Narrow" pitchFamily="34" charset="0"/>
                        </a:rPr>
                        <a:t>lotissement  SMARA ET BOUMAAZA</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4,00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1 872,00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40 200 000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b="0" i="0" u="none" strike="noStrike">
                          <a:solidFill>
                            <a:schemeClr val="tx1"/>
                          </a:solidFill>
                          <a:latin typeface="Arial Narrow" pitchFamily="34" charset="0"/>
                        </a:rPr>
                        <a:t>réalisation de la voirie - renforcement Eclairage public  - réalisation assainissement des eaux pluviales -réalisation des aménagements extérieurs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18</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800" b="0" i="0" u="none" strike="noStrike" dirty="0">
                          <a:solidFill>
                            <a:schemeClr val="tx1"/>
                          </a:solidFill>
                          <a:latin typeface="Arial Narrow" pitchFamily="34" charset="0"/>
                        </a:rPr>
                        <a:t>lotissement  ABED ABDELAZIZ</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2,00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468,00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20 100 000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19</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800" b="0" i="0" u="none" strike="noStrike" dirty="0">
                          <a:solidFill>
                            <a:schemeClr val="tx1"/>
                          </a:solidFill>
                          <a:latin typeface="Arial Narrow" pitchFamily="34" charset="0"/>
                        </a:rPr>
                        <a:t>lotissement  </a:t>
                      </a:r>
                      <a:r>
                        <a:rPr lang="fr-FR" sz="800" b="0" i="0" u="none" strike="noStrike" dirty="0" err="1">
                          <a:solidFill>
                            <a:schemeClr val="tx1"/>
                          </a:solidFill>
                          <a:latin typeface="Arial Narrow" pitchFamily="34" charset="0"/>
                        </a:rPr>
                        <a:t>BENABDELKADER</a:t>
                      </a:r>
                      <a:r>
                        <a:rPr lang="fr-FR" sz="800" b="0" i="0" u="none" strike="noStrike" dirty="0">
                          <a:solidFill>
                            <a:schemeClr val="tx1"/>
                          </a:solidFill>
                          <a:latin typeface="Arial Narrow" pitchFamily="34" charset="0"/>
                        </a:rPr>
                        <a:t> </a:t>
                      </a:r>
                      <a:r>
                        <a:rPr lang="fr-FR" sz="800" b="0" i="0" u="none" strike="noStrike" dirty="0" err="1">
                          <a:solidFill>
                            <a:schemeClr val="tx1"/>
                          </a:solidFill>
                          <a:latin typeface="Arial Narrow" pitchFamily="34" charset="0"/>
                        </a:rPr>
                        <a:t>ABLA</a:t>
                      </a:r>
                      <a:endParaRPr lang="fr-FR" sz="800" b="0" i="0" u="none" strike="noStrike" dirty="0">
                        <a:solidFill>
                          <a:schemeClr val="tx1"/>
                        </a:solidFill>
                        <a:latin typeface="Arial Narrow" pitchFamily="34" charset="0"/>
                      </a:endParaRP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2,00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432,00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20 100 000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20</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800" b="0" i="0" u="none" strike="noStrike" dirty="0">
                          <a:solidFill>
                            <a:schemeClr val="tx1"/>
                          </a:solidFill>
                          <a:latin typeface="Arial Narrow" pitchFamily="34" charset="0"/>
                        </a:rPr>
                        <a:t>lotissement  SARL </a:t>
                      </a:r>
                      <a:r>
                        <a:rPr lang="fr-FR" sz="800" b="0" i="0" u="none" strike="noStrike" dirty="0" err="1">
                          <a:solidFill>
                            <a:schemeClr val="tx1"/>
                          </a:solidFill>
                          <a:latin typeface="Arial Narrow" pitchFamily="34" charset="0"/>
                        </a:rPr>
                        <a:t>KHENCHOUL</a:t>
                      </a:r>
                      <a:endParaRPr lang="fr-FR" sz="800" b="0" i="0" u="none" strike="noStrike" dirty="0">
                        <a:solidFill>
                          <a:schemeClr val="tx1"/>
                        </a:solidFill>
                        <a:latin typeface="Arial Narrow" pitchFamily="34" charset="0"/>
                      </a:endParaRP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3,00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810,00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30 150 000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21</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800" b="0" i="0" u="none" strike="noStrike" dirty="0">
                          <a:solidFill>
                            <a:schemeClr val="tx1"/>
                          </a:solidFill>
                          <a:latin typeface="Arial Narrow" pitchFamily="34" charset="0"/>
                        </a:rPr>
                        <a:t>lotissement  SARL </a:t>
                      </a:r>
                      <a:r>
                        <a:rPr lang="fr-FR" sz="800" b="0" i="0" u="none" strike="noStrike" dirty="0" err="1">
                          <a:solidFill>
                            <a:schemeClr val="tx1"/>
                          </a:solidFill>
                          <a:latin typeface="Arial Narrow" pitchFamily="34" charset="0"/>
                        </a:rPr>
                        <a:t>KHALFALLAH</a:t>
                      </a:r>
                      <a:endParaRPr lang="fr-FR" sz="800" b="0" i="0" u="none" strike="noStrike" dirty="0">
                        <a:solidFill>
                          <a:schemeClr val="tx1"/>
                        </a:solidFill>
                        <a:latin typeface="Arial Narrow" pitchFamily="34" charset="0"/>
                      </a:endParaRP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2,00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288,00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20 100 000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22</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b="0" i="0" u="none" strike="noStrike">
                          <a:solidFill>
                            <a:schemeClr val="tx1"/>
                          </a:solidFill>
                          <a:latin typeface="Arial Narrow" pitchFamily="34" charset="0"/>
                        </a:rPr>
                        <a:t>   EL GUEMMAS 2 eme tranche</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achevée</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100,00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21 700,00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300 000 000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b="0" i="0" u="none" strike="noStrike">
                          <a:solidFill>
                            <a:schemeClr val="tx1"/>
                          </a:solidFill>
                          <a:latin typeface="Arial Narrow" pitchFamily="34" charset="0"/>
                        </a:rPr>
                        <a:t>reprise  de la voire -    reprise  de l'eclairage public -réalisation de l'assainisssement des eaux pluviales  - réalisation des aménagements extérieurs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23</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b="0" i="0" u="none" strike="noStrike">
                          <a:solidFill>
                            <a:schemeClr val="tx1"/>
                          </a:solidFill>
                          <a:latin typeface="Arial Narrow" pitchFamily="34" charset="0"/>
                        </a:rPr>
                        <a:t>SIDI MABROUK  SUPERIEUR</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103,00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280 000 </a:t>
                      </a:r>
                      <a:r>
                        <a:rPr lang="fr-FR" sz="800" b="0" i="0" u="none" strike="noStrike" dirty="0" err="1">
                          <a:solidFill>
                            <a:schemeClr val="tx1"/>
                          </a:solidFill>
                          <a:latin typeface="Arial Narrow" pitchFamily="34" charset="0"/>
                        </a:rPr>
                        <a:t>000</a:t>
                      </a:r>
                      <a:r>
                        <a:rPr lang="fr-FR" sz="800" b="0" i="0" u="none" strike="noStrike" dirty="0">
                          <a:solidFill>
                            <a:schemeClr val="tx1"/>
                          </a:solidFill>
                          <a:latin typeface="Arial Narrow" pitchFamily="34" charset="0"/>
                        </a:rPr>
                        <a:t>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b="0" i="0" u="none" strike="noStrike">
                          <a:solidFill>
                            <a:schemeClr val="tx1"/>
                          </a:solidFill>
                          <a:latin typeface="Arial Narrow" pitchFamily="34" charset="0"/>
                        </a:rPr>
                        <a:t>reprise et réfection  de voire -  renforcement et reprise  de l'eclairage public -renforcement et réfection de l'assainisssement des eaux pluviales  - réfection et réalisation des aménagements extérieurs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24</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800" b="0" i="0" u="none" strike="noStrike">
                          <a:solidFill>
                            <a:schemeClr val="tx1"/>
                          </a:solidFill>
                          <a:latin typeface="Arial Narrow" pitchFamily="34" charset="0"/>
                        </a:rPr>
                        <a:t>Cité AMIR A/KADER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Etude en cours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19,00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1 260,00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304 500 000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25</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b="0" i="0" u="none" strike="noStrike">
                          <a:solidFill>
                            <a:schemeClr val="tx1"/>
                          </a:solidFill>
                          <a:latin typeface="Arial Narrow" pitchFamily="34" charset="0"/>
                        </a:rPr>
                        <a:t>lotissement   LES AMANDIERS 1e2</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50,00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2 052,00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502 500 000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b="0" i="0" u="none" strike="noStrike" dirty="0">
                          <a:solidFill>
                            <a:schemeClr val="tx1"/>
                          </a:solidFill>
                          <a:latin typeface="Arial Narrow" pitchFamily="34" charset="0"/>
                        </a:rPr>
                        <a:t>réalisation de la voirie -réalisation Eclairage public  - réalisation assainissement des eaux pluviales -reprise et réalisation  des aménagements extérieurs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26</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b="0" i="0" u="none" strike="noStrike">
                          <a:solidFill>
                            <a:schemeClr val="tx1"/>
                          </a:solidFill>
                          <a:latin typeface="Arial Narrow" pitchFamily="34" charset="0"/>
                        </a:rPr>
                        <a:t>lotissement   LES CERISIERS</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13,00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486,00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130 650 000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b="0" i="0" u="none" strike="noStrike" dirty="0">
                          <a:solidFill>
                            <a:schemeClr val="tx1"/>
                          </a:solidFill>
                          <a:latin typeface="Arial Narrow" pitchFamily="34" charset="0"/>
                        </a:rPr>
                        <a:t>réalisation de la voirie -réalisation Eclairage public  - réalisation assainissement des eaux pluviales -reprise et réalisation  des aménagements extérieurs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27</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b="0" i="0" u="none" strike="noStrike">
                          <a:solidFill>
                            <a:schemeClr val="tx1"/>
                          </a:solidFill>
                          <a:latin typeface="Arial Narrow" pitchFamily="34" charset="0"/>
                        </a:rPr>
                        <a:t>lotissement   BAB DJEDID 1</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6,00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1 908,00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60 300 000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b="0" i="0" u="none" strike="noStrike" dirty="0">
                          <a:solidFill>
                            <a:schemeClr val="tx1"/>
                          </a:solidFill>
                          <a:latin typeface="Arial Narrow" pitchFamily="34" charset="0"/>
                        </a:rPr>
                        <a:t>réalisation de la voirie -</a:t>
                      </a:r>
                      <a:r>
                        <a:rPr lang="fr-FR" sz="800" b="0" i="0" u="none" strike="noStrike" dirty="0" err="1">
                          <a:solidFill>
                            <a:schemeClr val="tx1"/>
                          </a:solidFill>
                          <a:latin typeface="Arial Narrow" pitchFamily="34" charset="0"/>
                        </a:rPr>
                        <a:t>réfcetion</a:t>
                      </a:r>
                      <a:r>
                        <a:rPr lang="fr-FR" sz="800" b="0" i="0" u="none" strike="noStrike" dirty="0">
                          <a:solidFill>
                            <a:schemeClr val="tx1"/>
                          </a:solidFill>
                          <a:latin typeface="Arial Narrow" pitchFamily="34" charset="0"/>
                        </a:rPr>
                        <a:t> et renforcement  Eclairage public  - réalisation assainissement des eaux pluviales -réalisation des aménagements extérieurs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28</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800" b="0" i="0" u="none" strike="noStrike">
                          <a:solidFill>
                            <a:schemeClr val="tx1"/>
                          </a:solidFill>
                          <a:latin typeface="Arial Narrow" pitchFamily="34" charset="0"/>
                        </a:rPr>
                        <a:t>lotissement   BAB DJEDID 2</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étude en voie de lancement</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dirty="0">
                          <a:solidFill>
                            <a:schemeClr val="tx1"/>
                          </a:solidFill>
                          <a:latin typeface="Arial Narrow" pitchFamily="34" charset="0"/>
                        </a:rPr>
                        <a:t>               3,00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1 134,00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800" b="0" i="0" u="none" strike="noStrike">
                          <a:solidFill>
                            <a:schemeClr val="tx1"/>
                          </a:solidFill>
                          <a:latin typeface="Arial Narrow" pitchFamily="34" charset="0"/>
                        </a:rPr>
                        <a:t>                           30 150 000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800" b="0" i="0" u="none" strike="noStrike" dirty="0">
                          <a:solidFill>
                            <a:schemeClr val="tx1"/>
                          </a:solidFill>
                          <a:latin typeface="Arial Narrow" pitchFamily="34" charset="0"/>
                        </a:rPr>
                        <a:t>réalisation de la voirie -</a:t>
                      </a:r>
                      <a:r>
                        <a:rPr lang="fr-FR" sz="800" b="0" i="0" u="none" strike="noStrike" dirty="0" err="1">
                          <a:solidFill>
                            <a:schemeClr val="tx1"/>
                          </a:solidFill>
                          <a:latin typeface="Arial Narrow" pitchFamily="34" charset="0"/>
                        </a:rPr>
                        <a:t>réfcetion</a:t>
                      </a:r>
                      <a:r>
                        <a:rPr lang="fr-FR" sz="800" b="0" i="0" u="none" strike="noStrike" dirty="0">
                          <a:solidFill>
                            <a:schemeClr val="tx1"/>
                          </a:solidFill>
                          <a:latin typeface="Arial Narrow" pitchFamily="34" charset="0"/>
                        </a:rPr>
                        <a:t> et renforcement  Eclairage public  - réalisation assainissement des eaux pluviales -réalisation des aménagements extérieurs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bl>
          </a:graphicData>
        </a:graphic>
      </p:graphicFrame>
      <p:graphicFrame>
        <p:nvGraphicFramePr>
          <p:cNvPr id="6" name="Tableau 5"/>
          <p:cNvGraphicFramePr>
            <a:graphicFrameLocks noGrp="1"/>
          </p:cNvGraphicFramePr>
          <p:nvPr/>
        </p:nvGraphicFramePr>
        <p:xfrm>
          <a:off x="20475" y="152011"/>
          <a:ext cx="9123557" cy="348031"/>
        </p:xfrm>
        <a:graphic>
          <a:graphicData uri="http://schemas.openxmlformats.org/drawingml/2006/table">
            <a:tbl>
              <a:tblPr/>
              <a:tblGrid>
                <a:gridCol w="9123557"/>
              </a:tblGrid>
              <a:tr h="348031">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fr-FR" sz="1300" b="1" i="0" u="sng" strike="noStrike" dirty="0" smtClean="0">
                          <a:solidFill>
                            <a:schemeClr val="tx1"/>
                          </a:solidFill>
                          <a:latin typeface="Arial Narrow" pitchFamily="34" charset="0"/>
                        </a:rPr>
                        <a:t>ANNEE 2013</a:t>
                      </a:r>
                      <a:endParaRPr lang="fr-FR" sz="800" b="0" i="0" u="none" strike="noStrike" dirty="0">
                        <a:solidFill>
                          <a:schemeClr val="tx1"/>
                        </a:solidFill>
                        <a:latin typeface="Arial Narrow" pitchFamily="34" charset="0"/>
                      </a:endParaRP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bl>
          </a:graphicData>
        </a:graphic>
      </p:graphicFrame>
      <p:graphicFrame>
        <p:nvGraphicFramePr>
          <p:cNvPr id="7" name="Tableau 6"/>
          <p:cNvGraphicFramePr>
            <a:graphicFrameLocks noGrp="1"/>
          </p:cNvGraphicFramePr>
          <p:nvPr/>
        </p:nvGraphicFramePr>
        <p:xfrm>
          <a:off x="25369" y="485982"/>
          <a:ext cx="9118633" cy="371250"/>
        </p:xfrm>
        <a:graphic>
          <a:graphicData uri="http://schemas.openxmlformats.org/drawingml/2006/table">
            <a:tbl>
              <a:tblPr/>
              <a:tblGrid>
                <a:gridCol w="356610"/>
                <a:gridCol w="1950213"/>
                <a:gridCol w="1147839"/>
                <a:gridCol w="724364"/>
                <a:gridCol w="1014110"/>
                <a:gridCol w="1326144"/>
                <a:gridCol w="2599353"/>
              </a:tblGrid>
              <a:tr h="371250">
                <a:tc>
                  <a:txBody>
                    <a:bodyPr/>
                    <a:lstStyle/>
                    <a:p>
                      <a:pPr algn="ctr" fontAlgn="ctr"/>
                      <a:r>
                        <a:rPr lang="fr-FR" sz="1100" b="0" i="0" u="none" strike="noStrike" dirty="0">
                          <a:solidFill>
                            <a:schemeClr val="tx1"/>
                          </a:solidFill>
                          <a:latin typeface="Arial Narrow" pitchFamily="34" charset="0"/>
                        </a:rPr>
                        <a:t>N°</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0" i="0" u="none" strike="noStrike" dirty="0">
                          <a:solidFill>
                            <a:schemeClr val="tx1"/>
                          </a:solidFill>
                          <a:latin typeface="Arial Narrow" pitchFamily="34" charset="0"/>
                        </a:rPr>
                        <a:t>projets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i="0" u="none" strike="noStrike">
                          <a:solidFill>
                            <a:schemeClr val="tx1"/>
                          </a:solidFill>
                          <a:latin typeface="Arial Narrow" pitchFamily="34" charset="0"/>
                        </a:rPr>
                        <a:t>etat  des études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i="0" u="none" strike="noStrike">
                          <a:solidFill>
                            <a:schemeClr val="tx1"/>
                          </a:solidFill>
                          <a:latin typeface="Arial Narrow" pitchFamily="34" charset="0"/>
                        </a:rPr>
                        <a:t>surface en (HA)</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i="0" u="none" strike="noStrike">
                          <a:solidFill>
                            <a:schemeClr val="tx1"/>
                          </a:solidFill>
                          <a:latin typeface="Arial Narrow" pitchFamily="34" charset="0"/>
                        </a:rPr>
                        <a:t>population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i="0" u="none" strike="noStrike">
                          <a:solidFill>
                            <a:schemeClr val="tx1"/>
                          </a:solidFill>
                          <a:latin typeface="Arial Narrow" pitchFamily="34" charset="0"/>
                        </a:rPr>
                        <a:t>A,P prévisionnelle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i="0" u="none" strike="noStrike" dirty="0" smtClean="0">
                          <a:solidFill>
                            <a:schemeClr val="tx1"/>
                          </a:solidFill>
                          <a:latin typeface="Arial Narrow" pitchFamily="34" charset="0"/>
                        </a:rPr>
                        <a:t>Action </a:t>
                      </a:r>
                      <a:r>
                        <a:rPr lang="fr-FR" sz="1100" b="1" i="0" u="none" strike="noStrike" dirty="0">
                          <a:solidFill>
                            <a:schemeClr val="tx1"/>
                          </a:solidFill>
                          <a:latin typeface="Arial Narrow" pitchFamily="34" charset="0"/>
                        </a:rPr>
                        <a:t>à mener </a:t>
                      </a:r>
                    </a:p>
                  </a:txBody>
                  <a:tcPr marL="1400" marR="1400" marT="10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r>
            </a:tbl>
          </a:graphicData>
        </a:graphic>
      </p:graphicFrame>
    </p:spTree>
  </p:cSld>
  <p:clrMapOvr>
    <a:masterClrMapping/>
  </p:clrMapOvr>
  <p:transition spd="med">
    <p:zo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au 2"/>
          <p:cNvGraphicFramePr>
            <a:graphicFrameLocks noGrp="1"/>
          </p:cNvGraphicFramePr>
          <p:nvPr/>
        </p:nvGraphicFramePr>
        <p:xfrm>
          <a:off x="204109" y="75756"/>
          <a:ext cx="8807254" cy="6782268"/>
        </p:xfrm>
        <a:graphic>
          <a:graphicData uri="http://schemas.openxmlformats.org/drawingml/2006/table">
            <a:tbl>
              <a:tblPr/>
              <a:tblGrid>
                <a:gridCol w="344433"/>
                <a:gridCol w="1883617"/>
                <a:gridCol w="1108643"/>
                <a:gridCol w="699629"/>
                <a:gridCol w="979481"/>
                <a:gridCol w="1280859"/>
                <a:gridCol w="2510592"/>
              </a:tblGrid>
              <a:tr h="396000">
                <a:tc gridSpan="7">
                  <a:txBody>
                    <a:bodyPr/>
                    <a:lstStyle/>
                    <a:p>
                      <a:pPr algn="ctr" fontAlgn="ctr"/>
                      <a:r>
                        <a:rPr lang="fr-FR" sz="1300" b="1" i="0" u="sng" strike="noStrike" dirty="0">
                          <a:solidFill>
                            <a:schemeClr val="tx1"/>
                          </a:solidFill>
                          <a:latin typeface="Arial Narrow" pitchFamily="34" charset="0"/>
                        </a:rPr>
                        <a:t>ANNEE 2014</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r>
              <a:tr h="396000">
                <a:tc>
                  <a:txBody>
                    <a:bodyPr/>
                    <a:lstStyle/>
                    <a:p>
                      <a:pPr algn="ctr" fontAlgn="ctr"/>
                      <a:r>
                        <a:rPr lang="fr-FR" sz="1100" b="0" i="0" u="none" strike="noStrike">
                          <a:solidFill>
                            <a:schemeClr val="tx1"/>
                          </a:solidFill>
                          <a:latin typeface="Arial Narrow" pitchFamily="34" charset="0"/>
                        </a:rPr>
                        <a:t>N°</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0" i="0" u="none" strike="noStrike">
                          <a:solidFill>
                            <a:schemeClr val="tx1"/>
                          </a:solidFill>
                          <a:latin typeface="Arial Narrow" pitchFamily="34" charset="0"/>
                        </a:rPr>
                        <a:t>projets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i="0" u="none" strike="noStrike">
                          <a:solidFill>
                            <a:schemeClr val="tx1"/>
                          </a:solidFill>
                          <a:latin typeface="Arial Narrow" pitchFamily="34" charset="0"/>
                        </a:rPr>
                        <a:t>etat  des études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i="0" u="none" strike="noStrike">
                          <a:solidFill>
                            <a:schemeClr val="tx1"/>
                          </a:solidFill>
                          <a:latin typeface="Arial Narrow" pitchFamily="34" charset="0"/>
                        </a:rPr>
                        <a:t>surface en (HA)</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i="0" u="none" strike="noStrike">
                          <a:solidFill>
                            <a:schemeClr val="tx1"/>
                          </a:solidFill>
                          <a:latin typeface="Arial Narrow" pitchFamily="34" charset="0"/>
                        </a:rPr>
                        <a:t>population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i="0" u="none" strike="noStrike">
                          <a:solidFill>
                            <a:schemeClr val="tx1"/>
                          </a:solidFill>
                          <a:latin typeface="Arial Narrow" pitchFamily="34" charset="0"/>
                        </a:rPr>
                        <a:t>A,P prévisionnelle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i="0" u="none" strike="noStrike" dirty="0">
                          <a:solidFill>
                            <a:schemeClr val="tx1"/>
                          </a:solidFill>
                          <a:latin typeface="Arial Narrow" pitchFamily="34" charset="0"/>
                        </a:rPr>
                        <a:t>      Action à mener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r>
              <a:tr h="396000">
                <a:tc>
                  <a:txBody>
                    <a:bodyPr/>
                    <a:lstStyle/>
                    <a:p>
                      <a:pPr algn="ctr" fontAlgn="ctr"/>
                      <a:r>
                        <a:rPr lang="fr-FR" sz="1100" b="0" i="0" u="none" strike="noStrike" dirty="0">
                          <a:solidFill>
                            <a:schemeClr val="tx1"/>
                          </a:solidFill>
                          <a:latin typeface="Arial Narrow" pitchFamily="34" charset="0"/>
                        </a:rPr>
                        <a:t>1</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900" b="0" i="0" u="none" strike="noStrike">
                          <a:solidFill>
                            <a:schemeClr val="tx1"/>
                          </a:solidFill>
                          <a:latin typeface="Arial Narrow" pitchFamily="34" charset="0"/>
                        </a:rPr>
                        <a:t>lotissement   AL ISLAH</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8,00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2 916,00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80 400 000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900" b="0" i="0" u="none" strike="noStrike" dirty="0">
                          <a:solidFill>
                            <a:schemeClr val="tx1"/>
                          </a:solidFill>
                          <a:latin typeface="Arial Narrow" pitchFamily="34" charset="0"/>
                        </a:rPr>
                        <a:t>réalisation de la voirie -</a:t>
                      </a:r>
                      <a:r>
                        <a:rPr lang="fr-FR" sz="900" b="0" i="0" u="none" strike="noStrike" dirty="0" err="1">
                          <a:solidFill>
                            <a:schemeClr val="tx1"/>
                          </a:solidFill>
                          <a:latin typeface="Arial Narrow" pitchFamily="34" charset="0"/>
                        </a:rPr>
                        <a:t>réfcetion</a:t>
                      </a:r>
                      <a:r>
                        <a:rPr lang="fr-FR" sz="900" b="0" i="0" u="none" strike="noStrike" dirty="0">
                          <a:solidFill>
                            <a:schemeClr val="tx1"/>
                          </a:solidFill>
                          <a:latin typeface="Arial Narrow" pitchFamily="34" charset="0"/>
                        </a:rPr>
                        <a:t> et renforcement  Eclairage public  - réalisation assainissement des eaux pluviales -réalisation des aménagements extérieurs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2</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900" b="0" i="0" u="none" strike="noStrike">
                          <a:solidFill>
                            <a:schemeClr val="tx1"/>
                          </a:solidFill>
                          <a:latin typeface="Arial Narrow" pitchFamily="34" charset="0"/>
                        </a:rPr>
                        <a:t>lotissement   ABDELHAK BENHAMOUDA</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3,00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1 260,00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30 150 000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dirty="0">
                          <a:solidFill>
                            <a:schemeClr val="tx1"/>
                          </a:solidFill>
                          <a:latin typeface="Arial Narrow" pitchFamily="34" charset="0"/>
                        </a:rPr>
                        <a: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3</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900" b="0" i="0" u="none" strike="noStrike" dirty="0">
                          <a:solidFill>
                            <a:schemeClr val="tx1"/>
                          </a:solidFill>
                          <a:latin typeface="Arial Narrow" pitchFamily="34" charset="0"/>
                        </a:rPr>
                        <a:t>lotissement   BENNAAMOUNE</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7,00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1 944,00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70 350 000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4</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900" b="0" i="0" u="none" strike="noStrike">
                          <a:solidFill>
                            <a:schemeClr val="tx1"/>
                          </a:solidFill>
                          <a:latin typeface="Arial Narrow" pitchFamily="34" charset="0"/>
                        </a:rPr>
                        <a:t>lotissement   LOUJINE 1</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2,00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792,00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20 100 000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5</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900" b="0" i="0" u="none" strike="noStrike">
                          <a:solidFill>
                            <a:schemeClr val="tx1"/>
                          </a:solidFill>
                          <a:latin typeface="Arial Narrow" pitchFamily="34" charset="0"/>
                        </a:rPr>
                        <a:t>lotissement   LOUJINE 2</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1,00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234,00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10 050 000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6</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900" b="0" i="0" u="none" strike="noStrike">
                          <a:solidFill>
                            <a:schemeClr val="tx1"/>
                          </a:solidFill>
                          <a:latin typeface="Arial Narrow" pitchFamily="34" charset="0"/>
                        </a:rPr>
                        <a:t>lotissement   GHAZI 1</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dirty="0">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6,00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1 656,00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60 300 000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900" b="0" i="0" u="none" strike="noStrike">
                          <a:solidFill>
                            <a:schemeClr val="tx1"/>
                          </a:solidFill>
                          <a:latin typeface="Arial Narrow" pitchFamily="34" charset="0"/>
                        </a:rPr>
                        <a:t>reprise  de la voirie -réalisation Eclairage public  - réalisation assainissement des eaux pluviales -réalisation des aménagements extérieurs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7</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900" b="0" i="0" u="none" strike="noStrike">
                          <a:solidFill>
                            <a:schemeClr val="tx1"/>
                          </a:solidFill>
                          <a:latin typeface="Arial Narrow" pitchFamily="34" charset="0"/>
                        </a:rPr>
                        <a:t>lotissement   GHAZI 2</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13,00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2 304,00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130 650 000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900" b="0" i="0" u="none" strike="noStrike">
                          <a:solidFill>
                            <a:schemeClr val="tx1"/>
                          </a:solidFill>
                          <a:latin typeface="Arial Narrow" pitchFamily="34" charset="0"/>
                        </a:rPr>
                        <a:t>reprise  de la voirie -réalisation Eclairage public  - réalisation assainissement des eaux pluviales -réalisation des aménagements extérieurs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8</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900" b="0" i="0" u="none" strike="noStrike">
                          <a:solidFill>
                            <a:schemeClr val="tx1"/>
                          </a:solidFill>
                          <a:latin typeface="Arial Narrow" pitchFamily="34" charset="0"/>
                        </a:rPr>
                        <a:t>lotissement    LES CYPRES</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6,00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972,00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60 300 000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9</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900" b="0" i="0" u="none" strike="noStrike">
                          <a:solidFill>
                            <a:schemeClr val="tx1"/>
                          </a:solidFill>
                          <a:latin typeface="Arial Narrow" pitchFamily="34" charset="0"/>
                        </a:rPr>
                        <a:t>lotissement   EL MORDJENE</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2,00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720,00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20 100 000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10</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900" b="0" i="0" u="none" strike="noStrike">
                          <a:solidFill>
                            <a:schemeClr val="tx1"/>
                          </a:solidFill>
                          <a:latin typeface="Arial Narrow" pitchFamily="34" charset="0"/>
                        </a:rPr>
                        <a:t>lotissement   MESSAOUD BOUDJRIOU</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1,00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342,00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10 050 000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11</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900" b="0" i="0" u="none" strike="noStrike">
                          <a:solidFill>
                            <a:schemeClr val="tx1"/>
                          </a:solidFill>
                          <a:latin typeface="Arial Narrow" pitchFamily="34" charset="0"/>
                        </a:rPr>
                        <a:t>lotissement   NASSIM</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2,00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648,00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20 100 000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12</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900" b="0" i="0" u="none" strike="noStrike">
                          <a:solidFill>
                            <a:schemeClr val="tx1"/>
                          </a:solidFill>
                          <a:latin typeface="Arial Narrow" pitchFamily="34" charset="0"/>
                        </a:rPr>
                        <a:t>lotissement    AL DJAZIA</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2,00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468,00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20 100 000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13</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900" b="0" i="0" u="none" strike="noStrike">
                          <a:solidFill>
                            <a:schemeClr val="tx1"/>
                          </a:solidFill>
                          <a:latin typeface="Arial Narrow" pitchFamily="34" charset="0"/>
                        </a:rPr>
                        <a:t>lotissement    DIF</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2,00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378,00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20 100 000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14</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900" b="0" i="0" u="none" strike="noStrike">
                          <a:solidFill>
                            <a:schemeClr val="tx1"/>
                          </a:solidFill>
                          <a:latin typeface="Arial Narrow" pitchFamily="34" charset="0"/>
                        </a:rPr>
                        <a:t>lotissement   EL AMEL</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dirty="0">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6,00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1 872,00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60 300 000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96000">
                <a:tc>
                  <a:txBody>
                    <a:bodyPr/>
                    <a:lstStyle/>
                    <a:p>
                      <a:pPr algn="ctr" fontAlgn="ctr"/>
                      <a:r>
                        <a:rPr lang="fr-FR" sz="1100" b="0" i="0" u="none" strike="noStrike" dirty="0">
                          <a:solidFill>
                            <a:schemeClr val="tx1"/>
                          </a:solidFill>
                          <a:latin typeface="Arial Narrow" pitchFamily="34" charset="0"/>
                        </a:rPr>
                        <a:t>15</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900" b="0" i="0" u="none" strike="noStrike">
                          <a:solidFill>
                            <a:schemeClr val="tx1"/>
                          </a:solidFill>
                          <a:latin typeface="Arial Narrow" pitchFamily="34" charset="0"/>
                        </a:rPr>
                        <a:t>lotissement    BENCHEIKH LEFGOUNE</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17,00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3 276,00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170 850 000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dirty="0">
                          <a:solidFill>
                            <a:schemeClr val="tx1"/>
                          </a:solidFill>
                          <a:latin typeface="Arial Narrow" pitchFamily="34" charset="0"/>
                        </a:rPr>
                        <a: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bl>
          </a:graphicData>
        </a:graphic>
      </p:graphicFrame>
    </p:spTree>
  </p:cSld>
  <p:clrMapOvr>
    <a:masterClrMapping/>
  </p:clrMapOvr>
  <p:transition spd="med">
    <p:zo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nvGraphicFramePr>
        <p:xfrm>
          <a:off x="336747" y="1800070"/>
          <a:ext cx="8807254" cy="3529232"/>
        </p:xfrm>
        <a:graphic>
          <a:graphicData uri="http://schemas.openxmlformats.org/drawingml/2006/table">
            <a:tbl>
              <a:tblPr/>
              <a:tblGrid>
                <a:gridCol w="344433"/>
                <a:gridCol w="1883617"/>
                <a:gridCol w="1108643"/>
                <a:gridCol w="699629"/>
                <a:gridCol w="979481"/>
                <a:gridCol w="1280859"/>
                <a:gridCol w="2510592"/>
              </a:tblGrid>
              <a:tr h="385714">
                <a:tc>
                  <a:txBody>
                    <a:bodyPr/>
                    <a:lstStyle/>
                    <a:p>
                      <a:pPr algn="ctr" fontAlgn="ctr"/>
                      <a:r>
                        <a:rPr lang="fr-FR" sz="1100" b="0" i="0" u="none" strike="noStrike" dirty="0">
                          <a:solidFill>
                            <a:schemeClr val="tx1"/>
                          </a:solidFill>
                          <a:latin typeface="Arial Narrow" pitchFamily="34" charset="0"/>
                        </a:rPr>
                        <a:t>16</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900" b="0" i="0" u="none" strike="noStrike" dirty="0">
                          <a:solidFill>
                            <a:schemeClr val="tx1"/>
                          </a:solidFill>
                          <a:latin typeface="Arial Narrow" pitchFamily="34" charset="0"/>
                        </a:rPr>
                        <a:t>Cité  CHAABET RSAS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dirty="0">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15,00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1 400,00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140 000 000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dirty="0">
                          <a:solidFill>
                            <a:schemeClr val="tx1"/>
                          </a:solidFill>
                          <a:latin typeface="Arial Narrow" pitchFamily="34" charset="0"/>
                        </a:rPr>
                        <a: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85714">
                <a:tc>
                  <a:txBody>
                    <a:bodyPr/>
                    <a:lstStyle/>
                    <a:p>
                      <a:pPr algn="ctr" fontAlgn="ctr"/>
                      <a:r>
                        <a:rPr lang="fr-FR" sz="1100" b="0" i="0" u="none" strike="noStrike" dirty="0">
                          <a:solidFill>
                            <a:schemeClr val="tx1"/>
                          </a:solidFill>
                          <a:latin typeface="Arial Narrow" pitchFamily="34" charset="0"/>
                        </a:rPr>
                        <a:t>17</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900" b="0" i="0" u="none" strike="noStrike" dirty="0">
                          <a:solidFill>
                            <a:schemeClr val="tx1"/>
                          </a:solidFill>
                          <a:latin typeface="Arial Narrow" pitchFamily="34" charset="0"/>
                        </a:rPr>
                        <a:t>Cité  DOMAINE AMEZIENNE + EL MANCHAR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20,00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3 500,00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200 000 000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540119">
                <a:tc>
                  <a:txBody>
                    <a:bodyPr/>
                    <a:lstStyle/>
                    <a:p>
                      <a:pPr algn="ctr" fontAlgn="ctr"/>
                      <a:r>
                        <a:rPr lang="fr-FR" sz="1100" b="0" i="0" u="none" strike="noStrike" dirty="0">
                          <a:solidFill>
                            <a:schemeClr val="tx1"/>
                          </a:solidFill>
                          <a:latin typeface="Arial Narrow" pitchFamily="34" charset="0"/>
                        </a:rPr>
                        <a:t>18</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900" b="0" i="0" u="none" strike="noStrike" dirty="0">
                          <a:solidFill>
                            <a:schemeClr val="tx1"/>
                          </a:solidFill>
                          <a:latin typeface="Arial Narrow" pitchFamily="34" charset="0"/>
                        </a:rPr>
                        <a:t>lotissement   EL BERDA</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dirty="0">
                          <a:solidFill>
                            <a:schemeClr val="tx1"/>
                          </a:solidFill>
                          <a:latin typeface="Arial Narrow" pitchFamily="34" charset="0"/>
                        </a:rPr>
                        <a:t>achevée</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51,00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6 696,00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512 550 000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900" b="0" i="0" u="none" strike="noStrike">
                          <a:solidFill>
                            <a:schemeClr val="tx1"/>
                          </a:solidFill>
                          <a:latin typeface="Arial Narrow" pitchFamily="34" charset="0"/>
                        </a:rPr>
                        <a:t>réalisation de la voirie -réalisation Eclairage public  - réalisation assainissement des eaux pluviales et ussées  -réalisation des aménagements extérieurs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85714">
                <a:tc>
                  <a:txBody>
                    <a:bodyPr/>
                    <a:lstStyle/>
                    <a:p>
                      <a:pPr algn="ctr" fontAlgn="ctr"/>
                      <a:r>
                        <a:rPr lang="fr-FR" sz="1100" b="0" i="0" u="none" strike="noStrike" dirty="0">
                          <a:solidFill>
                            <a:schemeClr val="tx1"/>
                          </a:solidFill>
                          <a:latin typeface="Arial Narrow" pitchFamily="34" charset="0"/>
                        </a:rPr>
                        <a:t>19</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900" b="0" i="0" u="none" strike="noStrike">
                          <a:solidFill>
                            <a:schemeClr val="tx1"/>
                          </a:solidFill>
                          <a:latin typeface="Arial Narrow" pitchFamily="34" charset="0"/>
                        </a:rPr>
                        <a:t>Cité CHALET DE PINS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dirty="0">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dirty="0">
                          <a:solidFill>
                            <a:schemeClr val="tx1"/>
                          </a:solidFill>
                          <a:latin typeface="Arial Narrow" pitchFamily="34" charset="0"/>
                        </a:rPr>
                        <a:t>             17,00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7 000,00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200 000 000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674829">
                <a:tc>
                  <a:txBody>
                    <a:bodyPr/>
                    <a:lstStyle/>
                    <a:p>
                      <a:pPr algn="ctr" fontAlgn="ctr"/>
                      <a:r>
                        <a:rPr lang="fr-FR" sz="1100" b="0" i="0" u="none" strike="noStrike" dirty="0">
                          <a:solidFill>
                            <a:schemeClr val="tx1"/>
                          </a:solidFill>
                          <a:latin typeface="Arial Narrow" pitchFamily="34" charset="0"/>
                        </a:rPr>
                        <a:t>20</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900" b="0" i="0" u="none" strike="noStrike">
                          <a:solidFill>
                            <a:schemeClr val="tx1"/>
                          </a:solidFill>
                          <a:latin typeface="Arial Narrow" pitchFamily="34" charset="0"/>
                        </a:rPr>
                        <a:t>Cité  GRAND BAB EL KANTRA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dirty="0">
                          <a:solidFill>
                            <a:schemeClr val="tx1"/>
                          </a:solidFill>
                          <a:latin typeface="Arial Narrow" pitchFamily="34" charset="0"/>
                        </a:rPr>
                        <a:t>             80,00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dirty="0">
                          <a:solidFill>
                            <a:schemeClr val="tx1"/>
                          </a:solidFill>
                          <a:latin typeface="Arial Narrow" pitchFamily="34" charset="0"/>
                        </a:rPr>
                        <a:t>                 45 000,00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250 000 000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t"/>
                      <a:r>
                        <a:rPr lang="fr-FR" sz="900" b="0" i="0" u="none" strike="noStrike">
                          <a:solidFill>
                            <a:schemeClr val="tx1"/>
                          </a:solidFill>
                          <a:latin typeface="Arial Narrow" pitchFamily="34" charset="0"/>
                        </a:rPr>
                        <a:t>reprise et réfection  de voire -  renforcement et reprise  de l'eclairage public -renforcement et réfection de l'assainisssement des eaux pluviales  - réfection  des aménagements extérieurs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85714">
                <a:tc>
                  <a:txBody>
                    <a:bodyPr/>
                    <a:lstStyle/>
                    <a:p>
                      <a:pPr algn="ctr" fontAlgn="ctr"/>
                      <a:r>
                        <a:rPr lang="fr-FR" sz="1100" b="0" i="0" u="none" strike="noStrike" dirty="0">
                          <a:solidFill>
                            <a:schemeClr val="tx1"/>
                          </a:solidFill>
                          <a:latin typeface="Arial Narrow" pitchFamily="34" charset="0"/>
                        </a:rPr>
                        <a:t>21</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900" b="0" i="0" u="none" strike="noStrike">
                          <a:solidFill>
                            <a:schemeClr val="tx1"/>
                          </a:solidFill>
                          <a:latin typeface="Arial Narrow" pitchFamily="34" charset="0"/>
                        </a:rPr>
                        <a:t>Cité  DES MARTYRS BOUDRAA SALAH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14,00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700,00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dirty="0">
                          <a:solidFill>
                            <a:schemeClr val="tx1"/>
                          </a:solidFill>
                          <a:latin typeface="Arial Narrow" pitchFamily="34" charset="0"/>
                        </a:rPr>
                        <a:t>               200 000 </a:t>
                      </a:r>
                      <a:r>
                        <a:rPr lang="fr-FR" sz="900" b="0" i="0" u="none" strike="noStrike" dirty="0" err="1">
                          <a:solidFill>
                            <a:schemeClr val="tx1"/>
                          </a:solidFill>
                          <a:latin typeface="Arial Narrow" pitchFamily="34" charset="0"/>
                        </a:rPr>
                        <a:t>000</a:t>
                      </a:r>
                      <a:r>
                        <a:rPr lang="fr-FR" sz="900" b="0" i="0" u="none" strike="noStrike" dirty="0">
                          <a:solidFill>
                            <a:schemeClr val="tx1"/>
                          </a:solidFill>
                          <a:latin typeface="Arial Narrow" pitchFamily="34" charset="0"/>
                        </a:rPr>
                        <a:t>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85714">
                <a:tc>
                  <a:txBody>
                    <a:bodyPr/>
                    <a:lstStyle/>
                    <a:p>
                      <a:pPr algn="ctr" fontAlgn="ctr"/>
                      <a:r>
                        <a:rPr lang="fr-FR" sz="1100" b="0" i="0" u="none" strike="noStrike" dirty="0">
                          <a:solidFill>
                            <a:schemeClr val="tx1"/>
                          </a:solidFill>
                          <a:latin typeface="Arial Narrow" pitchFamily="34" charset="0"/>
                        </a:rPr>
                        <a:t>22</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t"/>
                      <a:r>
                        <a:rPr lang="fr-FR" sz="900" b="0" i="0" u="none" strike="noStrike">
                          <a:solidFill>
                            <a:schemeClr val="tx1"/>
                          </a:solidFill>
                          <a:latin typeface="Arial Narrow" pitchFamily="34" charset="0"/>
                        </a:rPr>
                        <a:t>Cité AIN EL BEY (Route)</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27</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1190</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dirty="0">
                          <a:solidFill>
                            <a:schemeClr val="tx1"/>
                          </a:solidFill>
                          <a:latin typeface="Arial Narrow" pitchFamily="34" charset="0"/>
                        </a:rPr>
                        <a:t>               272 700 000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r h="385714">
                <a:tc>
                  <a:txBody>
                    <a:bodyPr/>
                    <a:lstStyle/>
                    <a:p>
                      <a:pPr algn="ctr" fontAlgn="ctr"/>
                      <a:r>
                        <a:rPr lang="fr-FR" sz="1100" b="0" i="0" u="none" strike="noStrike" dirty="0">
                          <a:solidFill>
                            <a:schemeClr val="tx1"/>
                          </a:solidFill>
                          <a:latin typeface="Arial Narrow" pitchFamily="34" charset="0"/>
                        </a:rPr>
                        <a:t>23</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b"/>
                      <a:r>
                        <a:rPr lang="fr-FR" sz="900" b="0" i="0" u="none" strike="noStrike">
                          <a:solidFill>
                            <a:schemeClr val="tx1"/>
                          </a:solidFill>
                          <a:latin typeface="Arial Narrow" pitchFamily="34" charset="0"/>
                        </a:rPr>
                        <a:t>Cité loucif ( Quartier hopital)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étude en voie de lancement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8,00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a:solidFill>
                            <a:schemeClr val="tx1"/>
                          </a:solidFill>
                          <a:latin typeface="Arial Narrow" pitchFamily="34" charset="0"/>
                        </a:rPr>
                        <a:t>                         150 000 000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c>
                  <a:txBody>
                    <a:bodyPr/>
                    <a:lstStyle/>
                    <a:p>
                      <a:pPr algn="ctr" fontAlgn="ctr"/>
                      <a:r>
                        <a:rPr lang="fr-FR" sz="900" b="0" i="0" u="none" strike="noStrike" dirty="0">
                          <a:solidFill>
                            <a:schemeClr val="tx1"/>
                          </a:solidFill>
                          <a:latin typeface="Arial Narrow" pitchFamily="34" charset="0"/>
                        </a:rPr>
                        <a:t>-</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bl>
          </a:graphicData>
        </a:graphic>
      </p:graphicFrame>
      <p:graphicFrame>
        <p:nvGraphicFramePr>
          <p:cNvPr id="3" name="Tableau 2"/>
          <p:cNvGraphicFramePr>
            <a:graphicFrameLocks noGrp="1"/>
          </p:cNvGraphicFramePr>
          <p:nvPr/>
        </p:nvGraphicFramePr>
        <p:xfrm>
          <a:off x="336778" y="971584"/>
          <a:ext cx="8807254" cy="385714"/>
        </p:xfrm>
        <a:graphic>
          <a:graphicData uri="http://schemas.openxmlformats.org/drawingml/2006/table">
            <a:tbl>
              <a:tblPr/>
              <a:tblGrid>
                <a:gridCol w="8807254"/>
              </a:tblGrid>
              <a:tr h="385714">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fr-FR" sz="1300" b="1" i="0" u="sng" strike="noStrike" dirty="0" smtClean="0">
                          <a:solidFill>
                            <a:schemeClr val="tx1"/>
                          </a:solidFill>
                          <a:latin typeface="Arial Narrow" pitchFamily="34" charset="0"/>
                        </a:rPr>
                        <a:t>ANNEE 2014</a:t>
                      </a:r>
                      <a:endParaRPr lang="fr-FR" sz="900" b="0" i="0" u="none" strike="noStrike" dirty="0">
                        <a:solidFill>
                          <a:schemeClr val="tx1"/>
                        </a:solidFill>
                        <a:latin typeface="Arial Narrow" pitchFamily="34" charset="0"/>
                      </a:endParaRP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00000"/>
                    </a:solidFill>
                  </a:tcPr>
                </a:tc>
              </a:tr>
            </a:tbl>
          </a:graphicData>
        </a:graphic>
      </p:graphicFrame>
      <p:graphicFrame>
        <p:nvGraphicFramePr>
          <p:cNvPr id="5" name="Tableau 4"/>
          <p:cNvGraphicFramePr>
            <a:graphicFrameLocks noGrp="1"/>
          </p:cNvGraphicFramePr>
          <p:nvPr/>
        </p:nvGraphicFramePr>
        <p:xfrm>
          <a:off x="336778" y="1389926"/>
          <a:ext cx="8807254" cy="396000"/>
        </p:xfrm>
        <a:graphic>
          <a:graphicData uri="http://schemas.openxmlformats.org/drawingml/2006/table">
            <a:tbl>
              <a:tblPr/>
              <a:tblGrid>
                <a:gridCol w="344433"/>
                <a:gridCol w="1883617"/>
                <a:gridCol w="1108643"/>
                <a:gridCol w="699629"/>
                <a:gridCol w="979481"/>
                <a:gridCol w="1280859"/>
                <a:gridCol w="2510592"/>
              </a:tblGrid>
              <a:tr h="396000">
                <a:tc>
                  <a:txBody>
                    <a:bodyPr/>
                    <a:lstStyle/>
                    <a:p>
                      <a:pPr algn="ctr" fontAlgn="ctr"/>
                      <a:r>
                        <a:rPr lang="fr-FR" sz="1100" b="0" i="0" u="none" strike="noStrike" dirty="0">
                          <a:solidFill>
                            <a:schemeClr val="tx1"/>
                          </a:solidFill>
                          <a:latin typeface="Arial Narrow" pitchFamily="34" charset="0"/>
                        </a:rPr>
                        <a:t>N°</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0" i="0" u="none" strike="noStrike">
                          <a:solidFill>
                            <a:schemeClr val="tx1"/>
                          </a:solidFill>
                          <a:latin typeface="Arial Narrow" pitchFamily="34" charset="0"/>
                        </a:rPr>
                        <a:t>projets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i="0" u="none" strike="noStrike">
                          <a:solidFill>
                            <a:schemeClr val="tx1"/>
                          </a:solidFill>
                          <a:latin typeface="Arial Narrow" pitchFamily="34" charset="0"/>
                        </a:rPr>
                        <a:t>etat  des études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i="0" u="none" strike="noStrike">
                          <a:solidFill>
                            <a:schemeClr val="tx1"/>
                          </a:solidFill>
                          <a:latin typeface="Arial Narrow" pitchFamily="34" charset="0"/>
                        </a:rPr>
                        <a:t>surface en (HA)</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i="0" u="none" strike="noStrike">
                          <a:solidFill>
                            <a:schemeClr val="tx1"/>
                          </a:solidFill>
                          <a:latin typeface="Arial Narrow" pitchFamily="34" charset="0"/>
                        </a:rPr>
                        <a:t>population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i="0" u="none" strike="noStrike">
                          <a:solidFill>
                            <a:schemeClr val="tx1"/>
                          </a:solidFill>
                          <a:latin typeface="Arial Narrow" pitchFamily="34" charset="0"/>
                        </a:rPr>
                        <a:t>A,P prévisionnelle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c>
                  <a:txBody>
                    <a:bodyPr/>
                    <a:lstStyle/>
                    <a:p>
                      <a:pPr algn="ctr" fontAlgn="ctr"/>
                      <a:r>
                        <a:rPr lang="fr-FR" sz="1100" b="1" i="0" u="none" strike="noStrike" dirty="0">
                          <a:solidFill>
                            <a:schemeClr val="tx1"/>
                          </a:solidFill>
                          <a:latin typeface="Arial Narrow" pitchFamily="34" charset="0"/>
                        </a:rPr>
                        <a:t>      Action à mener </a:t>
                      </a:r>
                    </a:p>
                  </a:txBody>
                  <a:tcPr marL="1701" marR="1701" marT="127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schemeClr>
                    </a:solidFill>
                  </a:tcPr>
                </a:tc>
              </a:tr>
            </a:tbl>
          </a:graphicData>
        </a:graphic>
      </p:graphicFrame>
    </p:spTree>
  </p:cSld>
  <p:clrMapOvr>
    <a:masterClrMapping/>
  </p:clrMapOvr>
  <p:transition spd="med">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N°03 CORRESPONDANT </a:t>
            </a:r>
          </a:p>
          <a:p>
            <a:pPr algn="ctr"/>
            <a:r>
              <a:rPr lang="fr-FR" sz="1600" dirty="0" smtClean="0">
                <a:solidFill>
                  <a:srgbClr val="FF0000"/>
                </a:solidFill>
                <a:latin typeface="Arial Black" pitchFamily="34" charset="0"/>
              </a:rPr>
              <a:t>AU LOTISSEMENT GERIC BEN BOUALIA AIN EL BEY</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9" name="Rectangle 18"/>
          <p:cNvSpPr/>
          <p:nvPr/>
        </p:nvSpPr>
        <p:spPr>
          <a:xfrm>
            <a:off x="4737838" y="385954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0" name="Rectangle 19"/>
          <p:cNvSpPr/>
          <p:nvPr/>
        </p:nvSpPr>
        <p:spPr>
          <a:xfrm>
            <a:off x="6983033" y="3888245"/>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4" name="Rectangle 33"/>
          <p:cNvSpPr/>
          <p:nvPr/>
        </p:nvSpPr>
        <p:spPr>
          <a:xfrm>
            <a:off x="7021303" y="5543437"/>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5" name="Rectangle 34"/>
          <p:cNvSpPr/>
          <p:nvPr/>
        </p:nvSpPr>
        <p:spPr>
          <a:xfrm>
            <a:off x="4750595" y="552430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5" name="ZoneTexte 24"/>
          <p:cNvSpPr txBox="1"/>
          <p:nvPr/>
        </p:nvSpPr>
        <p:spPr>
          <a:xfrm>
            <a:off x="5031244" y="521813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PHOTOS ETAT ACTUEL DU SITE</a:t>
            </a:r>
            <a:endParaRPr lang="fr-FR" sz="1100" b="1" dirty="0">
              <a:solidFill>
                <a:srgbClr val="FFFF00"/>
              </a:solidFill>
              <a:latin typeface="Rockwell" pitchFamily="18" charset="0"/>
              <a:cs typeface="Times New Roman" pitchFamily="18" charset="0"/>
            </a:endParaRPr>
          </a:p>
        </p:txBody>
      </p:sp>
      <p:pic>
        <p:nvPicPr>
          <p:cNvPr id="21" name="Image 20" descr="plan d'action-Model.jpg"/>
          <p:cNvPicPr>
            <a:picLocks noChangeAspect="1"/>
          </p:cNvPicPr>
          <p:nvPr/>
        </p:nvPicPr>
        <p:blipFill>
          <a:blip r:embed="rId2" cstate="print"/>
          <a:stretch>
            <a:fillRect/>
          </a:stretch>
        </p:blipFill>
        <p:spPr>
          <a:xfrm>
            <a:off x="4954704" y="1142346"/>
            <a:ext cx="3858761" cy="2435127"/>
          </a:xfrm>
          <a:prstGeom prst="rect">
            <a:avLst/>
          </a:prstGeom>
        </p:spPr>
      </p:pic>
      <p:sp>
        <p:nvSpPr>
          <p:cNvPr id="27" name="ZoneTexte 26"/>
          <p:cNvSpPr txBox="1"/>
          <p:nvPr/>
        </p:nvSpPr>
        <p:spPr>
          <a:xfrm>
            <a:off x="6345193" y="2724780"/>
            <a:ext cx="790921" cy="38375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INSTITUT SCIENCE DE LA TERRE</a:t>
            </a:r>
          </a:p>
        </p:txBody>
      </p:sp>
      <p:sp>
        <p:nvSpPr>
          <p:cNvPr id="30" name="ZoneTexte 29"/>
          <p:cNvSpPr txBox="1"/>
          <p:nvPr/>
        </p:nvSpPr>
        <p:spPr>
          <a:xfrm>
            <a:off x="5873192" y="2194781"/>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CIMETIERE ZOUAGHI</a:t>
            </a:r>
          </a:p>
        </p:txBody>
      </p:sp>
      <p:pic>
        <p:nvPicPr>
          <p:cNvPr id="31" name="Image 30" descr="PLAN.jpg"/>
          <p:cNvPicPr>
            <a:picLocks noChangeAspect="1"/>
          </p:cNvPicPr>
          <p:nvPr/>
        </p:nvPicPr>
        <p:blipFill>
          <a:blip r:embed="rId3" cstate="print"/>
          <a:stretch>
            <a:fillRect/>
          </a:stretch>
        </p:blipFill>
        <p:spPr>
          <a:xfrm>
            <a:off x="757721" y="1122883"/>
            <a:ext cx="3750495" cy="2468766"/>
          </a:xfrm>
          <a:prstGeom prst="rect">
            <a:avLst/>
          </a:prstGeom>
        </p:spPr>
      </p:pic>
      <p:sp>
        <p:nvSpPr>
          <p:cNvPr id="32" name="ZoneTexte 31"/>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VUE EN PLAN  GOOGLE EARTH</a:t>
            </a:r>
            <a:endParaRPr lang="fr-FR" sz="1100" b="1" dirty="0">
              <a:solidFill>
                <a:srgbClr val="FFFF00"/>
              </a:solidFill>
              <a:latin typeface="Rockwell" pitchFamily="18" charset="0"/>
              <a:cs typeface="Times New Roman" pitchFamily="18" charset="0"/>
            </a:endParaRPr>
          </a:p>
        </p:txBody>
      </p:sp>
      <p:pic>
        <p:nvPicPr>
          <p:cNvPr id="33" name="Image 32" descr="DSC02383.JPG"/>
          <p:cNvPicPr>
            <a:picLocks noChangeAspect="1"/>
          </p:cNvPicPr>
          <p:nvPr/>
        </p:nvPicPr>
        <p:blipFill>
          <a:blip r:embed="rId4" cstate="print"/>
          <a:stretch>
            <a:fillRect/>
          </a:stretch>
        </p:blipFill>
        <p:spPr>
          <a:xfrm>
            <a:off x="6983033" y="3894364"/>
            <a:ext cx="2062076" cy="1190242"/>
          </a:xfrm>
          <a:prstGeom prst="rect">
            <a:avLst/>
          </a:prstGeom>
        </p:spPr>
      </p:pic>
      <p:pic>
        <p:nvPicPr>
          <p:cNvPr id="36" name="Image 35" descr="DSC02385.JPG"/>
          <p:cNvPicPr>
            <a:picLocks noChangeAspect="1"/>
          </p:cNvPicPr>
          <p:nvPr/>
        </p:nvPicPr>
        <p:blipFill>
          <a:blip r:embed="rId5" cstate="print"/>
          <a:stretch>
            <a:fillRect/>
          </a:stretch>
        </p:blipFill>
        <p:spPr>
          <a:xfrm>
            <a:off x="4750595" y="3857625"/>
            <a:ext cx="2068904" cy="1169163"/>
          </a:xfrm>
          <a:prstGeom prst="rect">
            <a:avLst/>
          </a:prstGeom>
        </p:spPr>
      </p:pic>
      <p:pic>
        <p:nvPicPr>
          <p:cNvPr id="37" name="Image 36" descr="DSC02388.JPG"/>
          <p:cNvPicPr>
            <a:picLocks noChangeAspect="1"/>
          </p:cNvPicPr>
          <p:nvPr/>
        </p:nvPicPr>
        <p:blipFill>
          <a:blip r:embed="rId6" cstate="print"/>
          <a:stretch>
            <a:fillRect/>
          </a:stretch>
        </p:blipFill>
        <p:spPr>
          <a:xfrm>
            <a:off x="4750595" y="5535386"/>
            <a:ext cx="2105666" cy="1175298"/>
          </a:xfrm>
          <a:prstGeom prst="rect">
            <a:avLst/>
          </a:prstGeom>
        </p:spPr>
      </p:pic>
      <p:pic>
        <p:nvPicPr>
          <p:cNvPr id="41" name="Image 40" descr="DSC02395.JPG"/>
          <p:cNvPicPr>
            <a:picLocks noChangeAspect="1"/>
          </p:cNvPicPr>
          <p:nvPr/>
        </p:nvPicPr>
        <p:blipFill>
          <a:blip r:embed="rId7" cstate="print"/>
          <a:stretch>
            <a:fillRect/>
          </a:stretch>
        </p:blipFill>
        <p:spPr>
          <a:xfrm>
            <a:off x="7046816" y="5559879"/>
            <a:ext cx="2058929" cy="1164175"/>
          </a:xfrm>
          <a:prstGeom prst="rect">
            <a:avLst/>
          </a:prstGeom>
        </p:spPr>
      </p:pic>
      <p:sp>
        <p:nvSpPr>
          <p:cNvPr id="22" name="ZoneTexte 21"/>
          <p:cNvSpPr txBox="1"/>
          <p:nvPr/>
        </p:nvSpPr>
        <p:spPr>
          <a:xfrm>
            <a:off x="668424" y="3571876"/>
            <a:ext cx="3750495" cy="4015517"/>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TECHIQUE</a:t>
            </a:r>
          </a:p>
          <a:p>
            <a:pPr>
              <a:buClr>
                <a:srgbClr val="FFFF00"/>
              </a:buClr>
            </a:pP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SUPERFICIE                          : 20 HA</a:t>
            </a: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NOMBRE DE LOTS               :  271</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TAUX D’OCCUPATION            :100%</a:t>
            </a: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POPULATION                        :  6678</a:t>
            </a: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 </a:t>
            </a: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 </a:t>
            </a:r>
            <a:r>
              <a:rPr lang="fr-FR" sz="1100" b="1" dirty="0" smtClean="0">
                <a:solidFill>
                  <a:srgbClr val="FFFF00"/>
                </a:solidFill>
                <a:latin typeface="Arial Narrow" pitchFamily="34" charset="0"/>
                <a:cs typeface="Times New Roman" pitchFamily="18" charset="0"/>
              </a:rPr>
              <a:t>RÉFECTION DE L’ASSAINISSEMENT DES EAUX USEES  ET REALISATION DE L’ASSAINISSEMENT DES EAUX PLUVIALES </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RÉALISATION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REALISATION  DE L’ECLAIRAGE PUBLIC</a:t>
            </a: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REALISATION DE LA VOIRIE  </a:t>
            </a:r>
          </a:p>
          <a:p>
            <a:pPr>
              <a:buClr>
                <a:srgbClr val="FFFF00"/>
              </a:buCl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PROGRAMME EN TRAVAUX POUR L’ANNEE 2012 POUR UN MONTANT 201 000 </a:t>
            </a:r>
            <a:r>
              <a:rPr lang="fr-FR" sz="1100" b="1" dirty="0" err="1" smtClean="0">
                <a:latin typeface="Arial Narrow" pitchFamily="34" charset="0"/>
                <a:cs typeface="Times New Roman" pitchFamily="18" charset="0"/>
              </a:rPr>
              <a:t>000</a:t>
            </a:r>
            <a:r>
              <a:rPr lang="fr-FR" sz="1100" b="1" dirty="0" smtClean="0">
                <a:latin typeface="Arial Narrow" pitchFamily="34" charset="0"/>
                <a:cs typeface="Times New Roman" pitchFamily="18" charset="0"/>
              </a:rPr>
              <a:t>,00 DA</a:t>
            </a:r>
            <a:endParaRPr lang="fr-FR" sz="1100" b="1" dirty="0" smtClean="0">
              <a:solidFill>
                <a:srgbClr val="FFFF00"/>
              </a:solidFill>
              <a:latin typeface="Arial Narrow" pitchFamily="34" charset="0"/>
              <a:cs typeface="Times New Roman" pitchFamily="18" charset="0"/>
            </a:endParaRPr>
          </a:p>
          <a:p>
            <a:pPr>
              <a:buClr>
                <a:srgbClr val="FFFF00"/>
              </a:buClr>
            </a:pP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endParaRPr lang="fr-FR" sz="1600" b="1" dirty="0" smtClean="0">
              <a:solidFill>
                <a:srgbClr val="FFFF00"/>
              </a:solidFill>
              <a:latin typeface="Arial Narrow" pitchFamily="34" charset="0"/>
              <a:cs typeface="Times New Roman" pitchFamily="18" charset="0"/>
            </a:endParaRPr>
          </a:p>
        </p:txBody>
      </p:sp>
    </p:spTree>
  </p:cSld>
  <p:clrMapOvr>
    <a:masterClrMapping/>
  </p:clrMapOvr>
  <p:transition spd="med">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 21" descr="SITU.jpg"/>
          <p:cNvPicPr>
            <a:picLocks noChangeAspect="1"/>
          </p:cNvPicPr>
          <p:nvPr/>
        </p:nvPicPr>
        <p:blipFill>
          <a:blip r:embed="rId2" cstate="print"/>
          <a:stretch>
            <a:fillRect/>
          </a:stretch>
        </p:blipFill>
        <p:spPr>
          <a:xfrm>
            <a:off x="4954704" y="1123211"/>
            <a:ext cx="3863075" cy="2463315"/>
          </a:xfrm>
          <a:prstGeom prst="rect">
            <a:avLst/>
          </a:prstGeom>
        </p:spPr>
      </p:pic>
      <p:sp>
        <p:nvSpPr>
          <p:cNvPr id="26" name="ZoneTexte 25"/>
          <p:cNvSpPr txBox="1"/>
          <p:nvPr/>
        </p:nvSpPr>
        <p:spPr>
          <a:xfrm>
            <a:off x="1523128" y="233425"/>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N°04 CORRESPONDANT </a:t>
            </a:r>
          </a:p>
          <a:p>
            <a:pPr algn="ctr"/>
            <a:r>
              <a:rPr lang="fr-FR" sz="1600" dirty="0" smtClean="0">
                <a:solidFill>
                  <a:srgbClr val="FF0000"/>
                </a:solidFill>
                <a:latin typeface="Arial Black" pitchFamily="34" charset="0"/>
              </a:rPr>
              <a:t>AU LOTISSEMENT BELHADJ MUSTPHA MONIR</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38" name="ZoneTexte 37"/>
          <p:cNvSpPr txBox="1"/>
          <p:nvPr/>
        </p:nvSpPr>
        <p:spPr>
          <a:xfrm>
            <a:off x="7212655" y="2366997"/>
            <a:ext cx="790921" cy="38375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INSTITUT DES SCIENCES DE LA TERRE</a:t>
            </a:r>
          </a:p>
        </p:txBody>
      </p:sp>
      <p:sp>
        <p:nvSpPr>
          <p:cNvPr id="39" name="ZoneTexte 38"/>
          <p:cNvSpPr txBox="1"/>
          <p:nvPr/>
        </p:nvSpPr>
        <p:spPr>
          <a:xfrm>
            <a:off x="6294166" y="2539214"/>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GARE MULTIMODALE</a:t>
            </a:r>
          </a:p>
        </p:txBody>
      </p:sp>
      <p:sp>
        <p:nvSpPr>
          <p:cNvPr id="40" name="ZoneTexte 39"/>
          <p:cNvSpPr txBox="1"/>
          <p:nvPr/>
        </p:nvSpPr>
        <p:spPr>
          <a:xfrm>
            <a:off x="6919248" y="1840780"/>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CIMETIERE</a:t>
            </a:r>
          </a:p>
        </p:txBody>
      </p:sp>
      <p:sp>
        <p:nvSpPr>
          <p:cNvPr id="33" name="ZoneTexte 32"/>
          <p:cNvSpPr txBox="1"/>
          <p:nvPr/>
        </p:nvSpPr>
        <p:spPr>
          <a:xfrm>
            <a:off x="898046" y="3714752"/>
            <a:ext cx="7628558" cy="2861355"/>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TECHNIQUE</a:t>
            </a:r>
          </a:p>
          <a:p>
            <a:pPr>
              <a:buClr>
                <a:srgbClr val="FFFF00"/>
              </a:buClr>
            </a:pP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SUPERFICIE                          :  04 HA</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NOMBRE DE LOGEMENTS :  61 LOTS</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POPULATION                        : 430  HABITATNS</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TAUX D’OCCUPATION          : 100%</a:t>
            </a:r>
          </a:p>
          <a:p>
            <a:pPr>
              <a:buClr>
                <a:srgbClr val="FFFF00"/>
              </a:buClr>
              <a:buFont typeface="Arial" pitchFamily="34" charset="0"/>
              <a:buChar char="•"/>
            </a:pPr>
            <a:endParaRPr lang="fr-FR" sz="1600" b="1" u="sng" dirty="0" smtClean="0">
              <a:solidFill>
                <a:srgbClr val="FFFF00"/>
              </a:solidFill>
              <a:latin typeface="Arial Narrow" pitchFamily="34" charset="0"/>
              <a:cs typeface="Times New Roman" pitchFamily="18" charset="0"/>
            </a:endParaRPr>
          </a:p>
          <a:p>
            <a:pPr>
              <a:buClr>
                <a:srgbClr val="FFFF00"/>
              </a:buClr>
            </a:pPr>
            <a:r>
              <a:rPr lang="fr-FR" sz="1600" b="1" u="sng" dirty="0" smtClean="0">
                <a:solidFill>
                  <a:srgbClr val="FF0000"/>
                </a:solidFill>
                <a:latin typeface="Arial Narrow" pitchFamily="34" charset="0"/>
                <a:cs typeface="Times New Roman" pitchFamily="18" charset="0"/>
              </a:rPr>
              <a:t>ACTIONS A MENER: </a:t>
            </a:r>
          </a:p>
          <a:p>
            <a:pPr>
              <a:buClr>
                <a:srgbClr val="FFFF00"/>
              </a:buClr>
            </a:pPr>
            <a:endParaRPr lang="fr-FR" sz="1600" b="1" u="sng"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a:t>
            </a:r>
            <a:r>
              <a:rPr lang="fr-FR" sz="1100" b="1" dirty="0" smtClean="0">
                <a:solidFill>
                  <a:srgbClr val="FFFF00"/>
                </a:solidFill>
                <a:latin typeface="Arial Narrow" pitchFamily="34" charset="0"/>
                <a:cs typeface="Times New Roman" pitchFamily="18" charset="0"/>
              </a:rPr>
              <a:t> REALISATION DE L’ASSAINISSEMENT  DES EAUX PLUVIALES  </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RÉALISATION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RENFORCEMENT  DE L’ECLAIRAGE PUBLIC</a:t>
            </a: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REPRISE DE LA VOIRIE  </a:t>
            </a:r>
          </a:p>
          <a:p>
            <a:pPr>
              <a:buClr>
                <a:srgbClr val="FFFF00"/>
              </a:buCl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PROGRAMME EN TRAVAUX  POUR L’ANNEE 2013 POUR UN MONTANT 40 200 000,00 DA</a:t>
            </a:r>
            <a:endParaRPr lang="fr-FR" sz="1100" b="1" dirty="0" smtClean="0">
              <a:solidFill>
                <a:srgbClr val="FF0000"/>
              </a:solidFill>
              <a:latin typeface="Arial Narrow" pitchFamily="34" charset="0"/>
              <a:cs typeface="Times New Roman" pitchFamily="18" charset="0"/>
            </a:endParaRPr>
          </a:p>
        </p:txBody>
      </p:sp>
      <p:pic>
        <p:nvPicPr>
          <p:cNvPr id="21" name="Image 20" descr="PROMOTION BELHADJ.jpg"/>
          <p:cNvPicPr>
            <a:picLocks noChangeAspect="1"/>
          </p:cNvPicPr>
          <p:nvPr/>
        </p:nvPicPr>
        <p:blipFill>
          <a:blip r:embed="rId3" cstate="print"/>
          <a:stretch>
            <a:fillRect/>
          </a:stretch>
        </p:blipFill>
        <p:spPr>
          <a:xfrm>
            <a:off x="761990" y="1142346"/>
            <a:ext cx="3720124" cy="2449303"/>
          </a:xfrm>
          <a:prstGeom prst="rect">
            <a:avLst/>
          </a:prstGeom>
        </p:spPr>
      </p:pic>
    </p:spTree>
  </p:cSld>
  <p:clrMapOvr>
    <a:masterClrMapping/>
  </p:clrMapOvr>
  <p:transition spd="med">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Image 26" descr="SITU.jpg"/>
          <p:cNvPicPr>
            <a:picLocks noChangeAspect="1"/>
          </p:cNvPicPr>
          <p:nvPr/>
        </p:nvPicPr>
        <p:blipFill>
          <a:blip r:embed="rId2" cstate="print"/>
          <a:stretch>
            <a:fillRect/>
          </a:stretch>
        </p:blipFill>
        <p:spPr>
          <a:xfrm>
            <a:off x="4954704" y="1142346"/>
            <a:ext cx="3844874" cy="2440861"/>
          </a:xfrm>
          <a:prstGeom prst="rect">
            <a:avLst/>
          </a:prstGeom>
        </p:spPr>
      </p:pic>
      <p:sp>
        <p:nvSpPr>
          <p:cNvPr id="26" name="ZoneTexte 25"/>
          <p:cNvSpPr txBox="1"/>
          <p:nvPr/>
        </p:nvSpPr>
        <p:spPr>
          <a:xfrm>
            <a:off x="1523128" y="233425"/>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N°05 CORRESPONDANT </a:t>
            </a:r>
          </a:p>
          <a:p>
            <a:pPr algn="ctr"/>
            <a:r>
              <a:rPr lang="fr-FR" sz="1600" dirty="0" smtClean="0">
                <a:solidFill>
                  <a:srgbClr val="FF0000"/>
                </a:solidFill>
                <a:latin typeface="Arial Black" pitchFamily="34" charset="0"/>
              </a:rPr>
              <a:t>AU LOTISSEMENT LAMOURI</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33" name="ZoneTexte 32"/>
          <p:cNvSpPr txBox="1"/>
          <p:nvPr/>
        </p:nvSpPr>
        <p:spPr>
          <a:xfrm>
            <a:off x="1102154" y="3918270"/>
            <a:ext cx="7335152" cy="2861355"/>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TECHNIQUE</a:t>
            </a:r>
          </a:p>
          <a:p>
            <a:pPr>
              <a:buClr>
                <a:srgbClr val="FFFF00"/>
              </a:buClr>
            </a:pP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SUPERFICIE                          :  04 HA</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NOMBRE DE LOGEMENTS :  134 LOTS</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POPULATION                        : 940  HABITATNS</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TAUX D’OCCUPATION          : 100%</a:t>
            </a:r>
          </a:p>
          <a:p>
            <a:pPr>
              <a:buClr>
                <a:srgbClr val="FFFF00"/>
              </a:buClr>
              <a:buFont typeface="Arial" pitchFamily="34" charset="0"/>
              <a:buChar char="•"/>
            </a:pPr>
            <a:endParaRPr lang="fr-FR" sz="1600" b="1" u="sng" dirty="0" smtClean="0">
              <a:solidFill>
                <a:srgbClr val="FFFF00"/>
              </a:solidFill>
              <a:latin typeface="Arial Narrow" pitchFamily="34" charset="0"/>
              <a:cs typeface="Times New Roman" pitchFamily="18" charset="0"/>
            </a:endParaRPr>
          </a:p>
          <a:p>
            <a:pPr>
              <a:buClr>
                <a:srgbClr val="FFFF00"/>
              </a:buClr>
            </a:pPr>
            <a:r>
              <a:rPr lang="fr-FR" sz="1600" b="1" u="sng" dirty="0" smtClean="0">
                <a:solidFill>
                  <a:srgbClr val="FF0000"/>
                </a:solidFill>
                <a:latin typeface="Arial Narrow" pitchFamily="34" charset="0"/>
                <a:cs typeface="Times New Roman" pitchFamily="18" charset="0"/>
              </a:rPr>
              <a:t>ACTIONS A MENER: </a:t>
            </a:r>
          </a:p>
          <a:p>
            <a:pPr>
              <a:buClr>
                <a:srgbClr val="FFFF00"/>
              </a:buClr>
            </a:pPr>
            <a:endParaRPr lang="fr-FR" sz="1600" b="1" u="sng"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a:t>
            </a:r>
            <a:r>
              <a:rPr lang="fr-FR" sz="1100" b="1" dirty="0" smtClean="0">
                <a:solidFill>
                  <a:srgbClr val="FFFF00"/>
                </a:solidFill>
                <a:latin typeface="Arial Narrow" pitchFamily="34" charset="0"/>
                <a:cs typeface="Times New Roman" pitchFamily="18" charset="0"/>
              </a:rPr>
              <a:t> REALISATION DE L’ASSAINISSEMENT  DES EAUX PLUVIALES  </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RÉALISATION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RENFORCEMENT  DE L’ECLAIRAGE PUBLIC</a:t>
            </a: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REPRISE DE LA VOIRIE  </a:t>
            </a:r>
          </a:p>
          <a:p>
            <a:pPr>
              <a:buClr>
                <a:srgbClr val="FFFF00"/>
              </a:buCl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PROGRAMME EN TRAVAUX  POUR L’ANNEE 2013 POUR UN MONTANT 40 200 000,00 DA</a:t>
            </a:r>
            <a:endParaRPr lang="fr-FR" sz="1100" b="1" dirty="0" smtClean="0">
              <a:solidFill>
                <a:srgbClr val="FF0000"/>
              </a:solidFill>
              <a:latin typeface="Arial Narrow" pitchFamily="34" charset="0"/>
              <a:cs typeface="Times New Roman" pitchFamily="18" charset="0"/>
            </a:endParaRPr>
          </a:p>
        </p:txBody>
      </p:sp>
      <p:pic>
        <p:nvPicPr>
          <p:cNvPr id="23" name="Image 22" descr="AM.jpg"/>
          <p:cNvPicPr>
            <a:picLocks noChangeAspect="1"/>
          </p:cNvPicPr>
          <p:nvPr/>
        </p:nvPicPr>
        <p:blipFill>
          <a:blip r:embed="rId3" cstate="print"/>
          <a:stretch>
            <a:fillRect/>
          </a:stretch>
        </p:blipFill>
        <p:spPr>
          <a:xfrm>
            <a:off x="744964" y="1121181"/>
            <a:ext cx="3737738" cy="2460900"/>
          </a:xfrm>
          <a:prstGeom prst="rect">
            <a:avLst/>
          </a:prstGeom>
        </p:spPr>
      </p:pic>
      <p:sp>
        <p:nvSpPr>
          <p:cNvPr id="21" name="ZoneTexte 20"/>
          <p:cNvSpPr txBox="1"/>
          <p:nvPr/>
        </p:nvSpPr>
        <p:spPr>
          <a:xfrm>
            <a:off x="7212655" y="2366997"/>
            <a:ext cx="790921" cy="38375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INSTITUT DES SCIENCES DE LA TERRE</a:t>
            </a:r>
          </a:p>
        </p:txBody>
      </p:sp>
      <p:sp>
        <p:nvSpPr>
          <p:cNvPr id="22" name="ZoneTexte 21"/>
          <p:cNvSpPr txBox="1"/>
          <p:nvPr/>
        </p:nvSpPr>
        <p:spPr>
          <a:xfrm>
            <a:off x="6294166" y="2539214"/>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GARE MULTIMODALE</a:t>
            </a:r>
          </a:p>
        </p:txBody>
      </p:sp>
      <p:sp>
        <p:nvSpPr>
          <p:cNvPr id="29" name="ZoneTexte 28"/>
          <p:cNvSpPr txBox="1"/>
          <p:nvPr/>
        </p:nvSpPr>
        <p:spPr>
          <a:xfrm>
            <a:off x="6919248" y="1840780"/>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CIMETIERE</a:t>
            </a:r>
          </a:p>
        </p:txBody>
      </p:sp>
    </p:spTree>
  </p:cSld>
  <p:clrMapOvr>
    <a:masterClrMapping/>
  </p:clrMapOvr>
  <p:transition spd="med">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N°06 CORRESPONDANT </a:t>
            </a:r>
          </a:p>
          <a:p>
            <a:pPr algn="ctr"/>
            <a:r>
              <a:rPr lang="fr-FR" sz="1600" dirty="0" smtClean="0">
                <a:solidFill>
                  <a:srgbClr val="FF0000"/>
                </a:solidFill>
                <a:latin typeface="Arial Black" pitchFamily="34" charset="0"/>
              </a:rPr>
              <a:t>AU LOTISSEMENT AIN EL BEY V</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9" name="Rectangle 18"/>
          <p:cNvSpPr/>
          <p:nvPr/>
        </p:nvSpPr>
        <p:spPr>
          <a:xfrm>
            <a:off x="4737838" y="385954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0" name="Rectangle 19"/>
          <p:cNvSpPr/>
          <p:nvPr/>
        </p:nvSpPr>
        <p:spPr>
          <a:xfrm>
            <a:off x="6983033" y="3888245"/>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4" name="Rectangle 33"/>
          <p:cNvSpPr/>
          <p:nvPr/>
        </p:nvSpPr>
        <p:spPr>
          <a:xfrm>
            <a:off x="7021303" y="5543437"/>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5" name="Rectangle 34"/>
          <p:cNvSpPr/>
          <p:nvPr/>
        </p:nvSpPr>
        <p:spPr>
          <a:xfrm>
            <a:off x="4750595" y="552430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5" name="ZoneTexte 24"/>
          <p:cNvSpPr txBox="1"/>
          <p:nvPr/>
        </p:nvSpPr>
        <p:spPr>
          <a:xfrm>
            <a:off x="5031244" y="521813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PHOTOS ETAT ACTUEL DU SITE</a:t>
            </a:r>
            <a:endParaRPr lang="fr-FR" sz="1100" b="1" dirty="0">
              <a:solidFill>
                <a:srgbClr val="FFFF00"/>
              </a:solidFill>
              <a:latin typeface="Rockwell" pitchFamily="18" charset="0"/>
              <a:cs typeface="Times New Roman" pitchFamily="18" charset="0"/>
            </a:endParaRPr>
          </a:p>
        </p:txBody>
      </p:sp>
      <p:pic>
        <p:nvPicPr>
          <p:cNvPr id="21" name="Image 20" descr="AMENAGEMENT.jpg"/>
          <p:cNvPicPr>
            <a:picLocks noChangeAspect="1"/>
          </p:cNvPicPr>
          <p:nvPr/>
        </p:nvPicPr>
        <p:blipFill>
          <a:blip r:embed="rId2" cstate="print"/>
          <a:stretch>
            <a:fillRect/>
          </a:stretch>
        </p:blipFill>
        <p:spPr>
          <a:xfrm>
            <a:off x="732207" y="1123211"/>
            <a:ext cx="3743794" cy="2458870"/>
          </a:xfrm>
          <a:prstGeom prst="rect">
            <a:avLst/>
          </a:prstGeom>
        </p:spPr>
      </p:pic>
      <p:pic>
        <p:nvPicPr>
          <p:cNvPr id="22" name="Image 21" descr="SITUATION.jpg"/>
          <p:cNvPicPr>
            <a:picLocks noChangeAspect="1"/>
          </p:cNvPicPr>
          <p:nvPr/>
        </p:nvPicPr>
        <p:blipFill>
          <a:blip r:embed="rId3" cstate="print"/>
          <a:stretch>
            <a:fillRect/>
          </a:stretch>
        </p:blipFill>
        <p:spPr>
          <a:xfrm>
            <a:off x="4947933" y="1123211"/>
            <a:ext cx="3867672" cy="2468438"/>
          </a:xfrm>
          <a:prstGeom prst="rect">
            <a:avLst/>
          </a:prstGeom>
        </p:spPr>
      </p:pic>
      <p:sp>
        <p:nvSpPr>
          <p:cNvPr id="38" name="ZoneTexte 37"/>
          <p:cNvSpPr txBox="1"/>
          <p:nvPr/>
        </p:nvSpPr>
        <p:spPr>
          <a:xfrm>
            <a:off x="6727897" y="2644458"/>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CIMETIERE ZOUAGHI</a:t>
            </a:r>
          </a:p>
        </p:txBody>
      </p:sp>
      <p:sp>
        <p:nvSpPr>
          <p:cNvPr id="39" name="ZoneTexte 38"/>
          <p:cNvSpPr txBox="1"/>
          <p:nvPr/>
        </p:nvSpPr>
        <p:spPr>
          <a:xfrm>
            <a:off x="5732867" y="1773807"/>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LOTISSEMENT </a:t>
            </a:r>
          </a:p>
          <a:p>
            <a:r>
              <a:rPr lang="fr-FR" sz="800" b="1" dirty="0" smtClean="0">
                <a:solidFill>
                  <a:srgbClr val="FF0000"/>
                </a:solidFill>
                <a:latin typeface="Arial Narrow" pitchFamily="34" charset="0"/>
              </a:rPr>
              <a:t>EUCALIPTUS</a:t>
            </a:r>
          </a:p>
        </p:txBody>
      </p:sp>
      <p:sp>
        <p:nvSpPr>
          <p:cNvPr id="23" name="ZoneTexte 22"/>
          <p:cNvSpPr txBox="1"/>
          <p:nvPr/>
        </p:nvSpPr>
        <p:spPr>
          <a:xfrm>
            <a:off x="5911462" y="3141973"/>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GARE MULTIMODALE</a:t>
            </a:r>
          </a:p>
        </p:txBody>
      </p:sp>
      <p:sp>
        <p:nvSpPr>
          <p:cNvPr id="27" name="ZoneTexte 26"/>
          <p:cNvSpPr txBox="1"/>
          <p:nvPr/>
        </p:nvSpPr>
        <p:spPr>
          <a:xfrm>
            <a:off x="5503245" y="2606188"/>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LOTISSEMENT EL FEDJ</a:t>
            </a:r>
          </a:p>
        </p:txBody>
      </p:sp>
      <p:sp>
        <p:nvSpPr>
          <p:cNvPr id="30" name="ZoneTexte 29"/>
          <p:cNvSpPr txBox="1"/>
          <p:nvPr/>
        </p:nvSpPr>
        <p:spPr>
          <a:xfrm>
            <a:off x="8041846" y="1974727"/>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PROMOTION GIRIC</a:t>
            </a:r>
          </a:p>
        </p:txBody>
      </p:sp>
      <p:pic>
        <p:nvPicPr>
          <p:cNvPr id="31" name="Image 30" descr="Photo494.jpg"/>
          <p:cNvPicPr>
            <a:picLocks noChangeAspect="1"/>
          </p:cNvPicPr>
          <p:nvPr/>
        </p:nvPicPr>
        <p:blipFill>
          <a:blip r:embed="rId4" cstate="print"/>
          <a:stretch>
            <a:fillRect/>
          </a:stretch>
        </p:blipFill>
        <p:spPr>
          <a:xfrm>
            <a:off x="4737838" y="3849974"/>
            <a:ext cx="2095041" cy="1213161"/>
          </a:xfrm>
          <a:prstGeom prst="rect">
            <a:avLst/>
          </a:prstGeom>
        </p:spPr>
      </p:pic>
      <p:pic>
        <p:nvPicPr>
          <p:cNvPr id="32" name="Image 31" descr="Photo496.jpg"/>
          <p:cNvPicPr>
            <a:picLocks noChangeAspect="1"/>
          </p:cNvPicPr>
          <p:nvPr/>
        </p:nvPicPr>
        <p:blipFill>
          <a:blip r:embed="rId5" cstate="print"/>
          <a:stretch>
            <a:fillRect/>
          </a:stretch>
        </p:blipFill>
        <p:spPr>
          <a:xfrm>
            <a:off x="4763352" y="5514734"/>
            <a:ext cx="2053843" cy="1215084"/>
          </a:xfrm>
          <a:prstGeom prst="rect">
            <a:avLst/>
          </a:prstGeom>
        </p:spPr>
      </p:pic>
      <p:pic>
        <p:nvPicPr>
          <p:cNvPr id="33" name="Image 32" descr="Photo497.jpg"/>
          <p:cNvPicPr>
            <a:picLocks noChangeAspect="1"/>
          </p:cNvPicPr>
          <p:nvPr/>
        </p:nvPicPr>
        <p:blipFill>
          <a:blip r:embed="rId6" cstate="print"/>
          <a:stretch>
            <a:fillRect/>
          </a:stretch>
        </p:blipFill>
        <p:spPr>
          <a:xfrm>
            <a:off x="6976391" y="3897812"/>
            <a:ext cx="2085998" cy="1174899"/>
          </a:xfrm>
          <a:prstGeom prst="rect">
            <a:avLst/>
          </a:prstGeom>
        </p:spPr>
      </p:pic>
      <p:pic>
        <p:nvPicPr>
          <p:cNvPr id="36" name="Image 35" descr="Photo500.jpg"/>
          <p:cNvPicPr>
            <a:picLocks noChangeAspect="1"/>
          </p:cNvPicPr>
          <p:nvPr/>
        </p:nvPicPr>
        <p:blipFill>
          <a:blip r:embed="rId7" cstate="print"/>
          <a:stretch>
            <a:fillRect/>
          </a:stretch>
        </p:blipFill>
        <p:spPr>
          <a:xfrm>
            <a:off x="7034059" y="5551090"/>
            <a:ext cx="2059699" cy="1148111"/>
          </a:xfrm>
          <a:prstGeom prst="rect">
            <a:avLst/>
          </a:prstGeom>
        </p:spPr>
      </p:pic>
      <p:sp>
        <p:nvSpPr>
          <p:cNvPr id="37" name="ZoneTexte 36"/>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VUE EN PLAN  GOOGLE EARTH</a:t>
            </a:r>
            <a:endParaRPr lang="fr-FR" sz="1100" b="1" dirty="0">
              <a:solidFill>
                <a:srgbClr val="FFFF00"/>
              </a:solidFill>
              <a:latin typeface="Rockwell" pitchFamily="18" charset="0"/>
              <a:cs typeface="Times New Roman" pitchFamily="18" charset="0"/>
            </a:endParaRPr>
          </a:p>
        </p:txBody>
      </p:sp>
      <p:sp>
        <p:nvSpPr>
          <p:cNvPr id="40" name="ZoneTexte 39"/>
          <p:cNvSpPr txBox="1"/>
          <p:nvPr/>
        </p:nvSpPr>
        <p:spPr>
          <a:xfrm>
            <a:off x="617396" y="3668190"/>
            <a:ext cx="3827036" cy="3861629"/>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TECHNIQUE</a:t>
            </a: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SUPERFICIE                          : 10,2 HA</a:t>
            </a: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NOMBRE DE LO TS              : 210</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TAUX D’OCCUPATION            : 50%</a:t>
            </a: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600" b="1" dirty="0" smtClean="0">
                <a:solidFill>
                  <a:srgbClr val="FFFF00"/>
                </a:solidFill>
                <a:latin typeface="Arial Narrow" pitchFamily="34" charset="0"/>
                <a:cs typeface="Times New Roman" pitchFamily="18" charset="0"/>
              </a:rPr>
              <a:t> </a:t>
            </a:r>
            <a:r>
              <a:rPr lang="fr-FR" sz="1100" b="1" dirty="0" smtClean="0">
                <a:solidFill>
                  <a:srgbClr val="FFFF00"/>
                </a:solidFill>
                <a:latin typeface="Arial Narrow" pitchFamily="34" charset="0"/>
                <a:cs typeface="Times New Roman" pitchFamily="18" charset="0"/>
              </a:rPr>
              <a:t>POPULATION                        : 1470</a:t>
            </a: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 </a:t>
            </a:r>
          </a:p>
          <a:p>
            <a:pPr>
              <a:buClr>
                <a:srgbClr val="FFFF00"/>
              </a:buClr>
            </a:pPr>
            <a:r>
              <a:rPr lang="fr-FR" sz="1100" b="1" dirty="0" smtClean="0">
                <a:solidFill>
                  <a:srgbClr val="FF0000"/>
                </a:solidFill>
                <a:latin typeface="Arial Narrow" pitchFamily="34" charset="0"/>
                <a:cs typeface="Times New Roman" pitchFamily="18" charset="0"/>
              </a:rPr>
              <a:t>ACTION N°1:</a:t>
            </a:r>
            <a:r>
              <a:rPr lang="fr-FR" sz="1100" b="1" dirty="0" smtClean="0">
                <a:solidFill>
                  <a:srgbClr val="FFFF00"/>
                </a:solidFill>
                <a:latin typeface="Arial Narrow" pitchFamily="34" charset="0"/>
                <a:cs typeface="Times New Roman" pitchFamily="18" charset="0"/>
              </a:rPr>
              <a:t>REALISATION DE L’ASSAINISSEMENT DES EAUX  PLUVIALS  ET REPRISE PARTIELLE DE L’ASSAINISSEMENT DES EAUX  USEES  ET DE L’AEP</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REALISATION DES AMENAGEMENTS EXTERIEURS </a:t>
            </a:r>
          </a:p>
          <a:p>
            <a:pPr>
              <a:buClr>
                <a:srgbClr val="FFFF00"/>
              </a:buClr>
            </a:pPr>
            <a:r>
              <a:rPr lang="fr-FR" sz="1100" b="1" dirty="0" smtClean="0">
                <a:solidFill>
                  <a:srgbClr val="FFFF00"/>
                </a:solidFill>
                <a:latin typeface="Arial Narrow" pitchFamily="34" charset="0"/>
                <a:cs typeface="Times New Roman" pitchFamily="18" charset="0"/>
              </a:rPr>
              <a:t> </a:t>
            </a:r>
            <a:r>
              <a:rPr lang="fr-FR" sz="1100" b="1" dirty="0" smtClean="0">
                <a:solidFill>
                  <a:srgbClr val="FF0000"/>
                </a:solidFill>
                <a:latin typeface="Arial Narrow" pitchFamily="34" charset="0"/>
                <a:cs typeface="Times New Roman" pitchFamily="18" charset="0"/>
              </a:rPr>
              <a:t>ACTION N°3 : </a:t>
            </a:r>
            <a:r>
              <a:rPr lang="fr-FR" sz="1100" b="1" dirty="0" smtClean="0">
                <a:solidFill>
                  <a:srgbClr val="FFFF00"/>
                </a:solidFill>
                <a:latin typeface="Arial Narrow" pitchFamily="34" charset="0"/>
                <a:cs typeface="Times New Roman" pitchFamily="18" charset="0"/>
              </a:rPr>
              <a:t>REPRISE ET  REALISATION DE L’ECLAIRAGE PUBLIC </a:t>
            </a:r>
          </a:p>
          <a:p>
            <a:pPr>
              <a:buClr>
                <a:srgbClr val="FFFF00"/>
              </a:buClr>
            </a:pPr>
            <a:r>
              <a:rPr lang="fr-FR" sz="1100" b="1" dirty="0" smtClean="0">
                <a:solidFill>
                  <a:srgbClr val="FF0000"/>
                </a:solidFill>
                <a:latin typeface="Arial Narrow" pitchFamily="34" charset="0"/>
                <a:cs typeface="Times New Roman" pitchFamily="18" charset="0"/>
              </a:rPr>
              <a:t>ACTION N°4</a:t>
            </a:r>
            <a:r>
              <a:rPr lang="fr-FR" sz="1100" b="1" dirty="0" smtClean="0">
                <a:solidFill>
                  <a:srgbClr val="FFFF00"/>
                </a:solidFill>
                <a:latin typeface="Arial Narrow" pitchFamily="34" charset="0"/>
                <a:cs typeface="Times New Roman" pitchFamily="18" charset="0"/>
              </a:rPr>
              <a:t>: REALISATION DE LA VOIRIE</a:t>
            </a:r>
          </a:p>
          <a:p>
            <a:pPr>
              <a:buClr>
                <a:srgbClr val="FFFF00"/>
              </a:buClr>
            </a:pPr>
            <a:r>
              <a:rPr lang="fr-FR" sz="1100" b="1" dirty="0" smtClean="0">
                <a:solidFill>
                  <a:srgbClr val="FFFF00"/>
                </a:solidFill>
                <a:latin typeface="Arial Narrow" pitchFamily="34" charset="0"/>
                <a:cs typeface="Times New Roman" pitchFamily="18" charset="0"/>
              </a:rPr>
              <a:t>  </a:t>
            </a:r>
            <a:r>
              <a:rPr lang="fr-FR" sz="1100" b="1" dirty="0" smtClean="0">
                <a:latin typeface="Arial Narrow" pitchFamily="34" charset="0"/>
                <a:cs typeface="Times New Roman" pitchFamily="18" charset="0"/>
              </a:rPr>
              <a:t>PROGRAMME EN TRAVAUX D’ASSAINISSEMENT ET D’AEP  POUR L’ANNEE 2012 ET AMENAGEMENTS EXTERIEURS POUR L’ANNEE 2013 ET EN VOIRIE POUR L’ANNEE 2014 POUR UN MONTANT 160 510 000,00 DA</a:t>
            </a:r>
            <a:endParaRPr lang="fr-FR" sz="12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endParaRPr lang="fr-FR" sz="16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endParaRPr lang="fr-FR" sz="1600" b="1" dirty="0" smtClean="0">
              <a:solidFill>
                <a:srgbClr val="FFFF00"/>
              </a:solidFill>
              <a:latin typeface="Arial Narrow" pitchFamily="34" charset="0"/>
              <a:cs typeface="Times New Roman" pitchFamily="18" charset="0"/>
            </a:endParaRPr>
          </a:p>
        </p:txBody>
      </p:sp>
    </p:spTree>
  </p:cSld>
  <p:clrMapOvr>
    <a:masterClrMapping/>
  </p:clrMapOvr>
  <p:transition spd="med">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N°07 CORRESPONDANT </a:t>
            </a:r>
          </a:p>
          <a:p>
            <a:pPr algn="ctr"/>
            <a:r>
              <a:rPr lang="fr-FR" sz="1600" dirty="0" smtClean="0">
                <a:solidFill>
                  <a:srgbClr val="FF0000"/>
                </a:solidFill>
                <a:latin typeface="Arial Black" pitchFamily="34" charset="0"/>
              </a:rPr>
              <a:t>AU LOTISSEMENT LE PLATEAU AIN EL BEY</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9" name="Rectangle 18"/>
          <p:cNvSpPr/>
          <p:nvPr/>
        </p:nvSpPr>
        <p:spPr>
          <a:xfrm>
            <a:off x="4737838" y="385954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0" name="Rectangle 19"/>
          <p:cNvSpPr/>
          <p:nvPr/>
        </p:nvSpPr>
        <p:spPr>
          <a:xfrm>
            <a:off x="6983033" y="3888245"/>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4" name="Rectangle 33"/>
          <p:cNvSpPr/>
          <p:nvPr/>
        </p:nvSpPr>
        <p:spPr>
          <a:xfrm>
            <a:off x="7021303" y="5543437"/>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5" name="Rectangle 34"/>
          <p:cNvSpPr/>
          <p:nvPr/>
        </p:nvSpPr>
        <p:spPr>
          <a:xfrm>
            <a:off x="4750595" y="552430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25" name="ZoneTexte 24"/>
          <p:cNvSpPr txBox="1"/>
          <p:nvPr/>
        </p:nvSpPr>
        <p:spPr>
          <a:xfrm>
            <a:off x="5031244" y="521813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PHOTOS ETAT ACTUEL DU SITE</a:t>
            </a:r>
            <a:endParaRPr lang="fr-FR" sz="1100" b="1" dirty="0">
              <a:solidFill>
                <a:srgbClr val="FFFF00"/>
              </a:solidFill>
              <a:latin typeface="Rockwell" pitchFamily="18" charset="0"/>
              <a:cs typeface="Times New Roman" pitchFamily="18" charset="0"/>
            </a:endParaRPr>
          </a:p>
        </p:txBody>
      </p:sp>
      <p:pic>
        <p:nvPicPr>
          <p:cNvPr id="21" name="Picture 2"/>
          <p:cNvPicPr>
            <a:picLocks noChangeAspect="1" noChangeArrowheads="1"/>
          </p:cNvPicPr>
          <p:nvPr/>
        </p:nvPicPr>
        <p:blipFill>
          <a:blip r:embed="rId2"/>
          <a:srcRect l="32900" r="33434"/>
          <a:stretch>
            <a:fillRect/>
          </a:stretch>
        </p:blipFill>
        <p:spPr bwMode="auto">
          <a:xfrm rot="16200000">
            <a:off x="1369660" y="463433"/>
            <a:ext cx="2468438" cy="3768858"/>
          </a:xfrm>
          <a:prstGeom prst="rect">
            <a:avLst/>
          </a:prstGeom>
          <a:solidFill>
            <a:srgbClr val="FFFFFF">
              <a:shade val="85000"/>
            </a:srgbClr>
          </a:solidFill>
          <a:ln w="28575" cap="rnd">
            <a:solidFill>
              <a:schemeClr val="tx2">
                <a:lumMod val="75000"/>
              </a:schemeClr>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22" name="Image 21" descr="plan d'action-Model.jpg"/>
          <p:cNvPicPr>
            <a:picLocks noChangeAspect="1"/>
          </p:cNvPicPr>
          <p:nvPr/>
        </p:nvPicPr>
        <p:blipFill>
          <a:blip r:embed="rId3" cstate="print"/>
          <a:stretch>
            <a:fillRect/>
          </a:stretch>
        </p:blipFill>
        <p:spPr>
          <a:xfrm>
            <a:off x="4941947" y="1142346"/>
            <a:ext cx="3905100" cy="2439735"/>
          </a:xfrm>
          <a:prstGeom prst="rect">
            <a:avLst/>
          </a:prstGeom>
        </p:spPr>
      </p:pic>
      <p:sp>
        <p:nvSpPr>
          <p:cNvPr id="39" name="ZoneTexte 38"/>
          <p:cNvSpPr txBox="1"/>
          <p:nvPr/>
        </p:nvSpPr>
        <p:spPr>
          <a:xfrm>
            <a:off x="5860435" y="3381162"/>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EL AIFOUR</a:t>
            </a:r>
          </a:p>
        </p:txBody>
      </p:sp>
      <p:sp>
        <p:nvSpPr>
          <p:cNvPr id="40" name="ZoneTexte 39"/>
          <p:cNvSpPr txBox="1"/>
          <p:nvPr/>
        </p:nvSpPr>
        <p:spPr>
          <a:xfrm>
            <a:off x="8003575" y="2941053"/>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LOTISSEMENT</a:t>
            </a:r>
          </a:p>
          <a:p>
            <a:r>
              <a:rPr lang="fr-FR" sz="800" b="1" dirty="0" smtClean="0">
                <a:solidFill>
                  <a:srgbClr val="FF0000"/>
                </a:solidFill>
                <a:latin typeface="Arial Narrow" pitchFamily="34" charset="0"/>
              </a:rPr>
              <a:t>EL FEDJ</a:t>
            </a:r>
          </a:p>
        </p:txBody>
      </p:sp>
      <p:pic>
        <p:nvPicPr>
          <p:cNvPr id="23" name="Image 22" descr="photo1.JPG"/>
          <p:cNvPicPr>
            <a:picLocks noChangeAspect="1"/>
          </p:cNvPicPr>
          <p:nvPr/>
        </p:nvPicPr>
        <p:blipFill>
          <a:blip r:embed="rId4" cstate="print"/>
          <a:stretch>
            <a:fillRect/>
          </a:stretch>
        </p:blipFill>
        <p:spPr>
          <a:xfrm>
            <a:off x="7021303" y="5549815"/>
            <a:ext cx="2072977" cy="1180003"/>
          </a:xfrm>
          <a:prstGeom prst="rect">
            <a:avLst/>
          </a:prstGeom>
          <a:ln>
            <a:noFill/>
          </a:ln>
          <a:effectLst>
            <a:softEdge rad="112500"/>
          </a:effectLst>
        </p:spPr>
      </p:pic>
      <p:pic>
        <p:nvPicPr>
          <p:cNvPr id="27" name="Image 26" descr="photo2.JPG"/>
          <p:cNvPicPr>
            <a:picLocks noChangeAspect="1"/>
          </p:cNvPicPr>
          <p:nvPr/>
        </p:nvPicPr>
        <p:blipFill>
          <a:blip r:embed="rId5" cstate="print"/>
          <a:stretch>
            <a:fillRect/>
          </a:stretch>
        </p:blipFill>
        <p:spPr>
          <a:xfrm>
            <a:off x="6970276" y="3888244"/>
            <a:ext cx="2085735" cy="1186381"/>
          </a:xfrm>
          <a:prstGeom prst="rect">
            <a:avLst/>
          </a:prstGeom>
          <a:ln>
            <a:noFill/>
          </a:ln>
          <a:effectLst>
            <a:softEdge rad="112500"/>
          </a:effectLst>
        </p:spPr>
      </p:pic>
      <p:pic>
        <p:nvPicPr>
          <p:cNvPr id="1026" name="Picture 2" descr="G:\lotissement d'intervention\lot_plateau\DSC02486.JPG"/>
          <p:cNvPicPr>
            <a:picLocks noChangeAspect="1" noChangeArrowheads="1"/>
          </p:cNvPicPr>
          <p:nvPr/>
        </p:nvPicPr>
        <p:blipFill>
          <a:blip r:embed="rId6" cstate="print"/>
          <a:srcRect/>
          <a:stretch>
            <a:fillRect/>
          </a:stretch>
        </p:blipFill>
        <p:spPr bwMode="auto">
          <a:xfrm>
            <a:off x="4750595" y="5658248"/>
            <a:ext cx="2087387" cy="1043693"/>
          </a:xfrm>
          <a:prstGeom prst="rect">
            <a:avLst/>
          </a:prstGeom>
          <a:noFill/>
        </p:spPr>
      </p:pic>
      <p:pic>
        <p:nvPicPr>
          <p:cNvPr id="1027" name="Picture 3" descr="G:\lotissement d'intervention\lot_plateau\DSC02504.JPG"/>
          <p:cNvPicPr>
            <a:picLocks noChangeAspect="1" noChangeArrowheads="1"/>
          </p:cNvPicPr>
          <p:nvPr/>
        </p:nvPicPr>
        <p:blipFill>
          <a:blip r:embed="rId7" cstate="print"/>
          <a:srcRect/>
          <a:stretch>
            <a:fillRect/>
          </a:stretch>
        </p:blipFill>
        <p:spPr bwMode="auto">
          <a:xfrm>
            <a:off x="4750595" y="5510893"/>
            <a:ext cx="2087387" cy="1191049"/>
          </a:xfrm>
          <a:prstGeom prst="rect">
            <a:avLst/>
          </a:prstGeom>
          <a:noFill/>
        </p:spPr>
      </p:pic>
      <p:pic>
        <p:nvPicPr>
          <p:cNvPr id="1028" name="Picture 4" descr="G:\lotissement d'intervention\lot_plateau\DSC02486.JPG"/>
          <p:cNvPicPr>
            <a:picLocks noChangeAspect="1" noChangeArrowheads="1"/>
          </p:cNvPicPr>
          <p:nvPr/>
        </p:nvPicPr>
        <p:blipFill>
          <a:blip r:embed="rId8" cstate="print"/>
          <a:srcRect/>
          <a:stretch>
            <a:fillRect/>
          </a:stretch>
        </p:blipFill>
        <p:spPr bwMode="auto">
          <a:xfrm>
            <a:off x="4750595" y="3869109"/>
            <a:ext cx="2090040" cy="1167246"/>
          </a:xfrm>
          <a:prstGeom prst="rect">
            <a:avLst/>
          </a:prstGeom>
          <a:noFill/>
        </p:spPr>
      </p:pic>
      <p:sp>
        <p:nvSpPr>
          <p:cNvPr id="30" name="ZoneTexte 29"/>
          <p:cNvSpPr txBox="1"/>
          <p:nvPr/>
        </p:nvSpPr>
        <p:spPr>
          <a:xfrm>
            <a:off x="500034" y="3571876"/>
            <a:ext cx="4143404" cy="3307631"/>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TECHIQUE</a:t>
            </a:r>
          </a:p>
          <a:p>
            <a:pPr>
              <a:buClr>
                <a:srgbClr val="FFFF00"/>
              </a:buClr>
            </a:pP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SUPERFICIE                          : 18,50 HA</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NOMBRE DE LOTS               : 445</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TAUX D’OCCUPATION            : 50%</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POPULATION                        : 2670</a:t>
            </a:r>
          </a:p>
          <a:p>
            <a:pPr>
              <a:buClr>
                <a:srgbClr val="FFFF00"/>
              </a:buClr>
              <a:buFont typeface="Arial" pitchFamily="34" charset="0"/>
              <a:buChar char="•"/>
            </a:pP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 </a:t>
            </a: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 </a:t>
            </a:r>
            <a:r>
              <a:rPr lang="fr-FR" sz="1100" b="1" dirty="0" smtClean="0">
                <a:solidFill>
                  <a:srgbClr val="FFFF00"/>
                </a:solidFill>
                <a:latin typeface="Arial Narrow" pitchFamily="34" charset="0"/>
                <a:cs typeface="Times New Roman" pitchFamily="18" charset="0"/>
              </a:rPr>
              <a:t>RÉFECTION DE L’ASSAINISSEMENT DES EAUX USEES  ET REALISATION DE L’ASSAINISSEMENT DES EAUX PLUVIALES  </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RÉALISATION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RENFORCEMENT ET REALISATION DE L’ECLAIRAGE PUBLIC</a:t>
            </a: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REALISATION DE LA VOIRIE  </a:t>
            </a:r>
          </a:p>
          <a:p>
            <a:pPr>
              <a:buClr>
                <a:srgbClr val="FFFF00"/>
              </a:buCl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PROGRAMME EN TRAVAUX D’ASSAINISSEMENT POUR L’ANNEE 2011 ET ENTRAVAUX D’AMENEGEMENT ET D’ECLAIRAGE PUBLIC POUR L’ANNEE 2012 ET ENTRAVAUX DE VOIRIE POUR L’ANNEE 2013 POUR UN MONTANT 160 000 </a:t>
            </a:r>
            <a:r>
              <a:rPr lang="fr-FR" sz="1100" b="1" dirty="0" err="1" smtClean="0">
                <a:latin typeface="Arial Narrow" pitchFamily="34" charset="0"/>
                <a:cs typeface="Times New Roman" pitchFamily="18" charset="0"/>
              </a:rPr>
              <a:t>000</a:t>
            </a:r>
            <a:r>
              <a:rPr lang="fr-FR" sz="1100" b="1" dirty="0" smtClean="0">
                <a:latin typeface="Arial Narrow" pitchFamily="34" charset="0"/>
                <a:cs typeface="Times New Roman" pitchFamily="18" charset="0"/>
              </a:rPr>
              <a:t>,00 DA</a:t>
            </a:r>
            <a:endParaRPr lang="fr-FR" sz="1100" b="1" dirty="0" smtClean="0">
              <a:solidFill>
                <a:srgbClr val="FF0000"/>
              </a:solidFill>
              <a:latin typeface="Arial Narrow" pitchFamily="34" charset="0"/>
              <a:cs typeface="Times New Roman" pitchFamily="18" charset="0"/>
            </a:endParaRPr>
          </a:p>
        </p:txBody>
      </p:sp>
    </p:spTree>
  </p:cSld>
  <p:clrMapOvr>
    <a:masterClrMapping/>
  </p:clrMapOvr>
  <p:transition spd="med">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Image 29" descr="2.jpg"/>
          <p:cNvPicPr>
            <a:picLocks noChangeAspect="1"/>
          </p:cNvPicPr>
          <p:nvPr/>
        </p:nvPicPr>
        <p:blipFill>
          <a:blip r:embed="rId2" cstate="print"/>
          <a:stretch>
            <a:fillRect/>
          </a:stretch>
        </p:blipFill>
        <p:spPr>
          <a:xfrm>
            <a:off x="4929190" y="1143643"/>
            <a:ext cx="3866807" cy="2438439"/>
          </a:xfrm>
          <a:prstGeom prst="rect">
            <a:avLst/>
          </a:prstGeom>
        </p:spPr>
      </p:pic>
      <p:sp>
        <p:nvSpPr>
          <p:cNvPr id="26" name="ZoneTexte 25"/>
          <p:cNvSpPr txBox="1"/>
          <p:nvPr/>
        </p:nvSpPr>
        <p:spPr>
          <a:xfrm>
            <a:off x="1523128" y="301986"/>
            <a:ext cx="6620772" cy="506864"/>
          </a:xfrm>
          <a:prstGeom prst="rect">
            <a:avLst/>
          </a:prstGeom>
          <a:noFill/>
        </p:spPr>
        <p:txBody>
          <a:bodyPr wrap="square" lIns="14283" tIns="7141" rIns="14283" bIns="7141" rtlCol="0">
            <a:spAutoFit/>
          </a:bodyPr>
          <a:lstStyle/>
          <a:p>
            <a:pPr algn="ctr"/>
            <a:r>
              <a:rPr lang="fr-FR" sz="1600" dirty="0" smtClean="0">
                <a:solidFill>
                  <a:srgbClr val="FF0000"/>
                </a:solidFill>
                <a:latin typeface="Arial Black" pitchFamily="34" charset="0"/>
              </a:rPr>
              <a:t>ZONE N°08 CORRESPONDANT </a:t>
            </a:r>
          </a:p>
          <a:p>
            <a:pPr algn="ctr"/>
            <a:r>
              <a:rPr lang="fr-FR" sz="1600" dirty="0" smtClean="0">
                <a:solidFill>
                  <a:srgbClr val="FF0000"/>
                </a:solidFill>
                <a:latin typeface="Arial Black" pitchFamily="34" charset="0"/>
              </a:rPr>
              <a:t>AU LOTISSEMENT EL BERDA</a:t>
            </a:r>
            <a:endParaRPr lang="fr-FR" sz="1600" dirty="0">
              <a:solidFill>
                <a:srgbClr val="FF0000"/>
              </a:solidFill>
              <a:latin typeface="Arial Black" pitchFamily="34" charset="0"/>
            </a:endParaRPr>
          </a:p>
        </p:txBody>
      </p:sp>
      <p:sp>
        <p:nvSpPr>
          <p:cNvPr id="28" name="ZoneTexte 27"/>
          <p:cNvSpPr txBox="1"/>
          <p:nvPr/>
        </p:nvSpPr>
        <p:spPr>
          <a:xfrm>
            <a:off x="5031244" y="89358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DE SITUATION</a:t>
            </a:r>
            <a:endParaRPr lang="fr-FR" sz="1100" b="1" dirty="0">
              <a:solidFill>
                <a:srgbClr val="FFFF00"/>
              </a:solidFill>
              <a:latin typeface="Rockwell" pitchFamily="18" charset="0"/>
              <a:cs typeface="Times New Roman" pitchFamily="18" charset="0"/>
            </a:endParaRPr>
          </a:p>
        </p:txBody>
      </p:sp>
      <p:sp>
        <p:nvSpPr>
          <p:cNvPr id="17" name="Rectangle 16"/>
          <p:cNvSpPr/>
          <p:nvPr/>
        </p:nvSpPr>
        <p:spPr>
          <a:xfrm>
            <a:off x="732208" y="1132779"/>
            <a:ext cx="3737738"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8" name="Rectangle 17"/>
          <p:cNvSpPr/>
          <p:nvPr/>
        </p:nvSpPr>
        <p:spPr>
          <a:xfrm>
            <a:off x="4941947" y="1132779"/>
            <a:ext cx="3852549" cy="24493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19" name="Rectangle 18"/>
          <p:cNvSpPr/>
          <p:nvPr/>
        </p:nvSpPr>
        <p:spPr>
          <a:xfrm>
            <a:off x="4737838" y="385954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0" name="Rectangle 19"/>
          <p:cNvSpPr/>
          <p:nvPr/>
        </p:nvSpPr>
        <p:spPr>
          <a:xfrm>
            <a:off x="6983033" y="3888245"/>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4" name="Rectangle 33"/>
          <p:cNvSpPr/>
          <p:nvPr/>
        </p:nvSpPr>
        <p:spPr>
          <a:xfrm>
            <a:off x="7021303" y="5543437"/>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35" name="Rectangle 34"/>
          <p:cNvSpPr/>
          <p:nvPr/>
        </p:nvSpPr>
        <p:spPr>
          <a:xfrm>
            <a:off x="4750595" y="5524302"/>
            <a:ext cx="2066599" cy="117681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lIns="14283" tIns="7141" rIns="14283" bIns="7141" rtlCol="0" anchor="ctr"/>
          <a:lstStyle/>
          <a:p>
            <a:pPr algn="ctr"/>
            <a:endParaRPr lang="fr-FR"/>
          </a:p>
        </p:txBody>
      </p:sp>
      <p:sp>
        <p:nvSpPr>
          <p:cNvPr id="24" name="ZoneTexte 23"/>
          <p:cNvSpPr txBox="1"/>
          <p:nvPr/>
        </p:nvSpPr>
        <p:spPr>
          <a:xfrm>
            <a:off x="693937" y="87089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PLAN D’AMENAGEMENT</a:t>
            </a:r>
            <a:endParaRPr lang="fr-FR" sz="1100" b="1" dirty="0">
              <a:solidFill>
                <a:srgbClr val="FFFF00"/>
              </a:solidFill>
              <a:latin typeface="Rockwell" pitchFamily="18" charset="0"/>
              <a:cs typeface="Times New Roman" pitchFamily="18" charset="0"/>
            </a:endParaRPr>
          </a:p>
        </p:txBody>
      </p:sp>
      <p:sp>
        <p:nvSpPr>
          <p:cNvPr id="25" name="ZoneTexte 24"/>
          <p:cNvSpPr txBox="1"/>
          <p:nvPr/>
        </p:nvSpPr>
        <p:spPr>
          <a:xfrm>
            <a:off x="5031244" y="5218139"/>
            <a:ext cx="3750495" cy="183699"/>
          </a:xfrm>
          <a:prstGeom prst="rect">
            <a:avLst/>
          </a:prstGeom>
          <a:noFill/>
        </p:spPr>
        <p:txBody>
          <a:bodyPr wrap="square" lIns="14283" tIns="7141" rIns="14283" bIns="7141" rtlCol="0">
            <a:spAutoFit/>
          </a:bodyPr>
          <a:lstStyle/>
          <a:p>
            <a:pPr algn="ctr"/>
            <a:r>
              <a:rPr lang="fr-FR" sz="1100" b="1" dirty="0" smtClean="0">
                <a:solidFill>
                  <a:srgbClr val="FFFF00"/>
                </a:solidFill>
                <a:latin typeface="Rockwell" pitchFamily="18" charset="0"/>
                <a:cs typeface="Times New Roman" pitchFamily="18" charset="0"/>
              </a:rPr>
              <a:t>PHOTOS ETAT ACTUEL DU SITE</a:t>
            </a:r>
            <a:endParaRPr lang="fr-FR" sz="1100" b="1" dirty="0">
              <a:solidFill>
                <a:srgbClr val="FFFF00"/>
              </a:solidFill>
              <a:latin typeface="Rockwell" pitchFamily="18" charset="0"/>
              <a:cs typeface="Times New Roman" pitchFamily="18" charset="0"/>
            </a:endParaRPr>
          </a:p>
        </p:txBody>
      </p:sp>
      <p:pic>
        <p:nvPicPr>
          <p:cNvPr id="21" name="Picture 2"/>
          <p:cNvPicPr>
            <a:picLocks noChangeAspect="1" noChangeArrowheads="1"/>
          </p:cNvPicPr>
          <p:nvPr/>
        </p:nvPicPr>
        <p:blipFill>
          <a:blip r:embed="rId3"/>
          <a:srcRect l="33843" r="34049"/>
          <a:stretch>
            <a:fillRect/>
          </a:stretch>
        </p:blipFill>
        <p:spPr bwMode="auto">
          <a:xfrm>
            <a:off x="744964" y="1142346"/>
            <a:ext cx="3712225" cy="2430168"/>
          </a:xfrm>
          <a:prstGeom prst="rect">
            <a:avLst/>
          </a:prstGeom>
          <a:ln w="19050" cap="sq" cmpd="thickThin">
            <a:solidFill>
              <a:srgbClr val="000000"/>
            </a:solidFill>
            <a:prstDash val="solid"/>
            <a:miter lim="800000"/>
          </a:ln>
          <a:effectLst>
            <a:innerShdw blurRad="76200">
              <a:srgbClr val="000000"/>
            </a:innerShdw>
          </a:effectLst>
        </p:spPr>
      </p:pic>
      <p:sp>
        <p:nvSpPr>
          <p:cNvPr id="38" name="ZoneTexte 37"/>
          <p:cNvSpPr txBox="1"/>
          <p:nvPr/>
        </p:nvSpPr>
        <p:spPr>
          <a:xfrm>
            <a:off x="6268652" y="1180617"/>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HOPTAL PSYCHIATRIQUE</a:t>
            </a:r>
          </a:p>
        </p:txBody>
      </p:sp>
      <p:sp>
        <p:nvSpPr>
          <p:cNvPr id="39" name="ZoneTexte 38"/>
          <p:cNvSpPr txBox="1"/>
          <p:nvPr/>
        </p:nvSpPr>
        <p:spPr>
          <a:xfrm>
            <a:off x="5503245" y="3362027"/>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CITE SARKINA</a:t>
            </a:r>
          </a:p>
        </p:txBody>
      </p:sp>
      <p:sp>
        <p:nvSpPr>
          <p:cNvPr id="40" name="ZoneTexte 39"/>
          <p:cNvSpPr txBox="1"/>
          <p:nvPr/>
        </p:nvSpPr>
        <p:spPr>
          <a:xfrm>
            <a:off x="7416763" y="2634890"/>
            <a:ext cx="790921" cy="260643"/>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LOTISSEMENT</a:t>
            </a:r>
          </a:p>
          <a:p>
            <a:r>
              <a:rPr lang="fr-FR" sz="800" b="1" dirty="0" smtClean="0">
                <a:solidFill>
                  <a:srgbClr val="FF0000"/>
                </a:solidFill>
                <a:latin typeface="Arial Narrow" pitchFamily="34" charset="0"/>
              </a:rPr>
              <a:t>EL BERDA</a:t>
            </a:r>
          </a:p>
        </p:txBody>
      </p:sp>
      <p:sp>
        <p:nvSpPr>
          <p:cNvPr id="27" name="ZoneTexte 26"/>
          <p:cNvSpPr txBox="1"/>
          <p:nvPr/>
        </p:nvSpPr>
        <p:spPr>
          <a:xfrm>
            <a:off x="5069515" y="2300025"/>
            <a:ext cx="790921" cy="137532"/>
          </a:xfrm>
          <a:prstGeom prst="rect">
            <a:avLst/>
          </a:prstGeom>
          <a:noFill/>
        </p:spPr>
        <p:txBody>
          <a:bodyPr wrap="square" lIns="14283" tIns="7141" rIns="14283" bIns="7141" rtlCol="0">
            <a:spAutoFit/>
          </a:bodyPr>
          <a:lstStyle/>
          <a:p>
            <a:r>
              <a:rPr lang="fr-FR" sz="800" b="1" dirty="0" smtClean="0">
                <a:solidFill>
                  <a:srgbClr val="FF0000"/>
                </a:solidFill>
                <a:latin typeface="Arial Narrow" pitchFamily="34" charset="0"/>
              </a:rPr>
              <a:t>CITE ZIADIA</a:t>
            </a:r>
          </a:p>
        </p:txBody>
      </p:sp>
      <p:sp>
        <p:nvSpPr>
          <p:cNvPr id="22" name="ZoneTexte 21"/>
          <p:cNvSpPr txBox="1"/>
          <p:nvPr/>
        </p:nvSpPr>
        <p:spPr>
          <a:xfrm>
            <a:off x="357158" y="3591649"/>
            <a:ext cx="4286280" cy="3138354"/>
          </a:xfrm>
          <a:prstGeom prst="rect">
            <a:avLst/>
          </a:prstGeom>
          <a:noFill/>
        </p:spPr>
        <p:txBody>
          <a:bodyPr wrap="square" lIns="14283" tIns="7141" rIns="14283" bIns="7141" rtlCol="0">
            <a:spAutoFit/>
          </a:bodyPr>
          <a:lstStyle/>
          <a:p>
            <a:pPr algn="ctr">
              <a:buClr>
                <a:srgbClr val="FFFF00"/>
              </a:buClr>
            </a:pPr>
            <a:r>
              <a:rPr lang="fr-FR" sz="1600" b="1" u="sng" dirty="0" smtClean="0">
                <a:solidFill>
                  <a:srgbClr val="FF0000"/>
                </a:solidFill>
                <a:latin typeface="Arial Narrow" pitchFamily="34" charset="0"/>
                <a:cs typeface="Times New Roman" pitchFamily="18" charset="0"/>
              </a:rPr>
              <a:t>FICHE TECHIQUE</a:t>
            </a:r>
          </a:p>
          <a:p>
            <a:pPr>
              <a:buClr>
                <a:srgbClr val="FFFF00"/>
              </a:buClr>
            </a:pPr>
            <a:endParaRPr lang="fr-FR" sz="1100" b="1" dirty="0" smtClean="0">
              <a:solidFill>
                <a:srgbClr val="FFFF00"/>
              </a:solidFill>
              <a:latin typeface="Arial Narrow" pitchFamily="34" charset="0"/>
              <a:cs typeface="Times New Roman" pitchFamily="18" charset="0"/>
            </a:endParaRP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SUPERFICIE                          : 51 HA</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NOMBRE DE LOTS               :2356</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TAUX D’OCCUPATION            :40%</a:t>
            </a:r>
          </a:p>
          <a:p>
            <a:pPr>
              <a:buClr>
                <a:srgbClr val="FFFF00"/>
              </a:buClr>
              <a:buFont typeface="Arial" pitchFamily="34" charset="0"/>
              <a:buChar char="•"/>
            </a:pPr>
            <a:r>
              <a:rPr lang="fr-FR" sz="1100" b="1" dirty="0" smtClean="0">
                <a:solidFill>
                  <a:srgbClr val="FFFF00"/>
                </a:solidFill>
                <a:latin typeface="Arial Narrow" pitchFamily="34" charset="0"/>
                <a:cs typeface="Times New Roman" pitchFamily="18" charset="0"/>
              </a:rPr>
              <a:t> POPULATION                        : 16492</a:t>
            </a:r>
          </a:p>
          <a:p>
            <a:pPr>
              <a:buClr>
                <a:srgbClr val="FFFF00"/>
              </a:buClr>
            </a:pPr>
            <a:endParaRPr lang="fr-FR" sz="1100" b="1" dirty="0" smtClean="0">
              <a:solidFill>
                <a:srgbClr val="FF00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ACTIONS A MENER: </a:t>
            </a:r>
            <a:endParaRPr lang="fr-FR" sz="1100" b="1" dirty="0" smtClean="0">
              <a:solidFill>
                <a:srgbClr val="FFFF00"/>
              </a:solidFill>
              <a:latin typeface="Arial Narrow" pitchFamily="34" charset="0"/>
              <a:cs typeface="Times New Roman" pitchFamily="18" charset="0"/>
            </a:endParaRPr>
          </a:p>
          <a:p>
            <a:pPr>
              <a:buClr>
                <a:srgbClr val="FFFF00"/>
              </a:buClr>
            </a:pPr>
            <a:r>
              <a:rPr lang="fr-FR" sz="1100" b="1" dirty="0" smtClean="0">
                <a:solidFill>
                  <a:srgbClr val="FF0000"/>
                </a:solidFill>
                <a:latin typeface="Arial Narrow" pitchFamily="34" charset="0"/>
                <a:cs typeface="Times New Roman" pitchFamily="18" charset="0"/>
              </a:rPr>
              <a:t>ACTION N°1: </a:t>
            </a:r>
            <a:r>
              <a:rPr lang="fr-FR" sz="1100" b="1" dirty="0" smtClean="0">
                <a:solidFill>
                  <a:srgbClr val="FFFF00"/>
                </a:solidFill>
                <a:latin typeface="Arial Narrow" pitchFamily="34" charset="0"/>
                <a:cs typeface="Times New Roman" pitchFamily="18" charset="0"/>
              </a:rPr>
              <a:t>RÉFECTION DE L’ASSAINISSEMENT DES EAUX USEES  ET REALISATION DE L’ASSAINISSEMENT DES EAUX PLUVIALES  </a:t>
            </a:r>
          </a:p>
          <a:p>
            <a:pPr>
              <a:buClr>
                <a:srgbClr val="FFFF00"/>
              </a:buClr>
            </a:pPr>
            <a:r>
              <a:rPr lang="fr-FR" sz="1100" b="1" dirty="0" smtClean="0">
                <a:solidFill>
                  <a:srgbClr val="FF0000"/>
                </a:solidFill>
                <a:latin typeface="Arial Narrow" pitchFamily="34" charset="0"/>
                <a:cs typeface="Times New Roman" pitchFamily="18" charset="0"/>
              </a:rPr>
              <a:t>ACTION N°2: </a:t>
            </a:r>
            <a:r>
              <a:rPr lang="fr-FR" sz="1100" b="1" dirty="0" smtClean="0">
                <a:solidFill>
                  <a:srgbClr val="FFFF00"/>
                </a:solidFill>
                <a:latin typeface="Arial Narrow" pitchFamily="34" charset="0"/>
                <a:cs typeface="Times New Roman" pitchFamily="18" charset="0"/>
              </a:rPr>
              <a:t>RÉALISATION DES AMÉNAGEMENTS EXTÉRIEURS  </a:t>
            </a:r>
          </a:p>
          <a:p>
            <a:pPr>
              <a:buClr>
                <a:srgbClr val="FFFF00"/>
              </a:buClr>
            </a:pPr>
            <a:r>
              <a:rPr lang="fr-FR" sz="1100" b="1" dirty="0" smtClean="0">
                <a:solidFill>
                  <a:srgbClr val="FF0000"/>
                </a:solidFill>
                <a:latin typeface="Arial Narrow" pitchFamily="34" charset="0"/>
                <a:cs typeface="Times New Roman" pitchFamily="18" charset="0"/>
              </a:rPr>
              <a:t>ACTION N°3: </a:t>
            </a:r>
            <a:r>
              <a:rPr lang="fr-FR" sz="1100" b="1" dirty="0" smtClean="0">
                <a:solidFill>
                  <a:srgbClr val="FFFF00"/>
                </a:solidFill>
                <a:latin typeface="Arial Narrow" pitchFamily="34" charset="0"/>
                <a:cs typeface="Times New Roman" pitchFamily="18" charset="0"/>
              </a:rPr>
              <a:t>RENFORCEMENT ET REALISATION DE L’ECLAIRAGE PUBLIC</a:t>
            </a:r>
          </a:p>
          <a:p>
            <a:pPr>
              <a:buClr>
                <a:srgbClr val="FFFF00"/>
              </a:buClr>
            </a:pPr>
            <a:r>
              <a:rPr lang="fr-FR" sz="1100" b="1" dirty="0" smtClean="0">
                <a:solidFill>
                  <a:srgbClr val="FF0000"/>
                </a:solidFill>
                <a:latin typeface="Arial Narrow" pitchFamily="34" charset="0"/>
                <a:cs typeface="Times New Roman" pitchFamily="18" charset="0"/>
              </a:rPr>
              <a:t>ACTION N°4: </a:t>
            </a:r>
            <a:r>
              <a:rPr lang="fr-FR" sz="1100" b="1" dirty="0" smtClean="0">
                <a:solidFill>
                  <a:srgbClr val="FFFF00"/>
                </a:solidFill>
                <a:latin typeface="Arial Narrow" pitchFamily="34" charset="0"/>
                <a:cs typeface="Times New Roman" pitchFamily="18" charset="0"/>
              </a:rPr>
              <a:t>REALISATION DE LA VOIRIE  </a:t>
            </a:r>
          </a:p>
          <a:p>
            <a:pPr>
              <a:buClr>
                <a:srgbClr val="FFFF00"/>
              </a:buClr>
            </a:pPr>
            <a:endParaRPr lang="fr-FR" sz="1100" b="1" dirty="0" smtClean="0">
              <a:latin typeface="Arial Narrow" pitchFamily="34" charset="0"/>
              <a:cs typeface="Times New Roman" pitchFamily="18" charset="0"/>
            </a:endParaRPr>
          </a:p>
          <a:p>
            <a:pPr>
              <a:buClr>
                <a:srgbClr val="FFFF00"/>
              </a:buClr>
            </a:pPr>
            <a:r>
              <a:rPr lang="fr-FR" sz="1100" b="1" dirty="0" smtClean="0">
                <a:latin typeface="Arial Narrow" pitchFamily="34" charset="0"/>
                <a:cs typeface="Times New Roman" pitchFamily="18" charset="0"/>
              </a:rPr>
              <a:t>PROGRAMME EN TRAVAUX D’ASSAINISSEMENT POUR L’ANNEE 2011 ET ENTRAVAUX D’AMENEGEMENT ET D’ECLAIRAGE PUBLIC POUR L’ANNEE 2012 ET ENTRAVAUX DE VOIRIE POUR L’ANNEE 2013 POUR UN MONTANT 512 550 000,00 DA</a:t>
            </a:r>
            <a:endParaRPr lang="fr-FR" sz="1100" b="1" dirty="0" smtClean="0">
              <a:solidFill>
                <a:srgbClr val="FF0000"/>
              </a:solidFill>
              <a:latin typeface="Arial Narrow" pitchFamily="34" charset="0"/>
              <a:cs typeface="Times New Roman" pitchFamily="18" charset="0"/>
            </a:endParaRPr>
          </a:p>
        </p:txBody>
      </p:sp>
      <p:pic>
        <p:nvPicPr>
          <p:cNvPr id="1026" name="Picture 2" descr="G:\lotissements d'intervention\el berda\DSC02520.JPG"/>
          <p:cNvPicPr>
            <a:picLocks noChangeAspect="1" noChangeArrowheads="1"/>
          </p:cNvPicPr>
          <p:nvPr/>
        </p:nvPicPr>
        <p:blipFill>
          <a:blip r:embed="rId4" cstate="print"/>
          <a:srcRect/>
          <a:stretch>
            <a:fillRect/>
          </a:stretch>
        </p:blipFill>
        <p:spPr bwMode="auto">
          <a:xfrm>
            <a:off x="4737838" y="3869109"/>
            <a:ext cx="2092939" cy="1167246"/>
          </a:xfrm>
          <a:prstGeom prst="rect">
            <a:avLst/>
          </a:prstGeom>
          <a:noFill/>
        </p:spPr>
      </p:pic>
      <p:pic>
        <p:nvPicPr>
          <p:cNvPr id="1027" name="Picture 3" descr="G:\lotissements d'intervention\el berda\DSC02522.JPG"/>
          <p:cNvPicPr>
            <a:picLocks noChangeAspect="1" noChangeArrowheads="1"/>
          </p:cNvPicPr>
          <p:nvPr/>
        </p:nvPicPr>
        <p:blipFill>
          <a:blip r:embed="rId5" cstate="print"/>
          <a:srcRect/>
          <a:stretch>
            <a:fillRect/>
          </a:stretch>
        </p:blipFill>
        <p:spPr bwMode="auto">
          <a:xfrm>
            <a:off x="6995789" y="5543437"/>
            <a:ext cx="2092939" cy="1167246"/>
          </a:xfrm>
          <a:prstGeom prst="rect">
            <a:avLst/>
          </a:prstGeom>
          <a:noFill/>
        </p:spPr>
      </p:pic>
      <p:pic>
        <p:nvPicPr>
          <p:cNvPr id="1028" name="Picture 4" descr="G:\lotissements d'intervention\el berda\DSC02523.JPG"/>
          <p:cNvPicPr>
            <a:picLocks noChangeAspect="1" noChangeArrowheads="1"/>
          </p:cNvPicPr>
          <p:nvPr/>
        </p:nvPicPr>
        <p:blipFill>
          <a:blip r:embed="rId6" cstate="print"/>
          <a:srcRect/>
          <a:stretch>
            <a:fillRect/>
          </a:stretch>
        </p:blipFill>
        <p:spPr bwMode="auto">
          <a:xfrm>
            <a:off x="4750595" y="5533870"/>
            <a:ext cx="2092939" cy="1167246"/>
          </a:xfrm>
          <a:prstGeom prst="rect">
            <a:avLst/>
          </a:prstGeom>
          <a:noFill/>
        </p:spPr>
      </p:pic>
      <p:pic>
        <p:nvPicPr>
          <p:cNvPr id="1029" name="Picture 5" descr="G:\lotissements d'intervention\el berda\DSC02525.JPG"/>
          <p:cNvPicPr>
            <a:picLocks noChangeAspect="1" noChangeArrowheads="1"/>
          </p:cNvPicPr>
          <p:nvPr/>
        </p:nvPicPr>
        <p:blipFill>
          <a:blip r:embed="rId7" cstate="print"/>
          <a:srcRect/>
          <a:stretch>
            <a:fillRect/>
          </a:stretch>
        </p:blipFill>
        <p:spPr bwMode="auto">
          <a:xfrm>
            <a:off x="6983032" y="3897812"/>
            <a:ext cx="2092939" cy="1167246"/>
          </a:xfrm>
          <a:prstGeom prst="rect">
            <a:avLst/>
          </a:prstGeom>
          <a:noFill/>
        </p:spPr>
      </p:pic>
    </p:spTree>
  </p:cSld>
  <p:clrMapOvr>
    <a:masterClrMapping/>
  </p:clrMapOvr>
  <p:transition spd="med">
    <p:zoom/>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étro">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é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é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1938</TotalTime>
  <Words>5512</Words>
  <Application>Microsoft Office PowerPoint</Application>
  <PresentationFormat>Affichage à l'écran (4:3)</PresentationFormat>
  <Paragraphs>1291</Paragraphs>
  <Slides>37</Slides>
  <Notes>0</Notes>
  <HiddenSlides>0</HiddenSlides>
  <MMClips>0</MMClips>
  <ScaleCrop>false</ScaleCrop>
  <HeadingPairs>
    <vt:vector size="4" baseType="variant">
      <vt:variant>
        <vt:lpstr>Thème</vt:lpstr>
      </vt:variant>
      <vt:variant>
        <vt:i4>1</vt:i4>
      </vt:variant>
      <vt:variant>
        <vt:lpstr>Titres des diapositives</vt:lpstr>
      </vt:variant>
      <vt:variant>
        <vt:i4>37</vt:i4>
      </vt:variant>
    </vt:vector>
  </HeadingPairs>
  <TitlesOfParts>
    <vt:vector size="38" baseType="lpstr">
      <vt:lpstr>Métro</vt:lpstr>
      <vt:lpstr>RÉPUBLIQUE  ALGÉRIENNE DÉMOCRATIQUE ET POPULAIRE D IRECTION DE L’ U RBANISME ET DE LA C ONSTRUCTION WILAYA DE CONSTANTINE</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lpstr>Diapositive 33</vt:lpstr>
      <vt:lpstr>Diapositive 34</vt:lpstr>
      <vt:lpstr>Diapositive 35</vt:lpstr>
      <vt:lpstr>Diapositive 36</vt:lpstr>
      <vt:lpstr>Diapositive 37</vt:lpstr>
    </vt:vector>
  </TitlesOfParts>
  <Company>DUC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URBANISME</dc:creator>
  <cp:lastModifiedBy>MB</cp:lastModifiedBy>
  <cp:revision>396</cp:revision>
  <dcterms:created xsi:type="dcterms:W3CDTF">2011-01-26T15:16:22Z</dcterms:created>
  <dcterms:modified xsi:type="dcterms:W3CDTF">2011-10-10T13:51:53Z</dcterms:modified>
</cp:coreProperties>
</file>