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7" r:id="rId2"/>
    <p:sldId id="309" r:id="rId3"/>
    <p:sldId id="258" r:id="rId4"/>
    <p:sldId id="259" r:id="rId5"/>
    <p:sldId id="262" r:id="rId6"/>
    <p:sldId id="264" r:id="rId7"/>
    <p:sldId id="265" r:id="rId8"/>
    <p:sldId id="266" r:id="rId9"/>
    <p:sldId id="267"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303" r:id="rId38"/>
    <p:sldId id="304" r:id="rId39"/>
    <p:sldId id="305" r:id="rId40"/>
    <p:sldId id="310" r:id="rId41"/>
    <p:sldId id="308" r:id="rId4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635" autoAdjust="0"/>
    <p:restoredTop sz="86354" autoAdjust="0"/>
  </p:normalViewPr>
  <p:slideViewPr>
    <p:cSldViewPr>
      <p:cViewPr>
        <p:scale>
          <a:sx n="55" d="100"/>
          <a:sy n="55" d="100"/>
        </p:scale>
        <p:origin x="7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4C1E7C-DAC5-4A76-9B26-2754244B275B}" type="datetimeFigureOut">
              <a:rPr lang="fr-FR" smtClean="0"/>
              <a:pPr/>
              <a:t>03/05/2011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689B65-6EF3-4AA8-BE0C-259E1867CCD6}"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7641C68F-042A-419A-B4B7-FB0E7EFA6E57}" type="slidenum">
              <a:rPr lang="fr-FR" smtClean="0"/>
              <a:pPr/>
              <a:t>6</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71689B65-6EF3-4AA8-BE0C-259E1867CCD6}" type="slidenum">
              <a:rPr lang="fr-FR" smtClean="0"/>
              <a:pPr/>
              <a:t>40</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03/05/2011</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03/05/2011</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03/05/2011</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03/05/2011</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03/05/2011</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03/05/2011</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pPr/>
              <a:t>03/05/2011</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pPr/>
              <a:t>03/05/2011</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03/05/2011</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03/05/2011</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03/05/2011</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03/05/2011</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lue-lab.com/" TargetMode="External"/><Relationship Id="rId2" Type="http://schemas.openxmlformats.org/officeDocument/2006/relationships/hyperlink" Target="mailto:t_sahnoune@yahoo.fr"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à coins arrondis 19"/>
          <p:cNvSpPr/>
          <p:nvPr/>
        </p:nvSpPr>
        <p:spPr>
          <a:xfrm>
            <a:off x="3286116" y="214290"/>
            <a:ext cx="5214974" cy="1285884"/>
          </a:xfrm>
          <a:prstGeom prst="round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298" name="Rectangle 2"/>
          <p:cNvSpPr>
            <a:spLocks noChangeArrowheads="1"/>
          </p:cNvSpPr>
          <p:nvPr/>
        </p:nvSpPr>
        <p:spPr bwMode="auto">
          <a:xfrm>
            <a:off x="142844" y="428605"/>
            <a:ext cx="857256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1200" b="1" dirty="0" smtClean="0">
                <a:effectLst>
                  <a:glow rad="139700">
                    <a:schemeClr val="accent1">
                      <a:satMod val="175000"/>
                      <a:alpha val="40000"/>
                    </a:schemeClr>
                  </a:glow>
                </a:effectLst>
                <a:latin typeface="Arial" pitchFamily="34" charset="0"/>
                <a:cs typeface="Arial" pitchFamily="34" charset="0"/>
              </a:rPr>
              <a:t>                                                                          « Ville &amp; Risques urbains; Prévention, gestion et reconstruction »     Colloque international sur : « </a:t>
            </a:r>
            <a:r>
              <a:rPr lang="fr-FR" sz="1200" b="1" dirty="0" err="1" smtClean="0">
                <a:effectLst>
                  <a:glow rad="139700">
                    <a:schemeClr val="accent1">
                      <a:satMod val="175000"/>
                      <a:alpha val="40000"/>
                    </a:schemeClr>
                  </a:glow>
                </a:effectLst>
                <a:latin typeface="Arial" pitchFamily="34" charset="0"/>
                <a:cs typeface="Arial" pitchFamily="34" charset="0"/>
              </a:rPr>
              <a:t>Interventi</a:t>
            </a:r>
            <a:r>
              <a:rPr lang="fr-FR" sz="1200" b="1" dirty="0" smtClean="0">
                <a:effectLst>
                  <a:glow rad="139700">
                    <a:schemeClr val="accent1">
                      <a:satMod val="175000"/>
                      <a:alpha val="40000"/>
                    </a:schemeClr>
                  </a:glow>
                </a:effectLst>
                <a:latin typeface="Arial" pitchFamily="34" charset="0"/>
                <a:cs typeface="Arial" pitchFamily="34" charset="0"/>
              </a:rPr>
              <a:t>       Colloque: intervention sur les tissus existants pour une ville durable LAUTES,                                                                        Constantine, du30 avril au 4 mai 2011</a:t>
            </a:r>
          </a:p>
          <a:p>
            <a:pPr fontAlgn="base">
              <a:spcBef>
                <a:spcPct val="0"/>
              </a:spcBef>
              <a:spcAft>
                <a:spcPct val="0"/>
              </a:spcAft>
            </a:pPr>
            <a:endParaRPr lang="fr-FR" sz="1200" b="1" dirty="0" smtClean="0">
              <a:effectLst>
                <a:glow rad="139700">
                  <a:schemeClr val="accent1">
                    <a:satMod val="175000"/>
                    <a:alpha val="40000"/>
                  </a:schemeClr>
                </a:glow>
              </a:effectLst>
              <a:latin typeface="Arial" pitchFamily="34" charset="0"/>
              <a:cs typeface="Arial" pitchFamily="34" charset="0"/>
            </a:endParaRPr>
          </a:p>
          <a:p>
            <a:pPr fontAlgn="base">
              <a:spcBef>
                <a:spcPct val="0"/>
              </a:spcBef>
              <a:spcAft>
                <a:spcPct val="0"/>
              </a:spcAft>
            </a:pPr>
            <a:r>
              <a:rPr lang="fr-FR" sz="1200" b="1" dirty="0" smtClean="0">
                <a:effectLst>
                  <a:glow rad="139700">
                    <a:schemeClr val="accent1">
                      <a:satMod val="175000"/>
                      <a:alpha val="40000"/>
                    </a:schemeClr>
                  </a:glow>
                </a:effectLst>
                <a:latin typeface="Arial" pitchFamily="34"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fr-FR" sz="1200" b="1" dirty="0" smtClean="0">
                <a:effectLst>
                  <a:glow rad="139700">
                    <a:schemeClr val="accent1">
                      <a:satMod val="175000"/>
                      <a:alpha val="40000"/>
                    </a:schemeClr>
                  </a:glow>
                </a:effectLst>
                <a:latin typeface="Arial" pitchFamily="34" charset="0"/>
                <a:cs typeface="Arial" pitchFamily="34" charset="0"/>
              </a:rPr>
              <a:t>                                                                           </a:t>
            </a:r>
          </a:p>
        </p:txBody>
      </p:sp>
      <p:sp>
        <p:nvSpPr>
          <p:cNvPr id="55299" name="Rectangle 3"/>
          <p:cNvSpPr>
            <a:spLocks noChangeArrowheads="1"/>
          </p:cNvSpPr>
          <p:nvPr/>
        </p:nvSpPr>
        <p:spPr bwMode="auto">
          <a:xfrm>
            <a:off x="142844" y="142852"/>
            <a:ext cx="2928958" cy="1428760"/>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base">
              <a:lnSpc>
                <a:spcPct val="100000"/>
              </a:lnSpc>
              <a:spcBef>
                <a:spcPct val="0"/>
              </a:spcBef>
              <a:spcAft>
                <a:spcPct val="0"/>
              </a:spcAft>
              <a:buClrTx/>
              <a:buSzTx/>
              <a:buFontTx/>
              <a:buNone/>
              <a:tabLst/>
            </a:pPr>
            <a:endParaRPr lang="fr-FR" sz="1200" b="1" dirty="0" smtClean="0">
              <a:solidFill>
                <a:schemeClr val="tx1"/>
              </a:solidFill>
            </a:endParaRPr>
          </a:p>
        </p:txBody>
      </p:sp>
      <p:sp>
        <p:nvSpPr>
          <p:cNvPr id="22" name="Rectangle à coins arrondis 21"/>
          <p:cNvSpPr/>
          <p:nvPr/>
        </p:nvSpPr>
        <p:spPr>
          <a:xfrm>
            <a:off x="285534" y="1643794"/>
            <a:ext cx="8715436" cy="492847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300" name="Rectangle 4"/>
          <p:cNvSpPr>
            <a:spLocks noChangeArrowheads="1"/>
          </p:cNvSpPr>
          <p:nvPr/>
        </p:nvSpPr>
        <p:spPr bwMode="auto">
          <a:xfrm>
            <a:off x="428596" y="1643050"/>
            <a:ext cx="835824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indent="449263" algn="just" fontAlgn="base">
              <a:spcBef>
                <a:spcPct val="0"/>
              </a:spcBef>
              <a:spcAft>
                <a:spcPct val="0"/>
              </a:spcAft>
            </a:pPr>
            <a:r>
              <a:rPr lang="fr-FR" sz="1200" b="1" dirty="0" smtClean="0"/>
              <a:t>Résumé</a:t>
            </a:r>
          </a:p>
          <a:p>
            <a:pPr marL="0" marR="0" lvl="0" indent="449263" algn="just"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Les catastrophes majeurs  d’origine naturelle ou technologique ont connu ces dernières années, une ampleur considérable suite au développement de l’urbanisation et à la concentration des personnes et des infrastructures économiques  dans les villes.</a:t>
            </a:r>
            <a:endParaRPr kumimoji="0" lang="fr-FR"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La gravité de leurs impacts à été telle que les Nations-Unies ont déclaré la période 1990-1999 décennies de  prévention des catastrophes naturelles consacrant et promouvant ainsi,  une nouvelle  notion : la cyndinique   </a:t>
            </a:r>
            <a:endParaRPr kumimoji="0" lang="fr-FR"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L’étude des risques naturels  et technologiques est  devenue une action indispensable dans la gestion des espaces urbains. La prise en compte des différents phénomènes  constitue une base dans l’élaboration des dispositifs réglementaires de prévention des risques naturels, notamment les mouvements de terrain, les inondations, les séismes, l’ensablement, les feux de forêts etc... </a:t>
            </a:r>
          </a:p>
          <a:p>
            <a:pPr algn="just"/>
            <a:r>
              <a:rPr lang="fr-FR" sz="1200" dirty="0" smtClean="0"/>
              <a:t>A cet effet, la réalisation des plans de prévention des risques(PPR) constitue un guide de synthèse aidant à une meilleure compréhension des phénomènes et de mieux prévoir les zones de risque, où ils peuvent (ou pourraient) survenir. Leur surveillance et leur suivi corrects, par diverses méthodes, aideront aussi à mieux cerner spatialement leurs effets et de gérer rigoureusement les risques pour  diminuer les dégâts. </a:t>
            </a:r>
          </a:p>
          <a:p>
            <a:pPr algn="just"/>
            <a:r>
              <a:rPr lang="fr-FR" sz="1200" dirty="0" smtClean="0"/>
              <a:t>                Dans notre pays l’Algérie, La tragédie de Bâb el Oued en 2001 (inondations torrentielles), de Boumerdès (séisme) en 2003 et plus récemment celle de Ghardaïa en 2009 (crue d’oued), devra nécessairement peser sur le processus décisionnel pour ce qui concerne la prise en charge d’une chaîne de risques naturels, humains, sanitaires et technologiques dans le cadre d’une planification urbaine durable.  </a:t>
            </a:r>
          </a:p>
          <a:p>
            <a:pPr algn="just"/>
            <a:r>
              <a:rPr lang="fr-FR" sz="1200" dirty="0" smtClean="0"/>
              <a:t>Il faut élaborer des stratégies visant à atténuer les effets des catastrophes, mais il faut surtout s’employer à rendre ces populations mois vulnérable.  Nous devons passer de la réaction à la prévention.              </a:t>
            </a:r>
          </a:p>
          <a:p>
            <a:pPr algn="just"/>
            <a:r>
              <a:rPr lang="fr-FR" sz="1200" dirty="0" smtClean="0"/>
              <a:t>          L’opportunité de la communication choisie est dictée par l’un des axes traités par notre laboratoire : Urbanisme &amp; Environnement / LUE ;  ayant un rapport avec la ville, « </a:t>
            </a:r>
            <a:r>
              <a:rPr lang="fr-FR" sz="1200" b="1" dirty="0" smtClean="0"/>
              <a:t>villes &amp; risques urbains : prévention, gestion et reconstruction » </a:t>
            </a:r>
            <a:r>
              <a:rPr lang="fr-FR" sz="1200" dirty="0" smtClean="0"/>
              <a:t>ainsi, que</a:t>
            </a:r>
            <a:r>
              <a:rPr lang="fr-FR" sz="1200" b="1" dirty="0" smtClean="0"/>
              <a:t> </a:t>
            </a:r>
            <a:r>
              <a:rPr lang="fr-FR" sz="1200" dirty="0" smtClean="0"/>
              <a:t> l’insécurité,  l’homme et l’habitat, l’urbanisme  et l’environnement, versent dans un même et  grand thème du notre laboratoire.</a:t>
            </a:r>
          </a:p>
          <a:p>
            <a:pPr algn="ctr"/>
            <a:r>
              <a:rPr lang="fr-FR" sz="1200" b="1" dirty="0" smtClean="0"/>
              <a:t>Prof. Tayeb SAHNOUNE     </a:t>
            </a:r>
            <a:endParaRPr lang="fr-FR" sz="1200" dirty="0" smtClean="0"/>
          </a:p>
          <a:p>
            <a:pPr algn="ctr"/>
            <a:r>
              <a:rPr lang="fr-FR" sz="1200" b="1" dirty="0" smtClean="0"/>
              <a:t>Directeur du Laboratoire: L.U.E</a:t>
            </a:r>
            <a:endParaRPr kumimoji="0" lang="fr-FR"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301" name="Rectangle 5"/>
          <p:cNvSpPr>
            <a:spLocks noChangeArrowheads="1"/>
          </p:cNvSpPr>
          <p:nvPr/>
        </p:nvSpPr>
        <p:spPr bwMode="auto">
          <a:xfrm>
            <a:off x="228589" y="0"/>
            <a:ext cx="3414717" cy="18312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Dr T. SAHNOUNE, (Prof.)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E-mail.  </a:t>
            </a:r>
            <a:r>
              <a:rPr kumimoji="0" lang="fr-FR" sz="1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hlinkClick r:id="rId2"/>
              </a:rPr>
              <a:t>t_sahnoune@yahoo.fr</a:t>
            </a:r>
            <a:r>
              <a:rPr kumimoji="0" lang="fr-FR" sz="10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Tel/Fax: +213  (0) 31 81 89 24</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Mobile : +213 (0) 77122 34 43</a:t>
            </a:r>
            <a:r>
              <a:rPr kumimoji="0" lang="fr-FR" sz="10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fr-FR" sz="1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Directeur du Laboratoire : </a:t>
            </a:r>
            <a:r>
              <a:rPr lang="fr-FR" sz="800" b="1" dirty="0" smtClean="0">
                <a:latin typeface="Calibri" pitchFamily="34" charset="0"/>
                <a:ea typeface="Times New Roman" pitchFamily="18" charset="0"/>
                <a:cs typeface="Arial" pitchFamily="34" charset="0"/>
              </a:rPr>
              <a:t>LUE</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Urbanisme &amp; Environnement</a:t>
            </a:r>
            <a:r>
              <a:rPr kumimoji="0" lang="fr-FR" sz="11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fr-FR" sz="1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hlinkClick r:id="rId3"/>
              </a:rPr>
              <a:t>www.luelab.com</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Département d’Architecture et d’Urbanisme</a:t>
            </a:r>
            <a:r>
              <a:rPr kumimoji="0" lang="fr-FR" sz="10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Université-Mentouri-Constantine, Algérie.</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1000100" y="214290"/>
            <a:ext cx="6215106" cy="714380"/>
          </a:xfrm>
          <a:prstGeom prst="roundRect">
            <a:avLst/>
          </a:prstGeom>
          <a:solidFill>
            <a:srgbClr val="92D05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sz="2400" b="1" u="sng"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endParaRPr>
          </a:p>
          <a:p>
            <a:pPr lvl="0" algn="ctr"/>
            <a:r>
              <a:rPr lang="fr-FR" sz="2400" b="1" u="sng"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rPr>
              <a:t>L’Algérie  </a:t>
            </a:r>
            <a:r>
              <a:rPr lang="fr-FR" sz="24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rPr>
              <a:t>face aux risques:</a:t>
            </a:r>
            <a:endParaRPr lang="fr-FR"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endParaRPr>
          </a:p>
          <a:p>
            <a:pPr algn="ctr"/>
            <a:endParaRPr lang="fr-FR" dirty="0"/>
          </a:p>
        </p:txBody>
      </p:sp>
      <p:sp>
        <p:nvSpPr>
          <p:cNvPr id="4" name="Rectangle 3"/>
          <p:cNvSpPr/>
          <p:nvPr/>
        </p:nvSpPr>
        <p:spPr>
          <a:xfrm>
            <a:off x="214282" y="1643050"/>
            <a:ext cx="2071670" cy="4143404"/>
          </a:xfrm>
          <a:prstGeom prst="rect">
            <a:avLst/>
          </a:prstGeom>
          <a:solidFill>
            <a:srgbClr val="C000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smtClean="0">
                <a:solidFill>
                  <a:schemeClr val="bg1"/>
                </a:solidFill>
                <a:latin typeface="Arial Black" pitchFamily="34" charset="0"/>
              </a:rPr>
              <a:t>Parmi </a:t>
            </a:r>
            <a:r>
              <a:rPr lang="fr-FR" sz="1600" dirty="0">
                <a:solidFill>
                  <a:schemeClr val="bg1"/>
                </a:solidFill>
                <a:latin typeface="Arial Black" pitchFamily="34" charset="0"/>
              </a:rPr>
              <a:t>les quatorze risques majeurs répertoriés par l’ONU, au cours de la décennie  (1990-2010) internationale de prévention des catastrophes naturelles, une dizaine concerne notre territoire et qui sont : </a:t>
            </a:r>
            <a:endParaRPr lang="fr-FR" sz="1600" dirty="0" smtClean="0">
              <a:solidFill>
                <a:schemeClr val="bg1"/>
              </a:solidFill>
              <a:latin typeface="Arial Black" pitchFamily="34" charset="0"/>
            </a:endParaRPr>
          </a:p>
        </p:txBody>
      </p:sp>
      <p:sp>
        <p:nvSpPr>
          <p:cNvPr id="5" name="Rectangle 4"/>
          <p:cNvSpPr/>
          <p:nvPr/>
        </p:nvSpPr>
        <p:spPr>
          <a:xfrm>
            <a:off x="2714612" y="1285860"/>
            <a:ext cx="6143668" cy="357190"/>
          </a:xfrm>
          <a:prstGeom prst="rect">
            <a:avLst/>
          </a:prstGeom>
          <a:solidFill>
            <a:schemeClr val="bg1"/>
          </a:solidFill>
          <a:effectLst>
            <a:glow rad="101600">
              <a:schemeClr val="accent4">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solidFill>
                <a:schemeClr val="tx1"/>
              </a:solidFill>
              <a:latin typeface="Arial Black" pitchFamily="34" charset="0"/>
            </a:endParaRPr>
          </a:p>
          <a:p>
            <a:pPr algn="ctr"/>
            <a:r>
              <a:rPr lang="fr-FR" b="1" dirty="0" smtClean="0">
                <a:solidFill>
                  <a:schemeClr val="tx1"/>
                </a:solidFill>
                <a:latin typeface="Arial Black" pitchFamily="34" charset="0"/>
              </a:rPr>
              <a:t>1</a:t>
            </a:r>
            <a:r>
              <a:rPr lang="fr-FR" b="1" dirty="0">
                <a:solidFill>
                  <a:schemeClr val="tx1"/>
                </a:solidFill>
                <a:latin typeface="Arial Black" pitchFamily="34" charset="0"/>
              </a:rPr>
              <a:t>. Les séismes et risques géologiques </a:t>
            </a:r>
            <a:r>
              <a:rPr lang="fr-FR" b="1" dirty="0" smtClean="0">
                <a:solidFill>
                  <a:schemeClr val="tx1"/>
                </a:solidFill>
                <a:latin typeface="Arial Black" pitchFamily="34" charset="0"/>
              </a:rPr>
              <a:t>.</a:t>
            </a:r>
            <a:endParaRPr lang="fr-FR" b="1" dirty="0">
              <a:solidFill>
                <a:schemeClr val="tx1"/>
              </a:solidFill>
              <a:latin typeface="Arial Black" pitchFamily="34" charset="0"/>
            </a:endParaRPr>
          </a:p>
          <a:p>
            <a:pPr algn="ctr"/>
            <a:endParaRPr lang="fr-FR" dirty="0"/>
          </a:p>
        </p:txBody>
      </p:sp>
      <p:sp>
        <p:nvSpPr>
          <p:cNvPr id="6" name="Rectangle 5"/>
          <p:cNvSpPr/>
          <p:nvPr/>
        </p:nvSpPr>
        <p:spPr>
          <a:xfrm>
            <a:off x="2714612" y="1785926"/>
            <a:ext cx="6143668" cy="357190"/>
          </a:xfrm>
          <a:prstGeom prst="rect">
            <a:avLst/>
          </a:prstGeom>
          <a:solidFill>
            <a:schemeClr val="bg1"/>
          </a:solidFill>
          <a:effectLst>
            <a:glow rad="101600">
              <a:schemeClr val="accent4">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solidFill>
                <a:schemeClr val="tx1"/>
              </a:solidFill>
              <a:latin typeface="Arial Black" pitchFamily="34" charset="0"/>
            </a:endParaRPr>
          </a:p>
          <a:p>
            <a:pPr algn="ctr"/>
            <a:r>
              <a:rPr lang="fr-FR" dirty="0" smtClean="0">
                <a:solidFill>
                  <a:schemeClr val="tx1"/>
                </a:solidFill>
                <a:latin typeface="Arial Black" pitchFamily="34" charset="0"/>
              </a:rPr>
              <a:t>2</a:t>
            </a:r>
            <a:r>
              <a:rPr lang="fr-FR" dirty="0">
                <a:solidFill>
                  <a:schemeClr val="tx1"/>
                </a:solidFill>
                <a:latin typeface="Arial Black" pitchFamily="34" charset="0"/>
              </a:rPr>
              <a:t>. Les inondations </a:t>
            </a:r>
            <a:r>
              <a:rPr lang="fr-FR" dirty="0" smtClean="0">
                <a:solidFill>
                  <a:schemeClr val="tx1"/>
                </a:solidFill>
                <a:latin typeface="Arial Black" pitchFamily="34" charset="0"/>
              </a:rPr>
              <a:t>.</a:t>
            </a:r>
            <a:endParaRPr lang="fr-FR" dirty="0">
              <a:solidFill>
                <a:schemeClr val="tx1"/>
              </a:solidFill>
              <a:latin typeface="Arial Black" pitchFamily="34" charset="0"/>
            </a:endParaRPr>
          </a:p>
          <a:p>
            <a:pPr algn="ctr"/>
            <a:endParaRPr lang="fr-FR" dirty="0"/>
          </a:p>
        </p:txBody>
      </p:sp>
      <p:sp>
        <p:nvSpPr>
          <p:cNvPr id="7" name="Rectangle 6"/>
          <p:cNvSpPr/>
          <p:nvPr/>
        </p:nvSpPr>
        <p:spPr>
          <a:xfrm>
            <a:off x="2714612" y="2285992"/>
            <a:ext cx="6143668" cy="357190"/>
          </a:xfrm>
          <a:prstGeom prst="rect">
            <a:avLst/>
          </a:prstGeom>
          <a:solidFill>
            <a:schemeClr val="bg1"/>
          </a:solidFill>
          <a:effectLst>
            <a:glow rad="101600">
              <a:schemeClr val="accent4">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solidFill>
                <a:schemeClr val="tx1"/>
              </a:solidFill>
              <a:latin typeface="Arial Black" pitchFamily="34" charset="0"/>
            </a:endParaRPr>
          </a:p>
          <a:p>
            <a:pPr algn="ctr"/>
            <a:r>
              <a:rPr lang="fr-FR" b="1" dirty="0" smtClean="0">
                <a:solidFill>
                  <a:schemeClr val="tx1"/>
                </a:solidFill>
                <a:latin typeface="Arial Black" pitchFamily="34" charset="0"/>
              </a:rPr>
              <a:t>3</a:t>
            </a:r>
            <a:r>
              <a:rPr lang="fr-FR" b="1" dirty="0">
                <a:solidFill>
                  <a:schemeClr val="tx1"/>
                </a:solidFill>
                <a:latin typeface="Arial Black" pitchFamily="34" charset="0"/>
              </a:rPr>
              <a:t>. Les risques climatiques </a:t>
            </a:r>
            <a:r>
              <a:rPr lang="fr-FR" dirty="0" smtClean="0">
                <a:solidFill>
                  <a:schemeClr val="tx1"/>
                </a:solidFill>
              </a:rPr>
              <a:t>.</a:t>
            </a:r>
            <a:endParaRPr lang="fr-FR" dirty="0">
              <a:solidFill>
                <a:schemeClr val="tx1"/>
              </a:solidFill>
            </a:endParaRPr>
          </a:p>
          <a:p>
            <a:pPr algn="ctr"/>
            <a:endParaRPr lang="fr-FR" dirty="0"/>
          </a:p>
        </p:txBody>
      </p:sp>
      <p:sp>
        <p:nvSpPr>
          <p:cNvPr id="8" name="Rectangle 7"/>
          <p:cNvSpPr/>
          <p:nvPr/>
        </p:nvSpPr>
        <p:spPr>
          <a:xfrm>
            <a:off x="2714612" y="2786058"/>
            <a:ext cx="6143668" cy="357190"/>
          </a:xfrm>
          <a:prstGeom prst="rect">
            <a:avLst/>
          </a:prstGeom>
          <a:solidFill>
            <a:schemeClr val="bg1"/>
          </a:solidFill>
          <a:effectLst>
            <a:glow rad="101600">
              <a:schemeClr val="accent4">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solidFill>
                <a:schemeClr val="tx1"/>
              </a:solidFill>
              <a:latin typeface="Arial Black" pitchFamily="34" charset="0"/>
            </a:endParaRPr>
          </a:p>
          <a:p>
            <a:pPr algn="ctr"/>
            <a:r>
              <a:rPr lang="fr-FR" dirty="0" smtClean="0">
                <a:solidFill>
                  <a:schemeClr val="tx1"/>
                </a:solidFill>
                <a:latin typeface="Arial Black" pitchFamily="34" charset="0"/>
              </a:rPr>
              <a:t>4</a:t>
            </a:r>
            <a:r>
              <a:rPr lang="fr-FR" dirty="0">
                <a:solidFill>
                  <a:schemeClr val="tx1"/>
                </a:solidFill>
                <a:latin typeface="Arial Black" pitchFamily="34" charset="0"/>
              </a:rPr>
              <a:t>. Les feux de forêts </a:t>
            </a:r>
            <a:r>
              <a:rPr lang="fr-FR" dirty="0" smtClean="0">
                <a:solidFill>
                  <a:schemeClr val="tx1"/>
                </a:solidFill>
                <a:latin typeface="Arial Black" pitchFamily="34" charset="0"/>
              </a:rPr>
              <a:t>.</a:t>
            </a:r>
            <a:endParaRPr lang="fr-FR" dirty="0">
              <a:solidFill>
                <a:schemeClr val="tx1"/>
              </a:solidFill>
              <a:latin typeface="Arial Black" pitchFamily="34" charset="0"/>
            </a:endParaRPr>
          </a:p>
          <a:p>
            <a:pPr algn="ctr"/>
            <a:endParaRPr lang="fr-FR" dirty="0"/>
          </a:p>
        </p:txBody>
      </p:sp>
      <p:sp>
        <p:nvSpPr>
          <p:cNvPr id="9" name="Rectangle 8"/>
          <p:cNvSpPr/>
          <p:nvPr/>
        </p:nvSpPr>
        <p:spPr>
          <a:xfrm>
            <a:off x="2714612" y="3286124"/>
            <a:ext cx="6143668" cy="357190"/>
          </a:xfrm>
          <a:prstGeom prst="rect">
            <a:avLst/>
          </a:prstGeom>
          <a:solidFill>
            <a:schemeClr val="bg1"/>
          </a:solidFill>
          <a:effectLst>
            <a:glow rad="101600">
              <a:schemeClr val="accent4">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p>
          <a:p>
            <a:pPr algn="ctr"/>
            <a:r>
              <a:rPr lang="fr-FR" b="1" dirty="0" smtClean="0">
                <a:solidFill>
                  <a:schemeClr val="tx1"/>
                </a:solidFill>
                <a:latin typeface="Arial Black" pitchFamily="34" charset="0"/>
              </a:rPr>
              <a:t>5</a:t>
            </a:r>
            <a:r>
              <a:rPr lang="fr-FR" b="1" dirty="0">
                <a:solidFill>
                  <a:schemeClr val="tx1"/>
                </a:solidFill>
                <a:latin typeface="Arial Black" pitchFamily="34" charset="0"/>
              </a:rPr>
              <a:t>. Les risques industriels et </a:t>
            </a:r>
            <a:r>
              <a:rPr lang="fr-FR" b="1" dirty="0" smtClean="0">
                <a:solidFill>
                  <a:schemeClr val="tx1"/>
                </a:solidFill>
                <a:latin typeface="Arial Black" pitchFamily="34" charset="0"/>
              </a:rPr>
              <a:t>énergétiques.</a:t>
            </a:r>
            <a:endParaRPr lang="fr-FR" b="1" dirty="0">
              <a:solidFill>
                <a:schemeClr val="tx1"/>
              </a:solidFill>
              <a:latin typeface="Arial Black" pitchFamily="34" charset="0"/>
            </a:endParaRPr>
          </a:p>
          <a:p>
            <a:pPr algn="ctr"/>
            <a:endParaRPr lang="fr-FR" dirty="0"/>
          </a:p>
        </p:txBody>
      </p:sp>
      <p:sp>
        <p:nvSpPr>
          <p:cNvPr id="10" name="Rectangle 9"/>
          <p:cNvSpPr/>
          <p:nvPr/>
        </p:nvSpPr>
        <p:spPr>
          <a:xfrm>
            <a:off x="2714612" y="3786190"/>
            <a:ext cx="6143668" cy="357190"/>
          </a:xfrm>
          <a:prstGeom prst="rect">
            <a:avLst/>
          </a:prstGeom>
          <a:solidFill>
            <a:schemeClr val="bg1"/>
          </a:solidFill>
          <a:effectLst>
            <a:glow rad="101600">
              <a:schemeClr val="accent4">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solidFill>
                <a:schemeClr val="tx1"/>
              </a:solidFill>
            </a:endParaRPr>
          </a:p>
          <a:p>
            <a:pPr algn="ctr"/>
            <a:r>
              <a:rPr lang="fr-FR" b="1" dirty="0" smtClean="0">
                <a:solidFill>
                  <a:schemeClr val="tx1"/>
                </a:solidFill>
                <a:latin typeface="Arial Black" pitchFamily="34" charset="0"/>
              </a:rPr>
              <a:t>6. Les risques radiologiques et nucléaires </a:t>
            </a:r>
            <a:r>
              <a:rPr lang="fr-FR" dirty="0" smtClean="0">
                <a:solidFill>
                  <a:schemeClr val="tx1"/>
                </a:solidFill>
              </a:rPr>
              <a:t>.</a:t>
            </a:r>
          </a:p>
          <a:p>
            <a:pPr algn="ctr"/>
            <a:endParaRPr lang="fr-FR" dirty="0"/>
          </a:p>
        </p:txBody>
      </p:sp>
      <p:sp>
        <p:nvSpPr>
          <p:cNvPr id="11" name="Rectangle 10"/>
          <p:cNvSpPr/>
          <p:nvPr/>
        </p:nvSpPr>
        <p:spPr>
          <a:xfrm>
            <a:off x="2714612" y="4286256"/>
            <a:ext cx="6143668" cy="357190"/>
          </a:xfrm>
          <a:prstGeom prst="rect">
            <a:avLst/>
          </a:prstGeom>
          <a:solidFill>
            <a:schemeClr val="bg1"/>
          </a:solidFill>
          <a:effectLst>
            <a:glow rad="101600">
              <a:schemeClr val="accent4">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solidFill>
                <a:schemeClr val="tx1"/>
              </a:solidFill>
              <a:latin typeface="Arial Black" pitchFamily="34" charset="0"/>
            </a:endParaRPr>
          </a:p>
          <a:p>
            <a:pPr algn="ctr"/>
            <a:r>
              <a:rPr lang="fr-FR" b="1" dirty="0" smtClean="0">
                <a:solidFill>
                  <a:schemeClr val="tx1"/>
                </a:solidFill>
                <a:latin typeface="Arial Black" pitchFamily="34" charset="0"/>
              </a:rPr>
              <a:t>7</a:t>
            </a:r>
            <a:r>
              <a:rPr lang="fr-FR" b="1" dirty="0">
                <a:solidFill>
                  <a:schemeClr val="tx1"/>
                </a:solidFill>
                <a:latin typeface="Arial Black" pitchFamily="34" charset="0"/>
              </a:rPr>
              <a:t>. Les risques portant sur la santé </a:t>
            </a:r>
            <a:r>
              <a:rPr lang="fr-FR" b="1" dirty="0" smtClean="0">
                <a:solidFill>
                  <a:schemeClr val="tx1"/>
                </a:solidFill>
                <a:latin typeface="Arial Black" pitchFamily="34" charset="0"/>
              </a:rPr>
              <a:t>humaine</a:t>
            </a:r>
            <a:r>
              <a:rPr lang="fr-FR" dirty="0" smtClean="0"/>
              <a:t>.</a:t>
            </a:r>
            <a:endParaRPr lang="fr-FR" dirty="0"/>
          </a:p>
          <a:p>
            <a:pPr algn="ctr"/>
            <a:endParaRPr lang="fr-FR" dirty="0"/>
          </a:p>
        </p:txBody>
      </p:sp>
      <p:sp>
        <p:nvSpPr>
          <p:cNvPr id="12" name="Rectangle 11"/>
          <p:cNvSpPr/>
          <p:nvPr/>
        </p:nvSpPr>
        <p:spPr>
          <a:xfrm>
            <a:off x="2714612" y="4786322"/>
            <a:ext cx="6143668" cy="571504"/>
          </a:xfrm>
          <a:prstGeom prst="rect">
            <a:avLst/>
          </a:prstGeom>
          <a:solidFill>
            <a:schemeClr val="bg1"/>
          </a:solidFill>
          <a:effectLst>
            <a:glow rad="101600">
              <a:schemeClr val="accent4">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solidFill>
                <a:schemeClr val="tx1"/>
              </a:solidFill>
              <a:latin typeface="Arial Black" pitchFamily="34" charset="0"/>
            </a:endParaRPr>
          </a:p>
          <a:p>
            <a:pPr algn="ctr"/>
            <a:r>
              <a:rPr lang="fr-FR" dirty="0" smtClean="0">
                <a:solidFill>
                  <a:schemeClr val="tx1"/>
                </a:solidFill>
                <a:latin typeface="Arial Black" pitchFamily="34" charset="0"/>
              </a:rPr>
              <a:t>8</a:t>
            </a:r>
            <a:r>
              <a:rPr lang="fr-FR" dirty="0">
                <a:solidFill>
                  <a:schemeClr val="tx1"/>
                </a:solidFill>
                <a:latin typeface="Arial Black" pitchFamily="34" charset="0"/>
              </a:rPr>
              <a:t>. Les risques portant sur la santé animale  et végétale </a:t>
            </a:r>
            <a:r>
              <a:rPr lang="fr-FR" dirty="0" smtClean="0"/>
              <a:t>.</a:t>
            </a:r>
            <a:endParaRPr lang="fr-FR" dirty="0"/>
          </a:p>
          <a:p>
            <a:pPr algn="ctr"/>
            <a:endParaRPr lang="fr-FR" dirty="0"/>
          </a:p>
        </p:txBody>
      </p:sp>
      <p:sp>
        <p:nvSpPr>
          <p:cNvPr id="13" name="Rectangle 12"/>
          <p:cNvSpPr/>
          <p:nvPr/>
        </p:nvSpPr>
        <p:spPr>
          <a:xfrm>
            <a:off x="2714612" y="5500702"/>
            <a:ext cx="6143668" cy="571504"/>
          </a:xfrm>
          <a:prstGeom prst="rect">
            <a:avLst/>
          </a:prstGeom>
          <a:solidFill>
            <a:schemeClr val="bg1"/>
          </a:solidFill>
          <a:effectLst>
            <a:glow rad="101600">
              <a:schemeClr val="accent4">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solidFill>
                <a:schemeClr val="tx1"/>
              </a:solidFill>
              <a:latin typeface="Arial Black" pitchFamily="34" charset="0"/>
            </a:endParaRPr>
          </a:p>
          <a:p>
            <a:pPr algn="ctr"/>
            <a:r>
              <a:rPr lang="fr-FR" dirty="0" smtClean="0">
                <a:solidFill>
                  <a:schemeClr val="tx1"/>
                </a:solidFill>
                <a:latin typeface="Arial Black" pitchFamily="34" charset="0"/>
              </a:rPr>
              <a:t>9</a:t>
            </a:r>
            <a:r>
              <a:rPr lang="fr-FR" dirty="0">
                <a:solidFill>
                  <a:schemeClr val="tx1"/>
                </a:solidFill>
                <a:latin typeface="Arial Black" pitchFamily="34" charset="0"/>
              </a:rPr>
              <a:t>. Les pollutions </a:t>
            </a:r>
            <a:r>
              <a:rPr lang="fr-FR" dirty="0" smtClean="0">
                <a:solidFill>
                  <a:schemeClr val="tx1"/>
                </a:solidFill>
                <a:latin typeface="Arial Black" pitchFamily="34" charset="0"/>
              </a:rPr>
              <a:t>atmosphériques</a:t>
            </a:r>
            <a:r>
              <a:rPr lang="fr-FR" dirty="0">
                <a:solidFill>
                  <a:schemeClr val="tx1"/>
                </a:solidFill>
                <a:latin typeface="Arial Black" pitchFamily="34" charset="0"/>
              </a:rPr>
              <a:t>, telluriques, marines ou hydriques </a:t>
            </a:r>
            <a:r>
              <a:rPr lang="fr-FR" dirty="0" smtClean="0">
                <a:solidFill>
                  <a:schemeClr val="tx1"/>
                </a:solidFill>
                <a:latin typeface="Arial Black" pitchFamily="34" charset="0"/>
              </a:rPr>
              <a:t>.</a:t>
            </a:r>
            <a:endParaRPr lang="fr-FR" dirty="0">
              <a:solidFill>
                <a:schemeClr val="tx1"/>
              </a:solidFill>
              <a:latin typeface="Arial Black" pitchFamily="34" charset="0"/>
            </a:endParaRPr>
          </a:p>
          <a:p>
            <a:pPr algn="ctr"/>
            <a:endParaRPr lang="fr-FR" dirty="0"/>
          </a:p>
        </p:txBody>
      </p:sp>
      <p:sp>
        <p:nvSpPr>
          <p:cNvPr id="14" name="Rectangle 13"/>
          <p:cNvSpPr/>
          <p:nvPr/>
        </p:nvSpPr>
        <p:spPr>
          <a:xfrm>
            <a:off x="2714612" y="6143644"/>
            <a:ext cx="6143668" cy="928694"/>
          </a:xfrm>
          <a:prstGeom prst="rect">
            <a:avLst/>
          </a:prstGeom>
          <a:solidFill>
            <a:schemeClr val="bg1"/>
          </a:solidFill>
          <a:effectLst>
            <a:glow rad="101600">
              <a:schemeClr val="accent4">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solidFill>
                <a:schemeClr val="tx1"/>
              </a:solidFill>
              <a:latin typeface="Arial Black" pitchFamily="34" charset="0"/>
            </a:endParaRPr>
          </a:p>
          <a:p>
            <a:pPr algn="ctr"/>
            <a:r>
              <a:rPr lang="fr-FR" b="1" dirty="0" smtClean="0">
                <a:solidFill>
                  <a:schemeClr val="tx1"/>
                </a:solidFill>
                <a:latin typeface="Arial Black" pitchFamily="34" charset="0"/>
              </a:rPr>
              <a:t>10</a:t>
            </a:r>
            <a:r>
              <a:rPr lang="fr-FR" b="1" dirty="0">
                <a:solidFill>
                  <a:schemeClr val="tx1"/>
                </a:solidFill>
                <a:latin typeface="Arial Black" pitchFamily="34" charset="0"/>
              </a:rPr>
              <a:t>. Les catastrophes dues à des regroupements humains importants</a:t>
            </a:r>
            <a:r>
              <a:rPr lang="fr-FR" dirty="0"/>
              <a:t>. </a:t>
            </a:r>
          </a:p>
          <a:p>
            <a:pPr algn="ctr"/>
            <a:endParaRPr lang="fr-FR" dirty="0"/>
          </a:p>
        </p:txBody>
      </p:sp>
      <p:sp>
        <p:nvSpPr>
          <p:cNvPr id="15" name="Accolade ouvrante 14"/>
          <p:cNvSpPr/>
          <p:nvPr/>
        </p:nvSpPr>
        <p:spPr>
          <a:xfrm>
            <a:off x="2285984" y="1500174"/>
            <a:ext cx="428628" cy="4929222"/>
          </a:xfrm>
          <a:prstGeom prst="leftBrace">
            <a:avLst/>
          </a:prstGeom>
          <a:ln w="63500" cmpd="sng">
            <a:solidFill>
              <a:schemeClr val="tx1">
                <a:lumMod val="95000"/>
                <a:lumOff val="5000"/>
              </a:schemeClr>
            </a:solidFill>
            <a:headEnd type="diamond" w="lg" len="lg"/>
            <a:tailEnd type="diamond" w="lg" len="lg"/>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6"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barn(inHorizontal)">
                                      <p:cBhvr>
                                        <p:cTn id="18" dur="500"/>
                                        <p:tgtEl>
                                          <p:spTgt spid="1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ppt_x"/>
                                          </p:val>
                                        </p:tav>
                                        <p:tav tm="100000">
                                          <p:val>
                                            <p:strVal val="#ppt_x"/>
                                          </p:val>
                                        </p:tav>
                                      </p:tavLst>
                                    </p:anim>
                                    <p:anim calcmode="lin" valueType="num">
                                      <p:cBhvr additive="base">
                                        <p:cTn id="5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ppt_x"/>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additive="base">
                                        <p:cTn id="65" dur="500" fill="hold"/>
                                        <p:tgtEl>
                                          <p:spTgt spid="12"/>
                                        </p:tgtEl>
                                        <p:attrNameLst>
                                          <p:attrName>ppt_x</p:attrName>
                                        </p:attrNameLst>
                                      </p:cBhvr>
                                      <p:tavLst>
                                        <p:tav tm="0">
                                          <p:val>
                                            <p:strVal val="#ppt_x"/>
                                          </p:val>
                                        </p:tav>
                                        <p:tav tm="100000">
                                          <p:val>
                                            <p:strVal val="#ppt_x"/>
                                          </p:val>
                                        </p:tav>
                                      </p:tavLst>
                                    </p:anim>
                                    <p:anim calcmode="lin" valueType="num">
                                      <p:cBhvr additive="base">
                                        <p:cTn id="6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500" fill="hold"/>
                                        <p:tgtEl>
                                          <p:spTgt spid="13"/>
                                        </p:tgtEl>
                                        <p:attrNameLst>
                                          <p:attrName>ppt_x</p:attrName>
                                        </p:attrNameLst>
                                      </p:cBhvr>
                                      <p:tavLst>
                                        <p:tav tm="0">
                                          <p:val>
                                            <p:strVal val="#ppt_x"/>
                                          </p:val>
                                        </p:tav>
                                        <p:tav tm="100000">
                                          <p:val>
                                            <p:strVal val="#ppt_x"/>
                                          </p:val>
                                        </p:tav>
                                      </p:tavLst>
                                    </p:anim>
                                    <p:anim calcmode="lin" valueType="num">
                                      <p:cBhvr additive="base">
                                        <p:cTn id="7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additive="base">
                                        <p:cTn id="77" dur="500" fill="hold"/>
                                        <p:tgtEl>
                                          <p:spTgt spid="14"/>
                                        </p:tgtEl>
                                        <p:attrNameLst>
                                          <p:attrName>ppt_x</p:attrName>
                                        </p:attrNameLst>
                                      </p:cBhvr>
                                      <p:tavLst>
                                        <p:tav tm="0">
                                          <p:val>
                                            <p:strVal val="#ppt_x"/>
                                          </p:val>
                                        </p:tav>
                                        <p:tav tm="100000">
                                          <p:val>
                                            <p:strVal val="#ppt_x"/>
                                          </p:val>
                                        </p:tav>
                                      </p:tavLst>
                                    </p:anim>
                                    <p:anim calcmode="lin" valueType="num">
                                      <p:cBhvr additive="base">
                                        <p:cTn id="7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500042"/>
            <a:ext cx="3143272" cy="50006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b="1" i="1" u="sng" dirty="0" smtClean="0">
              <a:latin typeface="Arial Black" pitchFamily="34" charset="0"/>
            </a:endParaRPr>
          </a:p>
          <a:p>
            <a:pPr lvl="0" algn="ctr"/>
            <a:r>
              <a:rPr lang="fr-FR" b="1" i="1" u="sng" dirty="0" smtClean="0">
                <a:latin typeface="Arial Black" pitchFamily="34" charset="0"/>
              </a:rPr>
              <a:t>Le </a:t>
            </a:r>
            <a:r>
              <a:rPr lang="fr-FR" b="1" i="1" u="sng" dirty="0">
                <a:latin typeface="Arial Black" pitchFamily="34" charset="0"/>
              </a:rPr>
              <a:t>risque sismique :</a:t>
            </a:r>
            <a:endParaRPr lang="fr-FR" dirty="0">
              <a:latin typeface="Arial Black" pitchFamily="34" charset="0"/>
            </a:endParaRPr>
          </a:p>
          <a:p>
            <a:pPr algn="ctr"/>
            <a:endParaRPr lang="fr-FR" dirty="0"/>
          </a:p>
        </p:txBody>
      </p:sp>
      <p:sp>
        <p:nvSpPr>
          <p:cNvPr id="3" name="Rectangle 2"/>
          <p:cNvSpPr/>
          <p:nvPr/>
        </p:nvSpPr>
        <p:spPr>
          <a:xfrm>
            <a:off x="571472" y="1357298"/>
            <a:ext cx="3929090" cy="1071570"/>
          </a:xfrm>
          <a:prstGeom prst="rect">
            <a:avLst/>
          </a:prstGeom>
          <a:solidFill>
            <a:schemeClr val="accent6">
              <a:lumMod val="60000"/>
              <a:lumOff val="40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tx1"/>
                </a:solidFill>
                <a:latin typeface="Arial" pitchFamily="34" charset="0"/>
                <a:cs typeface="Arial" pitchFamily="34" charset="0"/>
              </a:rPr>
              <a:t>L’omniprésence du risque :</a:t>
            </a:r>
          </a:p>
          <a:p>
            <a:pPr lvl="0">
              <a:buFont typeface="Wingdings" pitchFamily="2" charset="2"/>
              <a:buChar char="Ø"/>
            </a:pPr>
            <a:r>
              <a:rPr lang="fr-FR" b="1" dirty="0">
                <a:solidFill>
                  <a:schemeClr val="tx1"/>
                </a:solidFill>
                <a:latin typeface="Arial" pitchFamily="34" charset="0"/>
                <a:cs typeface="Arial" pitchFamily="34" charset="0"/>
              </a:rPr>
              <a:t>50 micros séismes par </a:t>
            </a:r>
            <a:r>
              <a:rPr lang="fr-FR" b="1" dirty="0" smtClean="0">
                <a:solidFill>
                  <a:schemeClr val="tx1"/>
                </a:solidFill>
                <a:latin typeface="Arial" pitchFamily="34" charset="0"/>
                <a:cs typeface="Arial" pitchFamily="34" charset="0"/>
              </a:rPr>
              <a:t>mois</a:t>
            </a:r>
            <a:endParaRPr lang="fr-FR" b="1" dirty="0">
              <a:solidFill>
                <a:schemeClr val="tx1"/>
              </a:solidFill>
              <a:latin typeface="Arial" pitchFamily="34" charset="0"/>
              <a:cs typeface="Arial" pitchFamily="34" charset="0"/>
            </a:endParaRPr>
          </a:p>
          <a:p>
            <a:pPr lvl="0">
              <a:buFont typeface="Wingdings" pitchFamily="2" charset="2"/>
              <a:buChar char="Ø"/>
            </a:pPr>
            <a:r>
              <a:rPr lang="fr-FR" b="1" dirty="0" smtClean="0">
                <a:solidFill>
                  <a:schemeClr val="tx1"/>
                </a:solidFill>
                <a:latin typeface="Arial" pitchFamily="34" charset="0"/>
                <a:cs typeface="Arial" pitchFamily="34" charset="0"/>
              </a:rPr>
              <a:t> Séisme </a:t>
            </a:r>
            <a:r>
              <a:rPr lang="fr-FR" b="1" dirty="0">
                <a:solidFill>
                  <a:schemeClr val="tx1"/>
                </a:solidFill>
                <a:latin typeface="Arial" pitchFamily="34" charset="0"/>
                <a:cs typeface="Arial" pitchFamily="34" charset="0"/>
              </a:rPr>
              <a:t>de 3,5 / </a:t>
            </a:r>
            <a:r>
              <a:rPr lang="fr-FR" b="1" dirty="0" smtClean="0">
                <a:solidFill>
                  <a:schemeClr val="tx1"/>
                </a:solidFill>
                <a:latin typeface="Arial" pitchFamily="34" charset="0"/>
                <a:cs typeface="Arial" pitchFamily="34" charset="0"/>
              </a:rPr>
              <a:t>tous  </a:t>
            </a:r>
            <a:r>
              <a:rPr lang="fr-FR" b="1" dirty="0">
                <a:solidFill>
                  <a:schemeClr val="tx1"/>
                </a:solidFill>
                <a:latin typeface="Arial" pitchFamily="34" charset="0"/>
                <a:cs typeface="Arial" pitchFamily="34" charset="0"/>
              </a:rPr>
              <a:t>les 2 mois</a:t>
            </a:r>
            <a:r>
              <a:rPr lang="fr-FR" b="1" dirty="0" smtClean="0">
                <a:solidFill>
                  <a:schemeClr val="tx1"/>
                </a:solidFill>
                <a:latin typeface="Arial" pitchFamily="34" charset="0"/>
                <a:cs typeface="Arial" pitchFamily="34" charset="0"/>
              </a:rPr>
              <a:t>.</a:t>
            </a:r>
            <a:endParaRPr lang="fr-FR" b="1" dirty="0">
              <a:solidFill>
                <a:schemeClr val="tx1"/>
              </a:solidFill>
              <a:latin typeface="Arial" pitchFamily="34" charset="0"/>
              <a:cs typeface="Arial" pitchFamily="34" charset="0"/>
            </a:endParaRPr>
          </a:p>
        </p:txBody>
      </p:sp>
      <p:pic>
        <p:nvPicPr>
          <p:cNvPr id="4" name="Image 3" descr="carte_sismique"/>
          <p:cNvPicPr/>
          <p:nvPr/>
        </p:nvPicPr>
        <p:blipFill>
          <a:blip r:embed="rId2" cstate="print"/>
          <a:srcRect/>
          <a:stretch>
            <a:fillRect/>
          </a:stretch>
        </p:blipFill>
        <p:spPr bwMode="auto">
          <a:xfrm>
            <a:off x="500034" y="2571744"/>
            <a:ext cx="4786346" cy="4071966"/>
          </a:xfrm>
          <a:prstGeom prst="rect">
            <a:avLst/>
          </a:prstGeom>
          <a:noFill/>
          <a:ln w="9525">
            <a:solidFill>
              <a:srgbClr val="A50021"/>
            </a:solidFill>
            <a:miter lim="800000"/>
            <a:headEnd/>
            <a:tailEnd/>
          </a:ln>
          <a:effectLst/>
        </p:spPr>
      </p:pic>
      <p:sp>
        <p:nvSpPr>
          <p:cNvPr id="5" name="ZoneTexte 4"/>
          <p:cNvSpPr txBox="1"/>
          <p:nvPr/>
        </p:nvSpPr>
        <p:spPr>
          <a:xfrm>
            <a:off x="5500694" y="428604"/>
            <a:ext cx="3286148" cy="646331"/>
          </a:xfrm>
          <a:prstGeom prst="rect">
            <a:avLst/>
          </a:prstGeom>
          <a:solidFill>
            <a:schemeClr val="accent5">
              <a:lumMod val="20000"/>
              <a:lumOff val="80000"/>
            </a:schemeClr>
          </a:solidFill>
          <a:ln>
            <a:solidFill>
              <a:schemeClr val="accent1"/>
            </a:solidFill>
          </a:ln>
          <a:scene3d>
            <a:camera prst="orthographicFront"/>
            <a:lightRig rig="threePt" dir="t"/>
          </a:scene3d>
          <a:sp3d>
            <a:bevelT/>
          </a:sp3d>
        </p:spPr>
        <p:txBody>
          <a:bodyPr wrap="square" rtlCol="0">
            <a:spAutoFit/>
          </a:bodyPr>
          <a:lstStyle/>
          <a:p>
            <a:pPr algn="ctr"/>
            <a:r>
              <a:rPr lang="fr-FR" b="1" i="1" dirty="0">
                <a:latin typeface="Arial" pitchFamily="34" charset="0"/>
                <a:cs typeface="Arial" pitchFamily="34" charset="0"/>
              </a:rPr>
              <a:t>Images du séisme récent  de </a:t>
            </a:r>
            <a:r>
              <a:rPr lang="fr-FR" b="1" i="1" dirty="0" smtClean="0">
                <a:latin typeface="Arial" pitchFamily="34" charset="0"/>
                <a:cs typeface="Arial" pitchFamily="34" charset="0"/>
              </a:rPr>
              <a:t>Boumerdès</a:t>
            </a:r>
            <a:r>
              <a:rPr lang="fr-FR" b="1" i="1" dirty="0">
                <a:latin typeface="Arial" pitchFamily="34" charset="0"/>
                <a:cs typeface="Arial" pitchFamily="34" charset="0"/>
              </a:rPr>
              <a:t> </a:t>
            </a:r>
            <a:r>
              <a:rPr lang="fr-FR" b="1" i="1" dirty="0" smtClean="0">
                <a:latin typeface="Arial" pitchFamily="34" charset="0"/>
                <a:cs typeface="Arial" pitchFamily="34" charset="0"/>
              </a:rPr>
              <a:t>:</a:t>
            </a:r>
          </a:p>
        </p:txBody>
      </p:sp>
      <p:pic>
        <p:nvPicPr>
          <p:cNvPr id="6" name="Image 5" descr="http://www.algeria-watch.org/images/seisme/seisme_21_mai%202003_19.jpg"/>
          <p:cNvPicPr/>
          <p:nvPr/>
        </p:nvPicPr>
        <p:blipFill>
          <a:blip r:embed="rId3"/>
          <a:srcRect/>
          <a:stretch>
            <a:fillRect/>
          </a:stretch>
        </p:blipFill>
        <p:spPr bwMode="auto">
          <a:xfrm>
            <a:off x="5643570" y="1142984"/>
            <a:ext cx="3071834" cy="24288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Image 6" descr="http://www.algeria-watch.org/images/seisme/seisme_21_mai%202003_7.jpg"/>
          <p:cNvPicPr/>
          <p:nvPr/>
        </p:nvPicPr>
        <p:blipFill>
          <a:blip r:embed="rId4"/>
          <a:srcRect/>
          <a:stretch>
            <a:fillRect/>
          </a:stretch>
        </p:blipFill>
        <p:spPr bwMode="auto">
          <a:xfrm>
            <a:off x="5643570" y="3786190"/>
            <a:ext cx="3071834" cy="27146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Flèche vers le bas 7"/>
          <p:cNvSpPr/>
          <p:nvPr/>
        </p:nvSpPr>
        <p:spPr>
          <a:xfrm>
            <a:off x="1428728" y="1071546"/>
            <a:ext cx="1571636" cy="214314"/>
          </a:xfrm>
          <a:prstGeom prst="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checkerboard(across)">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ox(in)">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55" presetClass="entr" presetSubtype="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1000" fill="hold"/>
                                        <p:tgtEl>
                                          <p:spTgt spid="5"/>
                                        </p:tgtEl>
                                        <p:attrNameLst>
                                          <p:attrName>ppt_w</p:attrName>
                                        </p:attrNameLst>
                                      </p:cBhvr>
                                      <p:tavLst>
                                        <p:tav tm="0">
                                          <p:val>
                                            <p:strVal val="#ppt_w*0.70"/>
                                          </p:val>
                                        </p:tav>
                                        <p:tav tm="100000">
                                          <p:val>
                                            <p:strVal val="#ppt_w"/>
                                          </p:val>
                                        </p:tav>
                                      </p:tavLst>
                                    </p:anim>
                                    <p:anim calcmode="lin" valueType="num">
                                      <p:cBhvr>
                                        <p:cTn id="31" dur="1000" fill="hold"/>
                                        <p:tgtEl>
                                          <p:spTgt spid="5"/>
                                        </p:tgtEl>
                                        <p:attrNameLst>
                                          <p:attrName>ppt_h</p:attrName>
                                        </p:attrNameLst>
                                      </p:cBhvr>
                                      <p:tavLst>
                                        <p:tav tm="0">
                                          <p:val>
                                            <p:strVal val="#ppt_h"/>
                                          </p:val>
                                        </p:tav>
                                        <p:tav tm="100000">
                                          <p:val>
                                            <p:strVal val="#ppt_h"/>
                                          </p:val>
                                        </p:tav>
                                      </p:tavLst>
                                    </p:anim>
                                    <p:animEffect transition="in" filter="fade">
                                      <p:cBhvr>
                                        <p:cTn id="32" dur="10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diamond(in)">
                                      <p:cBhvr>
                                        <p:cTn id="37" dur="2000"/>
                                        <p:tgtEl>
                                          <p:spTgt spid="6"/>
                                        </p:tgtEl>
                                      </p:cBhvr>
                                    </p:animEffect>
                                  </p:childTnLst>
                                </p:cTn>
                              </p:par>
                              <p:par>
                                <p:cTn id="38" presetID="8" presetClass="entr" presetSubtype="16"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diamond(in)">
                                      <p:cBhvr>
                                        <p:cTn id="4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72" y="285728"/>
            <a:ext cx="3429024" cy="642942"/>
          </a:xfrm>
          <a:prstGeom prst="rect">
            <a:avLst/>
          </a:prstGeom>
          <a:solidFill>
            <a:srgbClr val="C000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b="1" i="1" u="sng" dirty="0" smtClean="0"/>
          </a:p>
          <a:p>
            <a:pPr lvl="0" algn="ctr"/>
            <a:r>
              <a:rPr lang="fr-FR" b="1" i="1" u="sng" dirty="0" smtClean="0">
                <a:latin typeface="Arial Black" pitchFamily="34" charset="0"/>
              </a:rPr>
              <a:t>Le </a:t>
            </a:r>
            <a:r>
              <a:rPr lang="fr-FR" b="1" i="1" u="sng" dirty="0">
                <a:latin typeface="Arial Black" pitchFamily="34" charset="0"/>
              </a:rPr>
              <a:t>risque « Inondation » :</a:t>
            </a:r>
            <a:endParaRPr lang="fr-FR" dirty="0">
              <a:latin typeface="Arial Black" pitchFamily="34" charset="0"/>
            </a:endParaRPr>
          </a:p>
          <a:p>
            <a:pPr algn="ctr"/>
            <a:endParaRPr lang="fr-FR" dirty="0"/>
          </a:p>
        </p:txBody>
      </p:sp>
      <p:sp>
        <p:nvSpPr>
          <p:cNvPr id="4" name="Rectangle 3"/>
          <p:cNvSpPr/>
          <p:nvPr/>
        </p:nvSpPr>
        <p:spPr>
          <a:xfrm>
            <a:off x="714348" y="1785926"/>
            <a:ext cx="3571900" cy="1500198"/>
          </a:xfrm>
          <a:prstGeom prst="rect">
            <a:avLst/>
          </a:prstGeom>
          <a:solidFill>
            <a:schemeClr val="accent6">
              <a:lumMod val="60000"/>
              <a:lumOff val="40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latin typeface="Arial" pitchFamily="34" charset="0"/>
                <a:cs typeface="Arial" pitchFamily="34" charset="0"/>
              </a:rPr>
              <a:t>Les conditions  climatiques de l’Algérie la prédisposent aux crues </a:t>
            </a:r>
            <a:br>
              <a:rPr lang="fr-FR" b="1" dirty="0">
                <a:solidFill>
                  <a:schemeClr val="tx1"/>
                </a:solidFill>
                <a:latin typeface="Arial" pitchFamily="34" charset="0"/>
                <a:cs typeface="Arial" pitchFamily="34" charset="0"/>
              </a:rPr>
            </a:br>
            <a:r>
              <a:rPr lang="fr-FR" b="1" dirty="0">
                <a:solidFill>
                  <a:schemeClr val="tx1"/>
                </a:solidFill>
                <a:latin typeface="Arial" pitchFamily="34" charset="0"/>
                <a:cs typeface="Arial" pitchFamily="34" charset="0"/>
              </a:rPr>
              <a:t>et aux inondations.</a:t>
            </a:r>
          </a:p>
          <a:p>
            <a:pPr algn="ctr"/>
            <a:endParaRPr lang="fr-FR" dirty="0"/>
          </a:p>
        </p:txBody>
      </p:sp>
      <p:sp>
        <p:nvSpPr>
          <p:cNvPr id="5" name="ZoneTexte 4"/>
          <p:cNvSpPr txBox="1"/>
          <p:nvPr/>
        </p:nvSpPr>
        <p:spPr>
          <a:xfrm>
            <a:off x="714348" y="3906758"/>
            <a:ext cx="3571900" cy="2308324"/>
          </a:xfrm>
          <a:prstGeom prst="rect">
            <a:avLst/>
          </a:prstGeom>
          <a:solidFill>
            <a:schemeClr val="accent2">
              <a:lumMod val="40000"/>
              <a:lumOff val="60000"/>
            </a:schemeClr>
          </a:solidFill>
          <a:ln>
            <a:solidFill>
              <a:schemeClr val="accent1"/>
            </a:solidFill>
          </a:ln>
          <a:scene3d>
            <a:camera prst="orthographicFront"/>
            <a:lightRig rig="threePt" dir="t"/>
          </a:scene3d>
          <a:sp3d>
            <a:bevelT/>
          </a:sp3d>
        </p:spPr>
        <p:txBody>
          <a:bodyPr wrap="square" rtlCol="0">
            <a:spAutoFit/>
          </a:bodyPr>
          <a:lstStyle/>
          <a:p>
            <a:r>
              <a:rPr lang="fr-FR" b="1" dirty="0">
                <a:latin typeface="Arial Black" pitchFamily="34" charset="0"/>
                <a:cs typeface="Arial" pitchFamily="34" charset="0"/>
              </a:rPr>
              <a:t>On peut rappeler </a:t>
            </a:r>
            <a:r>
              <a:rPr lang="fr-FR" b="1" dirty="0" smtClean="0">
                <a:latin typeface="Arial Black" pitchFamily="34" charset="0"/>
                <a:cs typeface="Arial" pitchFamily="34" charset="0"/>
              </a:rPr>
              <a:t>:</a:t>
            </a:r>
            <a:endParaRPr lang="fr-FR" b="1" dirty="0">
              <a:latin typeface="Arial" pitchFamily="34" charset="0"/>
              <a:cs typeface="Arial" pitchFamily="34" charset="0"/>
            </a:endParaRPr>
          </a:p>
          <a:p>
            <a:pPr lvl="0">
              <a:buFont typeface="Wingdings" pitchFamily="2" charset="2"/>
              <a:buChar char="q"/>
            </a:pPr>
            <a:r>
              <a:rPr lang="fr-FR" b="1" dirty="0" err="1">
                <a:latin typeface="Arial" pitchFamily="34" charset="0"/>
                <a:cs typeface="Arial" pitchFamily="34" charset="0"/>
              </a:rPr>
              <a:t>Tizi</a:t>
            </a:r>
            <a:r>
              <a:rPr lang="fr-FR" b="1" dirty="0">
                <a:latin typeface="Arial" pitchFamily="34" charset="0"/>
                <a:cs typeface="Arial" pitchFamily="34" charset="0"/>
              </a:rPr>
              <a:t> </a:t>
            </a:r>
            <a:r>
              <a:rPr lang="fr-FR" b="1" dirty="0" smtClean="0">
                <a:latin typeface="Arial" pitchFamily="34" charset="0"/>
                <a:cs typeface="Arial" pitchFamily="34" charset="0"/>
              </a:rPr>
              <a:t>ouzo 1971</a:t>
            </a:r>
            <a:endParaRPr lang="fr-FR" b="1" dirty="0">
              <a:latin typeface="Arial" pitchFamily="34" charset="0"/>
              <a:cs typeface="Arial" pitchFamily="34" charset="0"/>
            </a:endParaRPr>
          </a:p>
          <a:p>
            <a:pPr lvl="0">
              <a:buFont typeface="Wingdings" pitchFamily="2" charset="2"/>
              <a:buChar char="q"/>
            </a:pPr>
            <a:r>
              <a:rPr lang="fr-FR" b="1" dirty="0">
                <a:latin typeface="Arial" pitchFamily="34" charset="0"/>
                <a:cs typeface="Arial" pitchFamily="34" charset="0"/>
              </a:rPr>
              <a:t>El Eulma </a:t>
            </a:r>
            <a:r>
              <a:rPr lang="fr-FR" b="1" dirty="0" smtClean="0">
                <a:latin typeface="Arial" pitchFamily="34" charset="0"/>
                <a:cs typeface="Arial" pitchFamily="34" charset="0"/>
              </a:rPr>
              <a:t> 1980</a:t>
            </a:r>
            <a:endParaRPr lang="fr-FR" b="1" dirty="0">
              <a:latin typeface="Arial" pitchFamily="34" charset="0"/>
              <a:cs typeface="Arial" pitchFamily="34" charset="0"/>
            </a:endParaRPr>
          </a:p>
          <a:p>
            <a:pPr lvl="0">
              <a:buFont typeface="Wingdings" pitchFamily="2" charset="2"/>
              <a:buChar char="q"/>
            </a:pPr>
            <a:r>
              <a:rPr lang="fr-FR" b="1" dirty="0">
                <a:latin typeface="Arial" pitchFamily="34" charset="0"/>
                <a:cs typeface="Arial" pitchFamily="34" charset="0"/>
              </a:rPr>
              <a:t>Annaba </a:t>
            </a:r>
            <a:r>
              <a:rPr lang="fr-FR" b="1" dirty="0" smtClean="0">
                <a:latin typeface="Arial" pitchFamily="34" charset="0"/>
                <a:cs typeface="Arial" pitchFamily="34" charset="0"/>
              </a:rPr>
              <a:t>1982</a:t>
            </a:r>
            <a:endParaRPr lang="fr-FR" b="1" dirty="0">
              <a:latin typeface="Arial" pitchFamily="34" charset="0"/>
              <a:cs typeface="Arial" pitchFamily="34" charset="0"/>
            </a:endParaRPr>
          </a:p>
          <a:p>
            <a:pPr lvl="0">
              <a:buFont typeface="Wingdings" pitchFamily="2" charset="2"/>
              <a:buChar char="q"/>
            </a:pPr>
            <a:r>
              <a:rPr lang="fr-FR" b="1" dirty="0">
                <a:latin typeface="Arial" pitchFamily="34" charset="0"/>
                <a:cs typeface="Arial" pitchFamily="34" charset="0"/>
              </a:rPr>
              <a:t>Jijel </a:t>
            </a:r>
            <a:r>
              <a:rPr lang="fr-FR" b="1" dirty="0" smtClean="0">
                <a:latin typeface="Arial" pitchFamily="34" charset="0"/>
                <a:cs typeface="Arial" pitchFamily="34" charset="0"/>
              </a:rPr>
              <a:t> 1984</a:t>
            </a:r>
            <a:endParaRPr lang="fr-FR" b="1" dirty="0">
              <a:latin typeface="Arial" pitchFamily="34" charset="0"/>
              <a:cs typeface="Arial" pitchFamily="34" charset="0"/>
            </a:endParaRPr>
          </a:p>
          <a:p>
            <a:pPr lvl="0">
              <a:buFont typeface="Wingdings" pitchFamily="2" charset="2"/>
              <a:buChar char="q"/>
            </a:pPr>
            <a:r>
              <a:rPr lang="fr-FR" b="1" dirty="0">
                <a:latin typeface="Arial" pitchFamily="34" charset="0"/>
                <a:cs typeface="Arial" pitchFamily="34" charset="0"/>
              </a:rPr>
              <a:t>Bordj Bou </a:t>
            </a:r>
            <a:r>
              <a:rPr lang="fr-FR" b="1" dirty="0" smtClean="0">
                <a:latin typeface="Arial" pitchFamily="34" charset="0"/>
                <a:cs typeface="Arial" pitchFamily="34" charset="0"/>
              </a:rPr>
              <a:t>Arreridj 1994 Bâb </a:t>
            </a:r>
            <a:r>
              <a:rPr lang="fr-FR" b="1" dirty="0">
                <a:latin typeface="Arial" pitchFamily="34" charset="0"/>
                <a:cs typeface="Arial" pitchFamily="34" charset="0"/>
              </a:rPr>
              <a:t>El Oued </a:t>
            </a:r>
            <a:r>
              <a:rPr lang="fr-FR" b="1" dirty="0" smtClean="0">
                <a:latin typeface="Arial" pitchFamily="34" charset="0"/>
                <a:cs typeface="Arial" pitchFamily="34" charset="0"/>
              </a:rPr>
              <a:t>2001</a:t>
            </a:r>
          </a:p>
          <a:p>
            <a:pPr lvl="0">
              <a:buFont typeface="Wingdings" pitchFamily="2" charset="2"/>
              <a:buChar char="q"/>
            </a:pPr>
            <a:r>
              <a:rPr lang="fr-FR" b="1" dirty="0" smtClean="0">
                <a:latin typeface="Arial" pitchFamily="34" charset="0"/>
                <a:cs typeface="Arial" pitchFamily="34" charset="0"/>
              </a:rPr>
              <a:t>Ghardaïa 2008</a:t>
            </a:r>
            <a:endParaRPr lang="fr-FR" b="1" dirty="0">
              <a:latin typeface="Arial" pitchFamily="34" charset="0"/>
              <a:cs typeface="Arial" pitchFamily="34" charset="0"/>
            </a:endParaRPr>
          </a:p>
        </p:txBody>
      </p:sp>
      <p:sp>
        <p:nvSpPr>
          <p:cNvPr id="6" name="ZoneTexte 5"/>
          <p:cNvSpPr txBox="1"/>
          <p:nvPr/>
        </p:nvSpPr>
        <p:spPr>
          <a:xfrm>
            <a:off x="5286380" y="285728"/>
            <a:ext cx="2857520" cy="646331"/>
          </a:xfrm>
          <a:prstGeom prst="rect">
            <a:avLst/>
          </a:prstGeom>
          <a:solidFill>
            <a:schemeClr val="accent4">
              <a:lumMod val="20000"/>
              <a:lumOff val="80000"/>
            </a:schemeClr>
          </a:solidFill>
          <a:ln>
            <a:solidFill>
              <a:schemeClr val="tx1"/>
            </a:solidFill>
          </a:ln>
          <a:scene3d>
            <a:camera prst="orthographicFront"/>
            <a:lightRig rig="threePt" dir="t"/>
          </a:scene3d>
          <a:sp3d>
            <a:bevelT/>
          </a:sp3d>
        </p:spPr>
        <p:txBody>
          <a:bodyPr wrap="square" rtlCol="0">
            <a:spAutoFit/>
          </a:bodyPr>
          <a:lstStyle/>
          <a:p>
            <a:r>
              <a:rPr lang="fr-FR" b="1" i="1" dirty="0"/>
              <a:t>Inondations de </a:t>
            </a:r>
            <a:r>
              <a:rPr lang="fr-FR" b="1" i="1" dirty="0" smtClean="0"/>
              <a:t>Bâb </a:t>
            </a:r>
            <a:r>
              <a:rPr lang="fr-FR" b="1" i="1" dirty="0"/>
              <a:t>El Oued (Novembre 2001</a:t>
            </a:r>
            <a:r>
              <a:rPr lang="fr-FR" b="1" i="1" dirty="0" smtClean="0"/>
              <a:t>)</a:t>
            </a:r>
            <a:endParaRPr lang="fr-FR" dirty="0"/>
          </a:p>
        </p:txBody>
      </p:sp>
      <p:pic>
        <p:nvPicPr>
          <p:cNvPr id="7" name="Image 6" descr="photo bab el oued"/>
          <p:cNvPicPr/>
          <p:nvPr/>
        </p:nvPicPr>
        <p:blipFill>
          <a:blip r:embed="rId2"/>
          <a:srcRect/>
          <a:stretch>
            <a:fillRect/>
          </a:stretch>
        </p:blipFill>
        <p:spPr bwMode="auto">
          <a:xfrm>
            <a:off x="4500562" y="1000109"/>
            <a:ext cx="4071966" cy="28575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Image 7" descr="inond2"/>
          <p:cNvPicPr/>
          <p:nvPr/>
        </p:nvPicPr>
        <p:blipFill>
          <a:blip r:embed="rId3"/>
          <a:srcRect/>
          <a:stretch>
            <a:fillRect/>
          </a:stretch>
        </p:blipFill>
        <p:spPr bwMode="auto">
          <a:xfrm>
            <a:off x="4500562" y="4000504"/>
            <a:ext cx="4071966" cy="25717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Flèche vers le bas 8"/>
          <p:cNvSpPr/>
          <p:nvPr/>
        </p:nvSpPr>
        <p:spPr>
          <a:xfrm>
            <a:off x="1571604" y="928670"/>
            <a:ext cx="1571636" cy="857256"/>
          </a:xfrm>
          <a:prstGeom prst="downArrow">
            <a:avLst/>
          </a:prstGeom>
          <a:solidFill>
            <a:srgbClr val="0070C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checkerboard(across)">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checkerboard(across)">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checkerboard(across)">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diamond(in)">
                                      <p:cBhvr>
                                        <p:cTn id="35" dur="2000"/>
                                        <p:tgtEl>
                                          <p:spTgt spid="7"/>
                                        </p:tgtEl>
                                      </p:cBhvr>
                                    </p:animEffect>
                                  </p:childTnLst>
                                </p:cTn>
                              </p:par>
                              <p:par>
                                <p:cTn id="36" presetID="8" presetClass="entr" presetSubtype="16" fill="hold"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diamond(in)">
                                      <p:cBhvr>
                                        <p:cTn id="3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596" y="214290"/>
            <a:ext cx="3357586" cy="500066"/>
          </a:xfrm>
          <a:prstGeom prst="rect">
            <a:avLst/>
          </a:prstGeom>
          <a:solidFill>
            <a:srgbClr val="C000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b="1" i="1" u="sng" dirty="0" smtClean="0">
              <a:latin typeface="Arial Black" pitchFamily="34" charset="0"/>
              <a:cs typeface="Arial" pitchFamily="34" charset="0"/>
            </a:endParaRPr>
          </a:p>
          <a:p>
            <a:pPr lvl="0" algn="ctr"/>
            <a:r>
              <a:rPr lang="fr-FR" b="1" i="1" u="sng" dirty="0" smtClean="0">
                <a:latin typeface="Arial Black" pitchFamily="34" charset="0"/>
                <a:cs typeface="Arial" pitchFamily="34" charset="0"/>
              </a:rPr>
              <a:t>Le </a:t>
            </a:r>
            <a:r>
              <a:rPr lang="fr-FR" b="1" i="1" u="sng" dirty="0">
                <a:latin typeface="Arial Black" pitchFamily="34" charset="0"/>
                <a:cs typeface="Arial" pitchFamily="34" charset="0"/>
              </a:rPr>
              <a:t>risque géologique </a:t>
            </a:r>
            <a:r>
              <a:rPr lang="fr-FR" b="1" i="1" u="sng" dirty="0"/>
              <a:t>:</a:t>
            </a:r>
            <a:endParaRPr lang="fr-FR" dirty="0"/>
          </a:p>
          <a:p>
            <a:pPr algn="ctr"/>
            <a:endParaRPr lang="fr-FR" dirty="0"/>
          </a:p>
        </p:txBody>
      </p:sp>
      <p:sp>
        <p:nvSpPr>
          <p:cNvPr id="3" name="ZoneTexte 2"/>
          <p:cNvSpPr txBox="1"/>
          <p:nvPr/>
        </p:nvSpPr>
        <p:spPr>
          <a:xfrm>
            <a:off x="214282" y="1142984"/>
            <a:ext cx="3929090" cy="2862322"/>
          </a:xfrm>
          <a:prstGeom prst="rect">
            <a:avLst/>
          </a:prstGeom>
          <a:solidFill>
            <a:schemeClr val="accent6">
              <a:lumMod val="60000"/>
              <a:lumOff val="40000"/>
            </a:schemeClr>
          </a:solidFill>
          <a:ln>
            <a:solidFill>
              <a:schemeClr val="tx1"/>
            </a:solidFill>
          </a:ln>
          <a:scene3d>
            <a:camera prst="orthographicFront"/>
            <a:lightRig rig="threePt" dir="t"/>
          </a:scene3d>
          <a:sp3d>
            <a:bevelT/>
          </a:sp3d>
        </p:spPr>
        <p:txBody>
          <a:bodyPr wrap="square" rtlCol="0">
            <a:spAutoFit/>
          </a:bodyPr>
          <a:lstStyle/>
          <a:p>
            <a:r>
              <a:rPr lang="fr-FR" b="1" i="1" dirty="0">
                <a:latin typeface="Arial" pitchFamily="34" charset="0"/>
                <a:cs typeface="Arial" pitchFamily="34" charset="0"/>
              </a:rPr>
              <a:t>La topographie et la géologie algérienne prédisposent aux glissements de terrains</a:t>
            </a:r>
            <a:r>
              <a:rPr lang="fr-FR" b="1" dirty="0">
                <a:latin typeface="Arial" pitchFamily="34" charset="0"/>
                <a:cs typeface="Arial" pitchFamily="34" charset="0"/>
              </a:rPr>
              <a:t> : Menaces potentielles sur les </a:t>
            </a:r>
            <a:r>
              <a:rPr lang="fr-FR" b="1" dirty="0" smtClean="0">
                <a:latin typeface="Arial" pitchFamily="34" charset="0"/>
                <a:cs typeface="Arial" pitchFamily="34" charset="0"/>
              </a:rPr>
              <a:t>grandes métropoles </a:t>
            </a:r>
            <a:r>
              <a:rPr lang="fr-FR" b="1" dirty="0">
                <a:latin typeface="Arial" pitchFamily="34" charset="0"/>
                <a:cs typeface="Arial" pitchFamily="34" charset="0"/>
              </a:rPr>
              <a:t>:</a:t>
            </a:r>
          </a:p>
          <a:p>
            <a:pPr lvl="0"/>
            <a:r>
              <a:rPr lang="fr-FR" b="1" i="1" dirty="0" smtClean="0">
                <a:latin typeface="Arial" pitchFamily="34" charset="0"/>
                <a:cs typeface="Arial" pitchFamily="34" charset="0"/>
              </a:rPr>
              <a:t>	Constantine</a:t>
            </a:r>
            <a:endParaRPr lang="fr-FR" b="1" dirty="0">
              <a:latin typeface="Arial" pitchFamily="34" charset="0"/>
              <a:cs typeface="Arial" pitchFamily="34" charset="0"/>
            </a:endParaRPr>
          </a:p>
          <a:p>
            <a:pPr lvl="0"/>
            <a:r>
              <a:rPr lang="fr-FR" b="1" i="1" dirty="0" smtClean="0">
                <a:latin typeface="Arial" pitchFamily="34" charset="0"/>
                <a:cs typeface="Arial" pitchFamily="34" charset="0"/>
              </a:rPr>
              <a:t>	Skikda  </a:t>
            </a:r>
            <a:endParaRPr lang="fr-FR" b="1" dirty="0">
              <a:latin typeface="Arial" pitchFamily="34" charset="0"/>
              <a:cs typeface="Arial" pitchFamily="34" charset="0"/>
            </a:endParaRPr>
          </a:p>
          <a:p>
            <a:pPr lvl="0"/>
            <a:r>
              <a:rPr lang="fr-FR" b="1" i="1" dirty="0" smtClean="0">
                <a:latin typeface="Arial" pitchFamily="34" charset="0"/>
                <a:cs typeface="Arial" pitchFamily="34" charset="0"/>
              </a:rPr>
              <a:t>	</a:t>
            </a:r>
            <a:r>
              <a:rPr lang="fr-FR" b="1" i="1" dirty="0" err="1" smtClean="0">
                <a:latin typeface="Arial" pitchFamily="34" charset="0"/>
                <a:cs typeface="Arial" pitchFamily="34" charset="0"/>
              </a:rPr>
              <a:t>Béjaia</a:t>
            </a:r>
            <a:r>
              <a:rPr lang="fr-FR" b="1" i="1" dirty="0" smtClean="0">
                <a:latin typeface="Arial" pitchFamily="34" charset="0"/>
                <a:cs typeface="Arial" pitchFamily="34" charset="0"/>
              </a:rPr>
              <a:t> </a:t>
            </a:r>
            <a:endParaRPr lang="fr-FR" b="1" dirty="0">
              <a:latin typeface="Arial" pitchFamily="34" charset="0"/>
              <a:cs typeface="Arial" pitchFamily="34" charset="0"/>
            </a:endParaRPr>
          </a:p>
          <a:p>
            <a:pPr lvl="0"/>
            <a:r>
              <a:rPr lang="fr-FR" b="1" i="1" dirty="0" smtClean="0">
                <a:latin typeface="Arial" pitchFamily="34" charset="0"/>
                <a:cs typeface="Arial" pitchFamily="34" charset="0"/>
              </a:rPr>
              <a:t>	Oran</a:t>
            </a:r>
            <a:endParaRPr lang="fr-FR" b="1" dirty="0">
              <a:latin typeface="Arial" pitchFamily="34" charset="0"/>
              <a:cs typeface="Arial" pitchFamily="34" charset="0"/>
            </a:endParaRPr>
          </a:p>
          <a:p>
            <a:pPr lvl="0"/>
            <a:r>
              <a:rPr lang="fr-FR" b="1" i="1" dirty="0" smtClean="0">
                <a:latin typeface="Arial" pitchFamily="34" charset="0"/>
                <a:cs typeface="Arial" pitchFamily="34" charset="0"/>
              </a:rPr>
              <a:t>	</a:t>
            </a:r>
            <a:r>
              <a:rPr lang="fr-FR" b="1" i="1" dirty="0" err="1" smtClean="0">
                <a:latin typeface="Arial" pitchFamily="34" charset="0"/>
                <a:cs typeface="Arial" pitchFamily="34" charset="0"/>
              </a:rPr>
              <a:t>Tizi</a:t>
            </a:r>
            <a:r>
              <a:rPr lang="fr-FR" b="1" i="1" dirty="0" smtClean="0">
                <a:latin typeface="Arial" pitchFamily="34" charset="0"/>
                <a:cs typeface="Arial" pitchFamily="34" charset="0"/>
              </a:rPr>
              <a:t> </a:t>
            </a:r>
            <a:r>
              <a:rPr lang="fr-FR" b="1" i="1" dirty="0" err="1">
                <a:latin typeface="Arial" pitchFamily="34" charset="0"/>
                <a:cs typeface="Arial" pitchFamily="34" charset="0"/>
              </a:rPr>
              <a:t>Ouzou</a:t>
            </a:r>
            <a:endParaRPr lang="fr-FR" b="1" dirty="0">
              <a:latin typeface="Arial" pitchFamily="34" charset="0"/>
              <a:cs typeface="Arial" pitchFamily="34" charset="0"/>
            </a:endParaRPr>
          </a:p>
        </p:txBody>
      </p:sp>
      <p:sp>
        <p:nvSpPr>
          <p:cNvPr id="5" name="ZoneTexte 4"/>
          <p:cNvSpPr txBox="1"/>
          <p:nvPr/>
        </p:nvSpPr>
        <p:spPr>
          <a:xfrm>
            <a:off x="5072066" y="142852"/>
            <a:ext cx="3357586" cy="646331"/>
          </a:xfrm>
          <a:prstGeom prst="rect">
            <a:avLst/>
          </a:prstGeom>
          <a:solidFill>
            <a:schemeClr val="accent4">
              <a:lumMod val="20000"/>
              <a:lumOff val="80000"/>
            </a:schemeClr>
          </a:solidFill>
          <a:ln>
            <a:solidFill>
              <a:schemeClr val="tx1"/>
            </a:solidFill>
          </a:ln>
          <a:scene3d>
            <a:camera prst="orthographicFront"/>
            <a:lightRig rig="threePt" dir="t"/>
          </a:scene3d>
          <a:sp3d>
            <a:bevelT/>
          </a:sp3d>
        </p:spPr>
        <p:txBody>
          <a:bodyPr wrap="square" rtlCol="0">
            <a:spAutoFit/>
          </a:bodyPr>
          <a:lstStyle/>
          <a:p>
            <a:pPr algn="ctr"/>
            <a:r>
              <a:rPr lang="fr-FR" dirty="0">
                <a:latin typeface="Arial" pitchFamily="34" charset="0"/>
                <a:cs typeface="Arial" pitchFamily="34" charset="0"/>
              </a:rPr>
              <a:t> </a:t>
            </a:r>
            <a:r>
              <a:rPr lang="fr-FR" b="1" i="1" dirty="0" smtClean="0">
                <a:latin typeface="Arial" pitchFamily="34" charset="0"/>
                <a:cs typeface="Arial" pitchFamily="34" charset="0"/>
              </a:rPr>
              <a:t>Glissement </a:t>
            </a:r>
            <a:r>
              <a:rPr lang="fr-FR" b="1" i="1" dirty="0">
                <a:latin typeface="Arial" pitchFamily="34" charset="0"/>
                <a:cs typeface="Arial" pitchFamily="34" charset="0"/>
              </a:rPr>
              <a:t>et effondrement  de terrain </a:t>
            </a:r>
            <a:r>
              <a:rPr lang="fr-FR" b="1" i="1" dirty="0" smtClean="0">
                <a:latin typeface="Arial" pitchFamily="34" charset="0"/>
                <a:cs typeface="Arial" pitchFamily="34" charset="0"/>
              </a:rPr>
              <a:t>:</a:t>
            </a:r>
            <a:endParaRPr lang="fr-FR" dirty="0">
              <a:latin typeface="Arial" pitchFamily="34" charset="0"/>
              <a:cs typeface="Arial" pitchFamily="34" charset="0"/>
            </a:endParaRPr>
          </a:p>
        </p:txBody>
      </p:sp>
      <p:pic>
        <p:nvPicPr>
          <p:cNvPr id="6" name="Image 5" descr="inondation-1-sm"/>
          <p:cNvPicPr/>
          <p:nvPr/>
        </p:nvPicPr>
        <p:blipFill>
          <a:blip r:embed="rId2"/>
          <a:srcRect/>
          <a:stretch>
            <a:fillRect/>
          </a:stretch>
        </p:blipFill>
        <p:spPr bwMode="auto">
          <a:xfrm>
            <a:off x="4786314" y="857232"/>
            <a:ext cx="3919535" cy="25003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785786" y="4786322"/>
            <a:ext cx="2786082" cy="857256"/>
          </a:xfrm>
          <a:prstGeom prst="rect">
            <a:avLst/>
          </a:prstGeom>
          <a:solidFill>
            <a:srgbClr val="C000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b="1" i="1" u="sng" dirty="0" smtClean="0">
              <a:latin typeface="Arial Black" pitchFamily="34" charset="0"/>
            </a:endParaRPr>
          </a:p>
          <a:p>
            <a:pPr lvl="0" algn="ctr"/>
            <a:r>
              <a:rPr lang="fr-FR" b="1" i="1" u="sng" dirty="0" smtClean="0">
                <a:latin typeface="Arial Black" pitchFamily="34" charset="0"/>
              </a:rPr>
              <a:t>Le </a:t>
            </a:r>
            <a:r>
              <a:rPr lang="fr-FR" b="1" i="1" u="sng" dirty="0">
                <a:latin typeface="Arial Black" pitchFamily="34" charset="0"/>
              </a:rPr>
              <a:t>risque industriel et technologique :</a:t>
            </a:r>
            <a:endParaRPr lang="fr-FR" dirty="0">
              <a:latin typeface="Arial Black" pitchFamily="34" charset="0"/>
            </a:endParaRPr>
          </a:p>
          <a:p>
            <a:pPr algn="ctr"/>
            <a:endParaRPr lang="fr-FR" dirty="0"/>
          </a:p>
        </p:txBody>
      </p:sp>
      <p:pic>
        <p:nvPicPr>
          <p:cNvPr id="26626" name="Picture 2"/>
          <p:cNvPicPr>
            <a:picLocks noChangeAspect="1" noChangeArrowheads="1"/>
          </p:cNvPicPr>
          <p:nvPr/>
        </p:nvPicPr>
        <p:blipFill>
          <a:blip r:embed="rId3"/>
          <a:srcRect/>
          <a:stretch>
            <a:fillRect/>
          </a:stretch>
        </p:blipFill>
        <p:spPr bwMode="auto">
          <a:xfrm>
            <a:off x="4532350" y="3357562"/>
            <a:ext cx="4233761" cy="3314067"/>
          </a:xfrm>
          <a:prstGeom prst="rect">
            <a:avLst/>
          </a:prstGeom>
          <a:noFill/>
          <a:ln w="9525">
            <a:noFill/>
            <a:miter lim="800000"/>
            <a:headEnd/>
            <a:tailEnd/>
          </a:ln>
          <a:effectLst/>
        </p:spPr>
      </p:pic>
      <p:sp>
        <p:nvSpPr>
          <p:cNvPr id="8" name="Flèche vers le bas 7"/>
          <p:cNvSpPr/>
          <p:nvPr/>
        </p:nvSpPr>
        <p:spPr>
          <a:xfrm>
            <a:off x="1428728" y="785794"/>
            <a:ext cx="1643074" cy="214314"/>
          </a:xfrm>
          <a:prstGeom prst="downArrow">
            <a:avLst/>
          </a:prstGeom>
          <a:solidFill>
            <a:srgbClr val="0070C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droite 8"/>
          <p:cNvSpPr/>
          <p:nvPr/>
        </p:nvSpPr>
        <p:spPr>
          <a:xfrm>
            <a:off x="3714744" y="4500570"/>
            <a:ext cx="785818" cy="1500198"/>
          </a:xfrm>
          <a:prstGeom prst="rightArrow">
            <a:avLst/>
          </a:prstGeom>
          <a:solidFill>
            <a:srgbClr val="0070C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droite 9"/>
          <p:cNvSpPr/>
          <p:nvPr/>
        </p:nvSpPr>
        <p:spPr>
          <a:xfrm>
            <a:off x="4143372" y="1785926"/>
            <a:ext cx="642942" cy="1000132"/>
          </a:xfrm>
          <a:prstGeom prst="rightArrow">
            <a:avLst/>
          </a:prstGeom>
          <a:solidFill>
            <a:srgbClr val="FFFF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strVal val="#ppt_w*0.70"/>
                                          </p:val>
                                        </p:tav>
                                        <p:tav tm="100000">
                                          <p:val>
                                            <p:strVal val="#ppt_w"/>
                                          </p:val>
                                        </p:tav>
                                      </p:tavLst>
                                    </p:anim>
                                    <p:anim calcmode="lin" valueType="num">
                                      <p:cBhvr>
                                        <p:cTn id="21" dur="1000" fill="hold"/>
                                        <p:tgtEl>
                                          <p:spTgt spid="3"/>
                                        </p:tgtEl>
                                        <p:attrNameLst>
                                          <p:attrName>ppt_h</p:attrName>
                                        </p:attrNameLst>
                                      </p:cBhvr>
                                      <p:tavLst>
                                        <p:tav tm="0">
                                          <p:val>
                                            <p:strVal val="#ppt_h"/>
                                          </p:val>
                                        </p:tav>
                                        <p:tav tm="100000">
                                          <p:val>
                                            <p:strVal val="#ppt_h"/>
                                          </p:val>
                                        </p:tav>
                                      </p:tavLst>
                                    </p:anim>
                                    <p:animEffect transition="in" filter="fade">
                                      <p:cBhvr>
                                        <p:cTn id="22" dur="1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Horizontal)">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diamond(in)">
                                      <p:cBhvr>
                                        <p:cTn id="32" dur="2000"/>
                                        <p:tgtEl>
                                          <p:spTgt spid="5"/>
                                        </p:tgtEl>
                                      </p:cBhvr>
                                    </p:animEffect>
                                  </p:childTnLst>
                                </p:cTn>
                              </p:par>
                              <p:par>
                                <p:cTn id="33" presetID="8" presetClass="entr" presetSubtype="16" fill="hold"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diamond(in)">
                                      <p:cBhvr>
                                        <p:cTn id="35" dur="20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1000" fill="hold"/>
                                        <p:tgtEl>
                                          <p:spTgt spid="7"/>
                                        </p:tgtEl>
                                        <p:attrNameLst>
                                          <p:attrName>ppt_w</p:attrName>
                                        </p:attrNameLst>
                                      </p:cBhvr>
                                      <p:tavLst>
                                        <p:tav tm="0">
                                          <p:val>
                                            <p:strVal val="#ppt_w*0.70"/>
                                          </p:val>
                                        </p:tav>
                                        <p:tav tm="100000">
                                          <p:val>
                                            <p:strVal val="#ppt_w"/>
                                          </p:val>
                                        </p:tav>
                                      </p:tavLst>
                                    </p:anim>
                                    <p:anim calcmode="lin" valueType="num">
                                      <p:cBhvr>
                                        <p:cTn id="41" dur="1000" fill="hold"/>
                                        <p:tgtEl>
                                          <p:spTgt spid="7"/>
                                        </p:tgtEl>
                                        <p:attrNameLst>
                                          <p:attrName>ppt_h</p:attrName>
                                        </p:attrNameLst>
                                      </p:cBhvr>
                                      <p:tavLst>
                                        <p:tav tm="0">
                                          <p:val>
                                            <p:strVal val="#ppt_h"/>
                                          </p:val>
                                        </p:tav>
                                        <p:tav tm="100000">
                                          <p:val>
                                            <p:strVal val="#ppt_h"/>
                                          </p:val>
                                        </p:tav>
                                      </p:tavLst>
                                    </p:anim>
                                    <p:animEffect transition="in" filter="fade">
                                      <p:cBhvr>
                                        <p:cTn id="42" dur="10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6" presetClass="entr" presetSubtype="26" fill="hold" nodeType="clickEffect">
                                  <p:stCondLst>
                                    <p:cond delay="0"/>
                                  </p:stCondLst>
                                  <p:childTnLst>
                                    <p:set>
                                      <p:cBhvr>
                                        <p:cTn id="52" dur="1" fill="hold">
                                          <p:stCondLst>
                                            <p:cond delay="0"/>
                                          </p:stCondLst>
                                        </p:cTn>
                                        <p:tgtEl>
                                          <p:spTgt spid="26626"/>
                                        </p:tgtEl>
                                        <p:attrNameLst>
                                          <p:attrName>style.visibility</p:attrName>
                                        </p:attrNameLst>
                                      </p:cBhvr>
                                      <p:to>
                                        <p:strVal val="visible"/>
                                      </p:to>
                                    </p:set>
                                    <p:animEffect transition="in" filter="barn(inHorizontal)">
                                      <p:cBhvr>
                                        <p:cTn id="53" dur="5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7" grpId="0" animBg="1"/>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357166"/>
            <a:ext cx="4357718" cy="642942"/>
          </a:xfrm>
          <a:prstGeom prst="rect">
            <a:avLst/>
          </a:prstGeom>
          <a:solidFill>
            <a:srgbClr val="C000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i="1" u="sng" dirty="0" smtClean="0">
              <a:latin typeface="Arial Black" pitchFamily="34" charset="0"/>
            </a:endParaRPr>
          </a:p>
          <a:p>
            <a:pPr lvl="0" algn="ctr"/>
            <a:r>
              <a:rPr lang="fr-FR" i="1" u="sng" dirty="0" smtClean="0">
                <a:latin typeface="Arial Black" pitchFamily="34" charset="0"/>
              </a:rPr>
              <a:t>Le </a:t>
            </a:r>
            <a:r>
              <a:rPr lang="fr-FR" i="1" u="sng" dirty="0">
                <a:latin typeface="Arial Black" pitchFamily="34" charset="0"/>
              </a:rPr>
              <a:t>Risque « Incendie  de forêt » </a:t>
            </a:r>
            <a:endParaRPr lang="fr-FR" dirty="0">
              <a:latin typeface="Arial Black" pitchFamily="34" charset="0"/>
            </a:endParaRPr>
          </a:p>
          <a:p>
            <a:pPr algn="ctr"/>
            <a:endParaRPr lang="fr-FR" dirty="0"/>
          </a:p>
        </p:txBody>
      </p:sp>
      <p:pic>
        <p:nvPicPr>
          <p:cNvPr id="3" name="Image 2" descr="000428_incendie"/>
          <p:cNvPicPr/>
          <p:nvPr/>
        </p:nvPicPr>
        <p:blipFill>
          <a:blip r:embed="rId2"/>
          <a:srcRect/>
          <a:stretch>
            <a:fillRect/>
          </a:stretch>
        </p:blipFill>
        <p:spPr bwMode="auto">
          <a:xfrm>
            <a:off x="214282" y="1357298"/>
            <a:ext cx="4572032" cy="23574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5286380" y="285728"/>
            <a:ext cx="3500462" cy="785818"/>
          </a:xfrm>
          <a:prstGeom prst="rect">
            <a:avLst/>
          </a:prstGeom>
          <a:solidFill>
            <a:srgbClr val="C000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b="1" i="1" u="sng" dirty="0" smtClean="0"/>
          </a:p>
          <a:p>
            <a:pPr lvl="0" algn="ctr"/>
            <a:r>
              <a:rPr lang="fr-FR" b="1" i="1" u="sng" dirty="0" smtClean="0">
                <a:latin typeface="Arial Black" pitchFamily="34" charset="0"/>
              </a:rPr>
              <a:t>Risque  </a:t>
            </a:r>
            <a:r>
              <a:rPr lang="fr-FR" b="1" i="1" u="sng" dirty="0">
                <a:latin typeface="Arial Black" pitchFamily="34" charset="0"/>
              </a:rPr>
              <a:t>«  Regroupement humain » </a:t>
            </a:r>
            <a:endParaRPr lang="fr-FR" b="1" i="1" u="sng" dirty="0" smtClean="0">
              <a:latin typeface="Arial Black" pitchFamily="34" charset="0"/>
            </a:endParaRPr>
          </a:p>
          <a:p>
            <a:pPr algn="ctr"/>
            <a:endParaRPr lang="fr-FR" dirty="0"/>
          </a:p>
        </p:txBody>
      </p:sp>
      <p:pic>
        <p:nvPicPr>
          <p:cNvPr id="5" name="Image 4" descr="espoir-foule"/>
          <p:cNvPicPr/>
          <p:nvPr/>
        </p:nvPicPr>
        <p:blipFill>
          <a:blip r:embed="rId3"/>
          <a:srcRect/>
          <a:stretch>
            <a:fillRect/>
          </a:stretch>
        </p:blipFill>
        <p:spPr bwMode="auto">
          <a:xfrm>
            <a:off x="4929158" y="1357298"/>
            <a:ext cx="4000560" cy="22145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Flèche vers le bas 5"/>
          <p:cNvSpPr/>
          <p:nvPr/>
        </p:nvSpPr>
        <p:spPr>
          <a:xfrm>
            <a:off x="5929322" y="1071546"/>
            <a:ext cx="2357454" cy="214314"/>
          </a:xfrm>
          <a:prstGeom prst="downArrow">
            <a:avLst/>
          </a:prstGeom>
          <a:solidFill>
            <a:srgbClr val="FFFF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vers le bas 6"/>
          <p:cNvSpPr/>
          <p:nvPr/>
        </p:nvSpPr>
        <p:spPr>
          <a:xfrm>
            <a:off x="1285852" y="1071546"/>
            <a:ext cx="2357454" cy="214314"/>
          </a:xfrm>
          <a:prstGeom prst="downArrow">
            <a:avLst/>
          </a:prstGeom>
          <a:solidFill>
            <a:srgbClr val="FFFF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à coins arrondis 7"/>
          <p:cNvSpPr/>
          <p:nvPr/>
        </p:nvSpPr>
        <p:spPr>
          <a:xfrm>
            <a:off x="357158" y="4643446"/>
            <a:ext cx="3429024" cy="928694"/>
          </a:xfrm>
          <a:prstGeom prst="roundRect">
            <a:avLst/>
          </a:prstGeom>
          <a:solidFill>
            <a:srgbClr val="C000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i="1" u="sng" dirty="0">
                <a:latin typeface="Arial Black" pitchFamily="34" charset="0"/>
              </a:rPr>
              <a:t>Risque « Pollution  marine accidentelle» :</a:t>
            </a:r>
            <a:endParaRPr lang="fr-FR" dirty="0">
              <a:latin typeface="Arial Black" pitchFamily="34" charset="0"/>
            </a:endParaRPr>
          </a:p>
          <a:p>
            <a:pPr algn="ctr"/>
            <a:endParaRPr lang="fr-FR" dirty="0"/>
          </a:p>
        </p:txBody>
      </p:sp>
      <p:pic>
        <p:nvPicPr>
          <p:cNvPr id="9" name="Picture 3" descr="Image1"/>
          <p:cNvPicPr>
            <a:picLocks noChangeAspect="1" noChangeArrowheads="1"/>
          </p:cNvPicPr>
          <p:nvPr/>
        </p:nvPicPr>
        <p:blipFill>
          <a:blip r:embed="rId4"/>
          <a:srcRect/>
          <a:stretch>
            <a:fillRect/>
          </a:stretch>
        </p:blipFill>
        <p:spPr bwMode="auto">
          <a:xfrm>
            <a:off x="4286248" y="3714752"/>
            <a:ext cx="4643470" cy="27120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 Box 4"/>
          <p:cNvSpPr txBox="1">
            <a:spLocks noChangeArrowheads="1"/>
          </p:cNvSpPr>
          <p:nvPr/>
        </p:nvSpPr>
        <p:spPr bwMode="auto">
          <a:xfrm>
            <a:off x="4000496" y="5965448"/>
            <a:ext cx="4883161" cy="492443"/>
          </a:xfrm>
          <a:prstGeom prst="rect">
            <a:avLst/>
          </a:prstGeom>
          <a:noFill/>
          <a:ln w="12700" cap="sq">
            <a:noFill/>
            <a:miter lim="800000"/>
            <a:headEnd type="none" w="sm" len="sm"/>
            <a:tailEnd type="none" w="sm" len="sm"/>
          </a:ln>
          <a:effectLst/>
        </p:spPr>
        <p:txBody>
          <a:bodyPr wrap="square">
            <a:spAutoFit/>
          </a:bodyPr>
          <a:ls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spcBef>
                <a:spcPct val="50000"/>
              </a:spcBef>
            </a:pPr>
            <a:r>
              <a:rPr lang="fr-FR" sz="2600" b="1" i="1" dirty="0">
                <a:latin typeface="Bookman Old Style" pitchFamily="18" charset="0"/>
              </a:rPr>
              <a:t>Palm Beach </a:t>
            </a:r>
            <a:r>
              <a:rPr lang="fr-FR" sz="2600" b="1" dirty="0" smtClean="0">
                <a:latin typeface="Bookman Old Style" pitchFamily="18" charset="0"/>
              </a:rPr>
              <a:t>Janvier </a:t>
            </a:r>
            <a:r>
              <a:rPr lang="fr-FR" sz="2600" b="1" dirty="0">
                <a:latin typeface="Bookman Old Style" pitchFamily="18" charset="0"/>
              </a:rPr>
              <a:t>2003</a:t>
            </a:r>
          </a:p>
        </p:txBody>
      </p:sp>
      <p:sp>
        <p:nvSpPr>
          <p:cNvPr id="11" name="Flèche vers le bas 10"/>
          <p:cNvSpPr/>
          <p:nvPr/>
        </p:nvSpPr>
        <p:spPr>
          <a:xfrm rot="16200000">
            <a:off x="2857488" y="4929198"/>
            <a:ext cx="2357454" cy="357190"/>
          </a:xfrm>
          <a:prstGeom prst="downArrow">
            <a:avLst/>
          </a:prstGeom>
          <a:solidFill>
            <a:srgbClr val="FFFF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diamond(in)">
                                      <p:cBhvr>
                                        <p:cTn id="20" dur="20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55"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strVal val="#ppt_w*0.70"/>
                                          </p:val>
                                        </p:tav>
                                        <p:tav tm="100000">
                                          <p:val>
                                            <p:strVal val="#ppt_w"/>
                                          </p:val>
                                        </p:tav>
                                      </p:tavLst>
                                    </p:anim>
                                    <p:anim calcmode="lin" valueType="num">
                                      <p:cBhvr>
                                        <p:cTn id="26" dur="1000" fill="hold"/>
                                        <p:tgtEl>
                                          <p:spTgt spid="4"/>
                                        </p:tgtEl>
                                        <p:attrNameLst>
                                          <p:attrName>ppt_h</p:attrName>
                                        </p:attrNameLst>
                                      </p:cBhvr>
                                      <p:tavLst>
                                        <p:tav tm="0">
                                          <p:val>
                                            <p:strVal val="#ppt_h"/>
                                          </p:val>
                                        </p:tav>
                                        <p:tav tm="100000">
                                          <p:val>
                                            <p:strVal val="#ppt_h"/>
                                          </p:val>
                                        </p:tav>
                                      </p:tavLst>
                                    </p:anim>
                                    <p:animEffect transition="in" filter="fade">
                                      <p:cBhvr>
                                        <p:cTn id="27" dur="1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8" presetClass="entr" presetSubtype="16" fill="hold"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diamond(in)">
                                      <p:cBhvr>
                                        <p:cTn id="38" dur="20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1000" fill="hold"/>
                                        <p:tgtEl>
                                          <p:spTgt spid="8"/>
                                        </p:tgtEl>
                                        <p:attrNameLst>
                                          <p:attrName>ppt_w</p:attrName>
                                        </p:attrNameLst>
                                      </p:cBhvr>
                                      <p:tavLst>
                                        <p:tav tm="0">
                                          <p:val>
                                            <p:strVal val="#ppt_w*0.70"/>
                                          </p:val>
                                        </p:tav>
                                        <p:tav tm="100000">
                                          <p:val>
                                            <p:strVal val="#ppt_w"/>
                                          </p:val>
                                        </p:tav>
                                      </p:tavLst>
                                    </p:anim>
                                    <p:anim calcmode="lin" valueType="num">
                                      <p:cBhvr>
                                        <p:cTn id="44" dur="1000" fill="hold"/>
                                        <p:tgtEl>
                                          <p:spTgt spid="8"/>
                                        </p:tgtEl>
                                        <p:attrNameLst>
                                          <p:attrName>ppt_h</p:attrName>
                                        </p:attrNameLst>
                                      </p:cBhvr>
                                      <p:tavLst>
                                        <p:tav tm="0">
                                          <p:val>
                                            <p:strVal val="#ppt_h"/>
                                          </p:val>
                                        </p:tav>
                                        <p:tav tm="100000">
                                          <p:val>
                                            <p:strVal val="#ppt_h"/>
                                          </p:val>
                                        </p:tav>
                                      </p:tavLst>
                                    </p:anim>
                                    <p:animEffect transition="in" filter="fade">
                                      <p:cBhvr>
                                        <p:cTn id="45" dur="10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8" presetClass="entr" presetSubtype="16"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diamond(in)">
                                      <p:cBhvr>
                                        <p:cTn id="56" dur="2000"/>
                                        <p:tgtEl>
                                          <p:spTgt spid="10"/>
                                        </p:tgtEl>
                                      </p:cBhvr>
                                    </p:animEffect>
                                  </p:childTnLst>
                                </p:cTn>
                              </p:par>
                              <p:par>
                                <p:cTn id="57" presetID="8" presetClass="entr" presetSubtype="16" fill="hold"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diamond(in)">
                                      <p:cBhvr>
                                        <p:cTn id="5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6" grpId="0" animBg="1"/>
      <p:bldP spid="7" grpId="0" animBg="1"/>
      <p:bldP spid="8" grpId="0" animBg="1"/>
      <p:bldP spid="10" grpId="0"/>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0" y="665699"/>
          <a:ext cx="9144000" cy="6390641"/>
        </p:xfrm>
        <a:graphic>
          <a:graphicData uri="http://schemas.openxmlformats.org/drawingml/2006/table">
            <a:tbl>
              <a:tblPr/>
              <a:tblGrid>
                <a:gridCol w="1413350"/>
                <a:gridCol w="2101765"/>
                <a:gridCol w="1852650"/>
                <a:gridCol w="3776235"/>
              </a:tblGrid>
              <a:tr h="304454">
                <a:tc>
                  <a:txBody>
                    <a:bodyPr/>
                    <a:lstStyle/>
                    <a:p>
                      <a:pPr algn="ctr">
                        <a:spcAft>
                          <a:spcPts val="600"/>
                        </a:spcAft>
                      </a:pPr>
                      <a:r>
                        <a:rPr lang="en-US" sz="1400" b="1" u="sng" dirty="0">
                          <a:solidFill>
                            <a:srgbClr val="FF3399"/>
                          </a:solidFill>
                          <a:effectLst>
                            <a:outerShdw blurRad="38100" dist="38100" dir="2700000" algn="tl">
                              <a:srgbClr val="000000">
                                <a:alpha val="43137"/>
                              </a:srgbClr>
                            </a:outerShdw>
                          </a:effectLst>
                          <a:latin typeface="Constantia" pitchFamily="18" charset="0"/>
                          <a:ea typeface="Times New Roman"/>
                          <a:cs typeface="Arial"/>
                        </a:rPr>
                        <a:t>Date</a:t>
                      </a:r>
                      <a:endParaRPr lang="fr-FR" sz="1400" b="1" u="sng" dirty="0">
                        <a:solidFill>
                          <a:srgbClr val="FF3399"/>
                        </a:solidFill>
                        <a:effectLst>
                          <a:outerShdw blurRad="38100" dist="38100" dir="2700000" algn="tl">
                            <a:srgbClr val="000000">
                              <a:alpha val="43137"/>
                            </a:srgbClr>
                          </a:outerShdw>
                        </a:effectLst>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2">
                        <a:lumMod val="20000"/>
                        <a:lumOff val="80000"/>
                      </a:schemeClr>
                    </a:solidFill>
                  </a:tcPr>
                </a:tc>
                <a:tc>
                  <a:txBody>
                    <a:bodyPr/>
                    <a:lstStyle/>
                    <a:p>
                      <a:pPr algn="ctr" rtl="0">
                        <a:spcAft>
                          <a:spcPts val="600"/>
                        </a:spcAft>
                      </a:pPr>
                      <a:r>
                        <a:rPr lang="fr-FR" sz="1400" b="1" u="sng" dirty="0">
                          <a:solidFill>
                            <a:srgbClr val="FF3399"/>
                          </a:solidFill>
                          <a:effectLst>
                            <a:outerShdw blurRad="38100" dist="38100" dir="2700000" algn="tl">
                              <a:srgbClr val="000000">
                                <a:alpha val="43137"/>
                              </a:srgbClr>
                            </a:outerShdw>
                          </a:effectLst>
                          <a:latin typeface="Constantia" pitchFamily="18" charset="0"/>
                          <a:ea typeface="Times New Roman"/>
                          <a:cs typeface="Arial"/>
                        </a:rPr>
                        <a:t>Localisation</a:t>
                      </a: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2">
                        <a:lumMod val="20000"/>
                        <a:lumOff val="80000"/>
                      </a:schemeClr>
                    </a:solidFill>
                  </a:tcPr>
                </a:tc>
                <a:tc>
                  <a:txBody>
                    <a:bodyPr/>
                    <a:lstStyle/>
                    <a:p>
                      <a:pPr algn="ctr" rtl="0">
                        <a:spcAft>
                          <a:spcPts val="600"/>
                        </a:spcAft>
                      </a:pPr>
                      <a:r>
                        <a:rPr lang="fr-FR" sz="1400" b="1" u="sng" dirty="0">
                          <a:solidFill>
                            <a:srgbClr val="FF3399"/>
                          </a:solidFill>
                          <a:effectLst>
                            <a:outerShdw blurRad="38100" dist="38100" dir="2700000" algn="tl">
                              <a:srgbClr val="000000">
                                <a:alpha val="43137"/>
                              </a:srgbClr>
                            </a:outerShdw>
                          </a:effectLst>
                          <a:latin typeface="Constantia" pitchFamily="18" charset="0"/>
                          <a:ea typeface="Times New Roman"/>
                          <a:cs typeface="Arial"/>
                        </a:rPr>
                        <a:t>Type d’évènement</a:t>
                      </a: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2">
                        <a:lumMod val="20000"/>
                        <a:lumOff val="80000"/>
                      </a:schemeClr>
                    </a:solidFill>
                  </a:tcPr>
                </a:tc>
                <a:tc>
                  <a:txBody>
                    <a:bodyPr/>
                    <a:lstStyle/>
                    <a:p>
                      <a:pPr algn="ctr" rtl="0">
                        <a:spcAft>
                          <a:spcPts val="600"/>
                        </a:spcAft>
                      </a:pPr>
                      <a:r>
                        <a:rPr lang="fr-FR" sz="1400" b="1" u="sng" dirty="0">
                          <a:solidFill>
                            <a:srgbClr val="FF3399"/>
                          </a:solidFill>
                          <a:effectLst>
                            <a:outerShdw blurRad="38100" dist="38100" dir="2700000" algn="tl">
                              <a:srgbClr val="000000">
                                <a:alpha val="43137"/>
                              </a:srgbClr>
                            </a:outerShdw>
                          </a:effectLst>
                          <a:latin typeface="Constantia" pitchFamily="18" charset="0"/>
                          <a:ea typeface="Times New Roman"/>
                          <a:cs typeface="Arial"/>
                        </a:rPr>
                        <a:t>Victimes et dégâts</a:t>
                      </a: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2">
                        <a:lumMod val="20000"/>
                        <a:lumOff val="80000"/>
                      </a:schemeClr>
                    </a:solidFill>
                  </a:tcPr>
                </a:tc>
              </a:tr>
              <a:tr h="589918">
                <a:tc>
                  <a:txBody>
                    <a:bodyPr/>
                    <a:lstStyle/>
                    <a:p>
                      <a:pPr algn="l" rtl="0">
                        <a:spcAft>
                          <a:spcPts val="600"/>
                        </a:spcAft>
                      </a:pPr>
                      <a:r>
                        <a:rPr lang="fr-FR" sz="1400" dirty="0">
                          <a:solidFill>
                            <a:srgbClr val="000000"/>
                          </a:solidFill>
                          <a:latin typeface="Constantia" pitchFamily="18" charset="0"/>
                          <a:ea typeface="Times New Roman"/>
                          <a:cs typeface="Arial"/>
                        </a:rPr>
                        <a:t>18/08/1994</a:t>
                      </a:r>
                      <a:endParaRPr lang="fr-FR" sz="1400" dirty="0">
                        <a:latin typeface="Constantia" pitchFamily="18" charset="0"/>
                        <a:ea typeface="Times New Roman"/>
                        <a:cs typeface="Arial"/>
                      </a:endParaRPr>
                    </a:p>
                  </a:txBody>
                  <a:tcPr marL="48116" marR="48116" marT="0" marB="0" anchor="ctr">
                    <a:lnL w="12700" cap="flat" cmpd="sng" algn="ctr">
                      <a:solidFill>
                        <a:schemeClr val="tx1"/>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Mascara</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Séisme </a:t>
                      </a:r>
                      <a:br>
                        <a:rPr lang="fr-FR" sz="1400" dirty="0">
                          <a:solidFill>
                            <a:srgbClr val="000000"/>
                          </a:solidFill>
                          <a:latin typeface="Constantia" pitchFamily="18" charset="0"/>
                          <a:ea typeface="Times New Roman"/>
                          <a:cs typeface="Arial"/>
                        </a:rPr>
                      </a:br>
                      <a:r>
                        <a:rPr lang="fr-FR" sz="1400" dirty="0">
                          <a:solidFill>
                            <a:srgbClr val="000000"/>
                          </a:solidFill>
                          <a:latin typeface="Constantia" pitchFamily="18" charset="0"/>
                          <a:ea typeface="Times New Roman"/>
                          <a:cs typeface="Arial"/>
                        </a:rPr>
                        <a:t>magnitude 5,4</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171 décès</a:t>
                      </a:r>
                      <a:br>
                        <a:rPr lang="fr-FR" sz="1400" dirty="0">
                          <a:solidFill>
                            <a:srgbClr val="000000"/>
                          </a:solidFill>
                          <a:latin typeface="Constantia" pitchFamily="18" charset="0"/>
                          <a:ea typeface="Times New Roman"/>
                          <a:cs typeface="Arial"/>
                        </a:rPr>
                      </a:br>
                      <a:r>
                        <a:rPr lang="fr-FR" sz="1400" dirty="0">
                          <a:solidFill>
                            <a:srgbClr val="000000"/>
                          </a:solidFill>
                          <a:latin typeface="Constantia" pitchFamily="18" charset="0"/>
                          <a:ea typeface="Times New Roman"/>
                          <a:cs typeface="Arial"/>
                        </a:rPr>
                        <a:t>290 blessés</a:t>
                      </a:r>
                      <a:br>
                        <a:rPr lang="fr-FR" sz="1400" dirty="0">
                          <a:solidFill>
                            <a:srgbClr val="000000"/>
                          </a:solidFill>
                          <a:latin typeface="Constantia" pitchFamily="18" charset="0"/>
                          <a:ea typeface="Times New Roman"/>
                          <a:cs typeface="Arial"/>
                        </a:rPr>
                      </a:br>
                      <a:r>
                        <a:rPr lang="fr-FR" sz="1400" dirty="0">
                          <a:solidFill>
                            <a:srgbClr val="000000"/>
                          </a:solidFill>
                          <a:latin typeface="Constantia" pitchFamily="18" charset="0"/>
                          <a:ea typeface="Times New Roman"/>
                          <a:cs typeface="Arial"/>
                        </a:rPr>
                        <a:t>et 1000 habitations détruites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40000"/>
                          <a:lumOff val="6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r>
              <a:tr h="432367">
                <a:tc>
                  <a:txBody>
                    <a:bodyPr/>
                    <a:lstStyle/>
                    <a:p>
                      <a:pPr algn="l" rtl="0">
                        <a:spcAft>
                          <a:spcPts val="600"/>
                        </a:spcAft>
                      </a:pPr>
                      <a:r>
                        <a:rPr lang="fr-FR" sz="1400" dirty="0">
                          <a:solidFill>
                            <a:srgbClr val="000000"/>
                          </a:solidFill>
                          <a:latin typeface="Constantia" pitchFamily="18" charset="0"/>
                          <a:ea typeface="Times New Roman"/>
                          <a:cs typeface="Arial"/>
                        </a:rPr>
                        <a:t>23/09/1994</a:t>
                      </a:r>
                      <a:endParaRPr lang="fr-FR" sz="1400" dirty="0">
                        <a:latin typeface="Constantia" pitchFamily="18" charset="0"/>
                        <a:ea typeface="Times New Roman"/>
                        <a:cs typeface="Arial"/>
                      </a:endParaRPr>
                    </a:p>
                  </a:txBody>
                  <a:tcPr marL="48116" marR="48116" marT="0" marB="0" anchor="ctr">
                    <a:lnL w="12700" cap="flat" cmpd="sng" algn="ctr">
                      <a:solidFill>
                        <a:schemeClr val="tx1"/>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Bordj Bou Arreridj</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Inondations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16 décès et des dégâts </a:t>
                      </a:r>
                      <a:br>
                        <a:rPr lang="fr-FR" sz="1400" dirty="0">
                          <a:solidFill>
                            <a:srgbClr val="000000"/>
                          </a:solidFill>
                          <a:latin typeface="Constantia" pitchFamily="18" charset="0"/>
                          <a:ea typeface="Times New Roman"/>
                          <a:cs typeface="Arial"/>
                        </a:rPr>
                      </a:br>
                      <a:r>
                        <a:rPr lang="fr-FR" sz="1400" dirty="0">
                          <a:solidFill>
                            <a:srgbClr val="000000"/>
                          </a:solidFill>
                          <a:latin typeface="Constantia" pitchFamily="18" charset="0"/>
                          <a:ea typeface="Times New Roman"/>
                          <a:cs typeface="Arial"/>
                        </a:rPr>
                        <a:t>évalués à 10.000.000 DA</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40000"/>
                          <a:lumOff val="6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r>
              <a:tr h="589918">
                <a:tc>
                  <a:txBody>
                    <a:bodyPr/>
                    <a:lstStyle/>
                    <a:p>
                      <a:pPr algn="l" rtl="0">
                        <a:spcAft>
                          <a:spcPts val="600"/>
                        </a:spcAft>
                      </a:pPr>
                      <a:r>
                        <a:rPr lang="fr-FR" sz="1400" dirty="0">
                          <a:solidFill>
                            <a:srgbClr val="000000"/>
                          </a:solidFill>
                          <a:latin typeface="Constantia" pitchFamily="18" charset="0"/>
                          <a:ea typeface="Times New Roman"/>
                          <a:cs typeface="Arial"/>
                        </a:rPr>
                        <a:t>03/03/1998</a:t>
                      </a:r>
                      <a:endParaRPr lang="fr-FR" sz="1400" dirty="0">
                        <a:latin typeface="Constantia" pitchFamily="18" charset="0"/>
                        <a:ea typeface="Times New Roman"/>
                        <a:cs typeface="Arial"/>
                      </a:endParaRPr>
                    </a:p>
                  </a:txBody>
                  <a:tcPr marL="48116" marR="48116" marT="0" marB="0" anchor="ctr">
                    <a:lnL w="12700" cap="flat" cmpd="sng" algn="ctr">
                      <a:solidFill>
                        <a:schemeClr val="tx1"/>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Skikda</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Explosion </a:t>
                      </a:r>
                      <a:br>
                        <a:rPr lang="fr-FR" sz="1400" dirty="0">
                          <a:solidFill>
                            <a:srgbClr val="000000"/>
                          </a:solidFill>
                          <a:latin typeface="Constantia" pitchFamily="18" charset="0"/>
                          <a:ea typeface="Times New Roman"/>
                          <a:cs typeface="Arial"/>
                        </a:rPr>
                      </a:br>
                      <a:r>
                        <a:rPr lang="fr-FR" sz="1400" dirty="0">
                          <a:solidFill>
                            <a:srgbClr val="000000"/>
                          </a:solidFill>
                          <a:latin typeface="Constantia" pitchFamily="18" charset="0"/>
                          <a:ea typeface="Times New Roman"/>
                          <a:cs typeface="Arial"/>
                        </a:rPr>
                        <a:t>de gazoduc</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7 décès </a:t>
                      </a:r>
                      <a:br>
                        <a:rPr lang="fr-FR" sz="1400" dirty="0">
                          <a:solidFill>
                            <a:srgbClr val="000000"/>
                          </a:solidFill>
                          <a:latin typeface="Constantia" pitchFamily="18" charset="0"/>
                          <a:ea typeface="Times New Roman"/>
                          <a:cs typeface="Arial"/>
                        </a:rPr>
                      </a:br>
                      <a:r>
                        <a:rPr lang="fr-FR" sz="1400" dirty="0">
                          <a:solidFill>
                            <a:srgbClr val="000000"/>
                          </a:solidFill>
                          <a:latin typeface="Constantia" pitchFamily="18" charset="0"/>
                          <a:ea typeface="Times New Roman"/>
                          <a:cs typeface="Arial"/>
                        </a:rPr>
                        <a:t>44 blessés </a:t>
                      </a:r>
                      <a:br>
                        <a:rPr lang="fr-FR" sz="1400" dirty="0">
                          <a:solidFill>
                            <a:srgbClr val="000000"/>
                          </a:solidFill>
                          <a:latin typeface="Constantia" pitchFamily="18" charset="0"/>
                          <a:ea typeface="Times New Roman"/>
                          <a:cs typeface="Arial"/>
                        </a:rPr>
                      </a:br>
                      <a:r>
                        <a:rPr lang="fr-FR" sz="1400" dirty="0">
                          <a:solidFill>
                            <a:srgbClr val="000000"/>
                          </a:solidFill>
                          <a:latin typeface="Constantia" pitchFamily="18" charset="0"/>
                          <a:ea typeface="Times New Roman"/>
                          <a:cs typeface="Arial"/>
                        </a:rPr>
                        <a:t>60 habitations endommagées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r>
              <a:tr h="393279">
                <a:tc>
                  <a:txBody>
                    <a:bodyPr/>
                    <a:lstStyle/>
                    <a:p>
                      <a:pPr algn="l" rtl="0">
                        <a:spcAft>
                          <a:spcPts val="600"/>
                        </a:spcAft>
                      </a:pPr>
                      <a:r>
                        <a:rPr lang="fr-FR" sz="1400" dirty="0">
                          <a:solidFill>
                            <a:srgbClr val="000000"/>
                          </a:solidFill>
                          <a:latin typeface="Constantia" pitchFamily="18" charset="0"/>
                          <a:ea typeface="Times New Roman"/>
                          <a:cs typeface="Arial"/>
                        </a:rPr>
                        <a:t>22/12/1999</a:t>
                      </a:r>
                      <a:endParaRPr lang="fr-FR" sz="1400" dirty="0">
                        <a:latin typeface="Constantia" pitchFamily="18" charset="0"/>
                        <a:ea typeface="Times New Roman"/>
                        <a:cs typeface="Arial"/>
                      </a:endParaRPr>
                    </a:p>
                  </a:txBody>
                  <a:tcPr marL="48116" marR="48116" marT="0" marB="0" anchor="ctr">
                    <a:lnL w="12700" cap="flat" cmpd="sng" algn="ctr">
                      <a:solidFill>
                        <a:schemeClr val="tx1"/>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c>
                  <a:txBody>
                    <a:bodyPr/>
                    <a:lstStyle/>
                    <a:p>
                      <a:pPr algn="l" rtl="0">
                        <a:spcAft>
                          <a:spcPts val="600"/>
                        </a:spcAft>
                      </a:pPr>
                      <a:r>
                        <a:rPr lang="fr-FR" sz="1400" dirty="0" smtClean="0">
                          <a:solidFill>
                            <a:srgbClr val="000000"/>
                          </a:solidFill>
                          <a:latin typeface="Constantia" pitchFamily="18" charset="0"/>
                          <a:ea typeface="Times New Roman"/>
                          <a:cs typeface="Arial"/>
                        </a:rPr>
                        <a:t>T'émouchent</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Séisme </a:t>
                      </a:r>
                      <a:br>
                        <a:rPr lang="fr-FR" sz="1400" dirty="0">
                          <a:solidFill>
                            <a:srgbClr val="000000"/>
                          </a:solidFill>
                          <a:latin typeface="Constantia" pitchFamily="18" charset="0"/>
                          <a:ea typeface="Times New Roman"/>
                          <a:cs typeface="Arial"/>
                        </a:rPr>
                      </a:br>
                      <a:r>
                        <a:rPr lang="fr-FR" sz="1400" dirty="0">
                          <a:solidFill>
                            <a:srgbClr val="000000"/>
                          </a:solidFill>
                          <a:latin typeface="Constantia" pitchFamily="18" charset="0"/>
                          <a:ea typeface="Times New Roman"/>
                          <a:cs typeface="Arial"/>
                        </a:rPr>
                        <a:t>magnitude 5,8</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28 décès</a:t>
                      </a:r>
                      <a:br>
                        <a:rPr lang="fr-FR" sz="1400" dirty="0">
                          <a:solidFill>
                            <a:srgbClr val="000000"/>
                          </a:solidFill>
                          <a:latin typeface="Constantia" pitchFamily="18" charset="0"/>
                          <a:ea typeface="Times New Roman"/>
                          <a:cs typeface="Arial"/>
                        </a:rPr>
                      </a:br>
                      <a:r>
                        <a:rPr lang="fr-FR" sz="1400" dirty="0">
                          <a:solidFill>
                            <a:srgbClr val="000000"/>
                          </a:solidFill>
                          <a:latin typeface="Constantia" pitchFamily="18" charset="0"/>
                          <a:ea typeface="Times New Roman"/>
                          <a:cs typeface="Arial"/>
                        </a:rPr>
                        <a:t>et 25.000 sinistrés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r>
              <a:tr h="196639">
                <a:tc>
                  <a:txBody>
                    <a:bodyPr/>
                    <a:lstStyle/>
                    <a:p>
                      <a:pPr algn="l" rtl="0">
                        <a:spcAft>
                          <a:spcPts val="600"/>
                        </a:spcAft>
                      </a:pPr>
                      <a:r>
                        <a:rPr lang="fr-FR" sz="1400" dirty="0">
                          <a:solidFill>
                            <a:srgbClr val="000000"/>
                          </a:solidFill>
                          <a:latin typeface="Constantia" pitchFamily="18" charset="0"/>
                          <a:ea typeface="Times New Roman"/>
                          <a:cs typeface="Arial"/>
                        </a:rPr>
                        <a:t>10/12/2001</a:t>
                      </a:r>
                      <a:endParaRPr lang="fr-FR" sz="1400" dirty="0">
                        <a:latin typeface="Constantia" pitchFamily="18" charset="0"/>
                        <a:ea typeface="Times New Roman"/>
                        <a:cs typeface="Arial"/>
                      </a:endParaRPr>
                    </a:p>
                  </a:txBody>
                  <a:tcPr marL="48116" marR="48116" marT="0" marB="0" anchor="ctr">
                    <a:lnL w="12700" cap="flat" cmpd="sng" algn="ctr">
                      <a:solidFill>
                        <a:schemeClr val="tx1"/>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c>
                  <a:txBody>
                    <a:bodyPr/>
                    <a:lstStyle/>
                    <a:p>
                      <a:pPr algn="l" rtl="0">
                        <a:spcAft>
                          <a:spcPts val="600"/>
                        </a:spcAft>
                      </a:pPr>
                      <a:r>
                        <a:rPr lang="fr-FR" sz="1400" dirty="0" smtClean="0">
                          <a:solidFill>
                            <a:srgbClr val="000000"/>
                          </a:solidFill>
                          <a:latin typeface="Constantia" pitchFamily="18" charset="0"/>
                          <a:ea typeface="Times New Roman"/>
                          <a:cs typeface="Arial"/>
                        </a:rPr>
                        <a:t>Bâb </a:t>
                      </a:r>
                      <a:r>
                        <a:rPr lang="fr-FR" sz="1400" dirty="0">
                          <a:solidFill>
                            <a:srgbClr val="000000"/>
                          </a:solidFill>
                          <a:latin typeface="Constantia" pitchFamily="18" charset="0"/>
                          <a:ea typeface="Times New Roman"/>
                          <a:cs typeface="Arial"/>
                        </a:rPr>
                        <a:t>El Oued</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40000"/>
                          <a:lumOff val="6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Inondations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Plus de 900 décès et disparus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r>
              <a:tr h="983197">
                <a:tc>
                  <a:txBody>
                    <a:bodyPr/>
                    <a:lstStyle/>
                    <a:p>
                      <a:pPr algn="l" rtl="0">
                        <a:spcAft>
                          <a:spcPts val="600"/>
                        </a:spcAft>
                      </a:pPr>
                      <a:r>
                        <a:rPr lang="fr-FR" sz="1400" dirty="0">
                          <a:solidFill>
                            <a:srgbClr val="000000"/>
                          </a:solidFill>
                          <a:latin typeface="Constantia" pitchFamily="18" charset="0"/>
                          <a:ea typeface="Times New Roman"/>
                          <a:cs typeface="Arial"/>
                        </a:rPr>
                        <a:t>21/05/2003</a:t>
                      </a:r>
                      <a:endParaRPr lang="fr-FR" sz="1400" dirty="0">
                        <a:latin typeface="Constantia" pitchFamily="18" charset="0"/>
                        <a:ea typeface="Times New Roman"/>
                        <a:cs typeface="Arial"/>
                      </a:endParaRPr>
                    </a:p>
                  </a:txBody>
                  <a:tcPr marL="48116" marR="48116" marT="0" marB="0" anchor="ctr">
                    <a:lnL w="12700" cap="flat" cmpd="sng" algn="ctr">
                      <a:solidFill>
                        <a:schemeClr val="tx1"/>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Boumerdes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40000"/>
                          <a:lumOff val="6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Séisme</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 2.278 décès</a:t>
                      </a:r>
                      <a:br>
                        <a:rPr lang="fr-FR" sz="1400" dirty="0">
                          <a:solidFill>
                            <a:srgbClr val="000000"/>
                          </a:solidFill>
                          <a:latin typeface="Constantia" pitchFamily="18" charset="0"/>
                          <a:ea typeface="Times New Roman"/>
                          <a:cs typeface="Arial"/>
                        </a:rPr>
                      </a:br>
                      <a:r>
                        <a:rPr lang="fr-FR" sz="1400" dirty="0">
                          <a:solidFill>
                            <a:srgbClr val="000000"/>
                          </a:solidFill>
                          <a:latin typeface="Constantia" pitchFamily="18" charset="0"/>
                          <a:ea typeface="Times New Roman"/>
                          <a:cs typeface="Arial"/>
                        </a:rPr>
                        <a:t>180.000 sans abri</a:t>
                      </a:r>
                      <a:br>
                        <a:rPr lang="fr-FR" sz="1400" dirty="0">
                          <a:solidFill>
                            <a:srgbClr val="000000"/>
                          </a:solidFill>
                          <a:latin typeface="Constantia" pitchFamily="18" charset="0"/>
                          <a:ea typeface="Times New Roman"/>
                          <a:cs typeface="Arial"/>
                        </a:rPr>
                      </a:br>
                      <a:r>
                        <a:rPr lang="fr-FR" sz="1400" dirty="0">
                          <a:solidFill>
                            <a:srgbClr val="000000"/>
                          </a:solidFill>
                          <a:latin typeface="Constantia" pitchFamily="18" charset="0"/>
                          <a:ea typeface="Times New Roman"/>
                          <a:cs typeface="Arial"/>
                        </a:rPr>
                        <a:t>19.800 habitations endommagées dont 16.715 effondrées</a:t>
                      </a:r>
                      <a:br>
                        <a:rPr lang="fr-FR" sz="1400" dirty="0">
                          <a:solidFill>
                            <a:srgbClr val="000000"/>
                          </a:solidFill>
                          <a:latin typeface="Constantia" pitchFamily="18" charset="0"/>
                          <a:ea typeface="Times New Roman"/>
                          <a:cs typeface="Arial"/>
                        </a:rPr>
                      </a:br>
                      <a:r>
                        <a:rPr lang="fr-FR" sz="1400" dirty="0">
                          <a:solidFill>
                            <a:srgbClr val="000000"/>
                          </a:solidFill>
                          <a:latin typeface="Constantia" pitchFamily="18" charset="0"/>
                          <a:ea typeface="Times New Roman"/>
                          <a:cs typeface="Arial"/>
                        </a:rPr>
                        <a:t>222 milliards de DA de dégâts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r>
              <a:tr h="589918">
                <a:tc>
                  <a:txBody>
                    <a:bodyPr/>
                    <a:lstStyle/>
                    <a:p>
                      <a:pPr algn="l" rtl="0">
                        <a:spcAft>
                          <a:spcPts val="600"/>
                        </a:spcAft>
                      </a:pPr>
                      <a:r>
                        <a:rPr lang="fr-FR" sz="1400" dirty="0">
                          <a:solidFill>
                            <a:srgbClr val="000000"/>
                          </a:solidFill>
                          <a:latin typeface="Constantia" pitchFamily="18" charset="0"/>
                          <a:ea typeface="Times New Roman"/>
                          <a:cs typeface="Arial"/>
                        </a:rPr>
                        <a:t>14/04/2004</a:t>
                      </a:r>
                      <a:endParaRPr lang="fr-FR" sz="1400" dirty="0">
                        <a:latin typeface="Constantia" pitchFamily="18" charset="0"/>
                        <a:ea typeface="Times New Roman"/>
                        <a:cs typeface="Arial"/>
                      </a:endParaRPr>
                    </a:p>
                  </a:txBody>
                  <a:tcPr marL="48116" marR="48116" marT="0" marB="0" anchor="ctr">
                    <a:lnL w="12700" cap="flat" cmpd="sng" algn="ctr">
                      <a:solidFill>
                        <a:schemeClr val="tx1"/>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Adrar</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Inondations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Plus de 5.000 familles sinistrées et  7.000 habitations totalement ou partiellement effondrées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r>
              <a:tr h="589918">
                <a:tc>
                  <a:txBody>
                    <a:bodyPr/>
                    <a:lstStyle/>
                    <a:p>
                      <a:pPr algn="l" rtl="0">
                        <a:spcAft>
                          <a:spcPts val="600"/>
                        </a:spcAft>
                      </a:pPr>
                      <a:r>
                        <a:rPr lang="fr-FR" sz="1400" dirty="0">
                          <a:solidFill>
                            <a:srgbClr val="000000"/>
                          </a:solidFill>
                          <a:latin typeface="Constantia" pitchFamily="18" charset="0"/>
                          <a:ea typeface="Times New Roman"/>
                          <a:cs typeface="Arial"/>
                        </a:rPr>
                        <a:t>01/09/2008</a:t>
                      </a:r>
                      <a:endParaRPr lang="fr-FR" sz="1400" dirty="0">
                        <a:latin typeface="Constantia" pitchFamily="18" charset="0"/>
                        <a:ea typeface="Times New Roman"/>
                        <a:cs typeface="Arial"/>
                      </a:endParaRPr>
                    </a:p>
                  </a:txBody>
                  <a:tcPr marL="48116" marR="48116" marT="0" marB="0" anchor="ctr">
                    <a:lnL w="12700" cap="flat" cmpd="sng" algn="ctr">
                      <a:solidFill>
                        <a:schemeClr val="tx1"/>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Ghardaïa</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Inondations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43 décès </a:t>
                      </a:r>
                      <a:br>
                        <a:rPr lang="fr-FR" sz="1400" dirty="0">
                          <a:solidFill>
                            <a:srgbClr val="000000"/>
                          </a:solidFill>
                          <a:latin typeface="Constantia" pitchFamily="18" charset="0"/>
                          <a:ea typeface="Times New Roman"/>
                          <a:cs typeface="Arial"/>
                        </a:rPr>
                      </a:br>
                      <a:r>
                        <a:rPr lang="fr-FR" sz="1400" dirty="0">
                          <a:solidFill>
                            <a:srgbClr val="000000"/>
                          </a:solidFill>
                          <a:latin typeface="Constantia" pitchFamily="18" charset="0"/>
                          <a:ea typeface="Times New Roman"/>
                          <a:cs typeface="Arial"/>
                        </a:rPr>
                        <a:t>plus 3.000 habitations détruites ou endommagées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r>
              <a:tr h="594140">
                <a:tc>
                  <a:txBody>
                    <a:bodyPr/>
                    <a:lstStyle/>
                    <a:p>
                      <a:pPr algn="l" rtl="0">
                        <a:spcAft>
                          <a:spcPts val="600"/>
                        </a:spcAft>
                      </a:pPr>
                      <a:r>
                        <a:rPr lang="fr-FR" sz="1400" dirty="0">
                          <a:solidFill>
                            <a:srgbClr val="000000"/>
                          </a:solidFill>
                          <a:latin typeface="Constantia" pitchFamily="18" charset="0"/>
                          <a:ea typeface="Times New Roman"/>
                          <a:cs typeface="Arial"/>
                        </a:rPr>
                        <a:t>08/10/2008</a:t>
                      </a:r>
                      <a:endParaRPr lang="fr-FR" sz="1400" dirty="0">
                        <a:latin typeface="Constantia" pitchFamily="18" charset="0"/>
                        <a:ea typeface="Times New Roman"/>
                        <a:cs typeface="Arial"/>
                      </a:endParaRPr>
                    </a:p>
                  </a:txBody>
                  <a:tcPr marL="48116" marR="48116" marT="0" marB="0" anchor="ctr">
                    <a:lnL w="12700" cap="flat" cmpd="sng" algn="ctr">
                      <a:solidFill>
                        <a:schemeClr val="tx1"/>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Bechar</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Inondations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13 décès</a:t>
                      </a:r>
                      <a:endParaRPr lang="fr-FR" sz="1400" dirty="0">
                        <a:latin typeface="Constantia" pitchFamily="18" charset="0"/>
                        <a:ea typeface="Times New Roman"/>
                        <a:cs typeface="Arial"/>
                      </a:endParaRPr>
                    </a:p>
                    <a:p>
                      <a:pPr algn="l" rtl="0">
                        <a:spcAft>
                          <a:spcPts val="600"/>
                        </a:spcAft>
                      </a:pPr>
                      <a:r>
                        <a:rPr lang="fr-FR" sz="1400" dirty="0">
                          <a:solidFill>
                            <a:srgbClr val="000000"/>
                          </a:solidFill>
                          <a:latin typeface="Constantia" pitchFamily="18" charset="0"/>
                          <a:ea typeface="Times New Roman"/>
                          <a:cs typeface="Arial"/>
                        </a:rPr>
                        <a:t>4.300 habitations détruites ou endommagées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tcPr>
                </a:tc>
              </a:tr>
              <a:tr h="594140">
                <a:tc>
                  <a:txBody>
                    <a:bodyPr/>
                    <a:lstStyle/>
                    <a:p>
                      <a:pPr algn="l" rtl="0">
                        <a:spcAft>
                          <a:spcPts val="600"/>
                        </a:spcAft>
                      </a:pPr>
                      <a:r>
                        <a:rPr lang="fr-FR" sz="1400" dirty="0">
                          <a:solidFill>
                            <a:srgbClr val="000000"/>
                          </a:solidFill>
                          <a:latin typeface="Constantia" pitchFamily="18" charset="0"/>
                          <a:ea typeface="Times New Roman"/>
                          <a:cs typeface="Arial"/>
                        </a:rPr>
                        <a:t>20/01/2009</a:t>
                      </a:r>
                      <a:endParaRPr lang="fr-FR" sz="1400" dirty="0">
                        <a:latin typeface="Constantia" pitchFamily="18" charset="0"/>
                        <a:ea typeface="Times New Roman"/>
                        <a:cs typeface="Arial"/>
                      </a:endParaRPr>
                    </a:p>
                  </a:txBody>
                  <a:tcPr marL="48116" marR="48116" marT="0" marB="0" anchor="ctr">
                    <a:lnL w="12700" cap="flat" cmpd="sng" algn="ctr">
                      <a:solidFill>
                        <a:schemeClr val="tx1"/>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Adrar</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Inondations</a:t>
                      </a: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a:spcAft>
                          <a:spcPts val="600"/>
                        </a:spcAft>
                      </a:pPr>
                      <a:r>
                        <a:rPr lang="fr-FR" sz="1400" dirty="0">
                          <a:solidFill>
                            <a:srgbClr val="000000"/>
                          </a:solidFill>
                          <a:latin typeface="Constantia" pitchFamily="18" charset="0"/>
                          <a:ea typeface="Times New Roman"/>
                          <a:cs typeface="Arial"/>
                        </a:rPr>
                        <a:t>1 décès</a:t>
                      </a:r>
                      <a:endParaRPr lang="fr-FR" sz="1400" dirty="0">
                        <a:latin typeface="Constantia" pitchFamily="18" charset="0"/>
                        <a:ea typeface="Times New Roman"/>
                        <a:cs typeface="Arial"/>
                      </a:endParaRPr>
                    </a:p>
                    <a:p>
                      <a:pPr algn="l" rtl="0">
                        <a:spcAft>
                          <a:spcPts val="600"/>
                        </a:spcAft>
                      </a:pPr>
                      <a:r>
                        <a:rPr lang="fr-FR" sz="1400" dirty="0">
                          <a:solidFill>
                            <a:srgbClr val="000000"/>
                          </a:solidFill>
                          <a:latin typeface="Constantia" pitchFamily="18" charset="0"/>
                          <a:ea typeface="Times New Roman"/>
                          <a:cs typeface="Arial"/>
                        </a:rPr>
                        <a:t>5.500 habitations détruites ou </a:t>
                      </a:r>
                      <a:r>
                        <a:rPr lang="fr-FR" sz="1400" dirty="0" smtClean="0">
                          <a:solidFill>
                            <a:srgbClr val="000000"/>
                          </a:solidFill>
                          <a:latin typeface="Constantia" pitchFamily="18" charset="0"/>
                          <a:ea typeface="Times New Roman"/>
                          <a:cs typeface="Arial"/>
                        </a:rPr>
                        <a:t>endommagées</a:t>
                      </a:r>
                    </a:p>
                    <a:p>
                      <a:pPr algn="l" rtl="0">
                        <a:spcAft>
                          <a:spcPts val="600"/>
                        </a:spcAft>
                      </a:pPr>
                      <a:endParaRPr lang="fr-FR" sz="1400" dirty="0">
                        <a:latin typeface="Constantia" pitchFamily="18" charset="0"/>
                        <a:ea typeface="Times New Roman"/>
                        <a:cs typeface="Arial"/>
                      </a:endParaRPr>
                    </a:p>
                  </a:txBody>
                  <a:tcPr marL="48116" marR="48116" marT="0" marB="0" anchor="ctr">
                    <a:lnL w="12700" cap="flat" cmpd="sng" algn="ctr">
                      <a:solidFill>
                        <a:schemeClr val="accent6">
                          <a:lumMod val="60000"/>
                          <a:lumOff val="4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Rectangle à coins arrondis 2"/>
          <p:cNvSpPr/>
          <p:nvPr/>
        </p:nvSpPr>
        <p:spPr>
          <a:xfrm>
            <a:off x="2000232" y="0"/>
            <a:ext cx="4429156" cy="64291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rPr>
              <a:t>Les Catastrophes qu’a connues l’Algérie </a:t>
            </a:r>
            <a:r>
              <a:rPr lang="fr-FR" b="1" u="sng"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rPr>
              <a:t>:</a:t>
            </a:r>
            <a:endParaRPr lang="fr-FR"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txBox="1">
            <a:spLocks noChangeArrowheads="1"/>
          </p:cNvSpPr>
          <p:nvPr/>
        </p:nvSpPr>
        <p:spPr bwMode="auto">
          <a:xfrm>
            <a:off x="1428728" y="214290"/>
            <a:ext cx="5500726" cy="785818"/>
          </a:xfrm>
          <a:prstGeom prst="rect">
            <a:avLst/>
          </a:prstGeom>
          <a:ln>
            <a:headEnd/>
            <a:tailEnd/>
          </a:ln>
        </p:spPr>
        <p:style>
          <a:lnRef idx="1">
            <a:schemeClr val="dk1"/>
          </a:lnRef>
          <a:fillRef idx="3">
            <a:schemeClr val="dk1"/>
          </a:fillRef>
          <a:effectRef idx="2">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2000" b="0" u="none" strike="noStrike" kern="0" cap="none" spc="0" normalizeH="0" baseline="0" noProof="0" dirty="0" smtClean="0">
                <a:ln>
                  <a:noFill/>
                </a:ln>
                <a:solidFill>
                  <a:srgbClr val="FFD663"/>
                </a:solidFill>
                <a:effectLst>
                  <a:outerShdw blurRad="38100" dist="38100" dir="2700000" algn="tl">
                    <a:srgbClr val="000000"/>
                  </a:outerShdw>
                </a:effectLst>
                <a:uLnTx/>
                <a:uFillTx/>
                <a:latin typeface="Arial Black" pitchFamily="34" charset="0"/>
                <a:ea typeface="+mj-ea"/>
                <a:cs typeface="+mj-cs"/>
              </a:rPr>
              <a:t>L’Algérie présente :</a:t>
            </a:r>
            <a:r>
              <a:rPr kumimoji="0" lang="fr-FR" sz="2000" b="1" u="none" strike="noStrike" kern="0" cap="none" spc="0" normalizeH="0" baseline="0" noProof="0" dirty="0" smtClean="0">
                <a:ln>
                  <a:noFill/>
                </a:ln>
                <a:solidFill>
                  <a:srgbClr val="A50021"/>
                </a:solidFill>
                <a:effectLst>
                  <a:outerShdw blurRad="38100" dist="38100" dir="2700000" algn="tl">
                    <a:srgbClr val="000000"/>
                  </a:outerShdw>
                </a:effectLst>
                <a:uLnTx/>
                <a:uFillTx/>
                <a:latin typeface="Arial Black" pitchFamily="34" charset="0"/>
                <a:ea typeface="+mj-ea"/>
                <a:cs typeface="+mj-cs"/>
              </a:rPr>
              <a:t> </a:t>
            </a:r>
            <a:br>
              <a:rPr kumimoji="0" lang="fr-FR" sz="2000" b="1" u="none" strike="noStrike" kern="0" cap="none" spc="0" normalizeH="0" baseline="0" noProof="0" dirty="0" smtClean="0">
                <a:ln>
                  <a:noFill/>
                </a:ln>
                <a:solidFill>
                  <a:srgbClr val="A50021"/>
                </a:solidFill>
                <a:effectLst>
                  <a:outerShdw blurRad="38100" dist="38100" dir="2700000" algn="tl">
                    <a:srgbClr val="000000"/>
                  </a:outerShdw>
                </a:effectLst>
                <a:uLnTx/>
                <a:uFillTx/>
                <a:latin typeface="Arial Black" pitchFamily="34" charset="0"/>
                <a:ea typeface="+mj-ea"/>
                <a:cs typeface="+mj-cs"/>
              </a:rPr>
            </a:br>
            <a:r>
              <a:rPr kumimoji="0" lang="fr-FR" sz="2000" b="1" u="none" strike="noStrike" kern="0" cap="none" spc="0" normalizeH="0" baseline="0" noProof="0" dirty="0" smtClean="0">
                <a:ln>
                  <a:noFill/>
                </a:ln>
                <a:solidFill>
                  <a:srgbClr val="CC0000"/>
                </a:solidFill>
                <a:effectLst>
                  <a:outerShdw blurRad="38100" dist="38100" dir="2700000" algn="tl">
                    <a:srgbClr val="000000"/>
                  </a:outerShdw>
                </a:effectLst>
                <a:uLnTx/>
                <a:uFillTx/>
                <a:latin typeface="Arial Black" pitchFamily="34" charset="0"/>
                <a:ea typeface="+mj-ea"/>
                <a:cs typeface="+mj-cs"/>
              </a:rPr>
              <a:t>une vulnérabilité  </a:t>
            </a:r>
            <a:r>
              <a:rPr kumimoji="0" lang="fr-FR" sz="2000" b="0" u="none" strike="noStrike" kern="0" cap="none" spc="0" normalizeH="0" baseline="0" noProof="0" dirty="0" smtClean="0">
                <a:ln>
                  <a:noFill/>
                </a:ln>
                <a:solidFill>
                  <a:srgbClr val="FFD14F"/>
                </a:solidFill>
                <a:effectLst>
                  <a:outerShdw blurRad="38100" dist="38100" dir="2700000" algn="tl">
                    <a:srgbClr val="000000"/>
                  </a:outerShdw>
                </a:effectLst>
                <a:uLnTx/>
                <a:uFillTx/>
                <a:latin typeface="Arial Black" pitchFamily="34" charset="0"/>
                <a:ea typeface="+mj-ea"/>
                <a:cs typeface="+mj-cs"/>
              </a:rPr>
              <a:t>découlant  de</a:t>
            </a:r>
          </a:p>
        </p:txBody>
      </p:sp>
      <p:sp>
        <p:nvSpPr>
          <p:cNvPr id="19" name="Flèche vers le bas 18"/>
          <p:cNvSpPr/>
          <p:nvPr/>
        </p:nvSpPr>
        <p:spPr>
          <a:xfrm>
            <a:off x="3000364" y="1142984"/>
            <a:ext cx="357190" cy="285752"/>
          </a:xfrm>
          <a:prstGeom prst="downArrow">
            <a:avLst>
              <a:gd name="adj1" fmla="val 39333"/>
              <a:gd name="adj2" fmla="val 120000"/>
            </a:avLst>
          </a:prstGeom>
          <a:solidFill>
            <a:srgbClr val="C00000"/>
          </a:solidFill>
          <a:ln w="9525" cap="flat" cmpd="sng" algn="ctr">
            <a:solidFill>
              <a:srgbClr val="FF388C">
                <a:lumMod val="20000"/>
                <a:lumOff val="80000"/>
              </a:srgbClr>
            </a:solidFill>
            <a:prstDash val="solid"/>
          </a:ln>
          <a:effectLst>
            <a:outerShdw blurRad="57150" dist="38100" dir="5400000" algn="ctr" rotWithShape="0">
              <a:srgbClr val="9C007F">
                <a:shade val="9000"/>
                <a:satMod val="105000"/>
                <a:alpha val="4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20" name="Flèche vers le bas 19"/>
          <p:cNvSpPr/>
          <p:nvPr/>
        </p:nvSpPr>
        <p:spPr>
          <a:xfrm>
            <a:off x="5572132" y="1142984"/>
            <a:ext cx="357190" cy="285752"/>
          </a:xfrm>
          <a:prstGeom prst="downArrow">
            <a:avLst>
              <a:gd name="adj1" fmla="val 39333"/>
              <a:gd name="adj2" fmla="val 120000"/>
            </a:avLst>
          </a:prstGeom>
          <a:solidFill>
            <a:srgbClr val="C00000"/>
          </a:solidFill>
          <a:ln w="9525" cap="flat" cmpd="sng" algn="ctr">
            <a:solidFill>
              <a:srgbClr val="9C007F">
                <a:lumMod val="20000"/>
                <a:lumOff val="80000"/>
              </a:srgbClr>
            </a:solidFill>
            <a:prstDash val="solid"/>
          </a:ln>
          <a:effectLst>
            <a:outerShdw blurRad="57150" dist="38100" dir="5400000" algn="ctr" rotWithShape="0">
              <a:srgbClr val="9C007F">
                <a:shade val="9000"/>
                <a:satMod val="105000"/>
                <a:alpha val="4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21" name="ZoneTexte 20"/>
          <p:cNvSpPr txBox="1"/>
          <p:nvPr/>
        </p:nvSpPr>
        <p:spPr>
          <a:xfrm>
            <a:off x="1142976" y="1639661"/>
            <a:ext cx="2786082" cy="646331"/>
          </a:xfrm>
          <a:prstGeom prst="rect">
            <a:avLst/>
          </a:prstGeom>
          <a:solidFill>
            <a:srgbClr val="C00000"/>
          </a:solidFill>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rPr>
              <a:t>La nature et ses caractéristiques</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ndParaRPr>
          </a:p>
        </p:txBody>
      </p:sp>
      <p:sp>
        <p:nvSpPr>
          <p:cNvPr id="22" name="ZoneTexte 21"/>
          <p:cNvSpPr txBox="1"/>
          <p:nvPr/>
        </p:nvSpPr>
        <p:spPr>
          <a:xfrm>
            <a:off x="4500562" y="1636272"/>
            <a:ext cx="3429024" cy="646331"/>
          </a:xfrm>
          <a:prstGeom prst="rect">
            <a:avLst/>
          </a:prstGeom>
          <a:solidFill>
            <a:srgbClr val="C00000"/>
          </a:solidFill>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fr-FR"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rPr>
              <a:t>L’action de l’homme notamment dans le nord</a:t>
            </a: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ndParaRPr>
          </a:p>
        </p:txBody>
      </p:sp>
      <p:grpSp>
        <p:nvGrpSpPr>
          <p:cNvPr id="2" name="Groupe 66"/>
          <p:cNvGrpSpPr/>
          <p:nvPr/>
        </p:nvGrpSpPr>
        <p:grpSpPr>
          <a:xfrm>
            <a:off x="3857620" y="4714884"/>
            <a:ext cx="4286232" cy="1811328"/>
            <a:chOff x="1428728" y="2786058"/>
            <a:chExt cx="6858001" cy="3240088"/>
          </a:xfrm>
        </p:grpSpPr>
        <p:sp>
          <p:nvSpPr>
            <p:cNvPr id="46" name="Rectangle 3" descr="Papier lettre"/>
            <p:cNvSpPr>
              <a:spLocks noChangeArrowheads="1"/>
            </p:cNvSpPr>
            <p:nvPr/>
          </p:nvSpPr>
          <p:spPr bwMode="auto">
            <a:xfrm>
              <a:off x="1428728" y="5208554"/>
              <a:ext cx="2173288" cy="807499"/>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marL="0" marR="0" lvl="0" indent="0" algn="ctr" defTabSz="914400" eaLnBrk="1" fontAlgn="auto" latinLnBrk="0" hangingPunct="1">
                <a:lnSpc>
                  <a:spcPct val="100000"/>
                </a:lnSpc>
                <a:spcBef>
                  <a:spcPct val="20000"/>
                </a:spcBef>
                <a:spcAft>
                  <a:spcPts val="0"/>
                </a:spcAft>
                <a:buClr>
                  <a:srgbClr val="9DC0E7"/>
                </a:buClr>
                <a:buSzPct val="90000"/>
                <a:buFont typeface="Wingdings" pitchFamily="2" charset="2"/>
                <a:buNone/>
                <a:tabLst/>
                <a:defRPr/>
              </a:pPr>
              <a:r>
                <a:rPr kumimoji="0" lang="fr-FR"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Constantia" pitchFamily="18" charset="0"/>
                </a:rPr>
                <a:t>Sud</a:t>
              </a:r>
              <a:endParaRPr kumimoji="0" lang="fr-FR" sz="24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Constantia" pitchFamily="18" charset="0"/>
              </a:endParaRPr>
            </a:p>
          </p:txBody>
        </p:sp>
        <p:sp>
          <p:nvSpPr>
            <p:cNvPr id="47" name="Rectangle 4" descr="Papier lettre"/>
            <p:cNvSpPr>
              <a:spLocks noChangeArrowheads="1"/>
            </p:cNvSpPr>
            <p:nvPr/>
          </p:nvSpPr>
          <p:spPr bwMode="auto">
            <a:xfrm>
              <a:off x="1428728" y="4401055"/>
              <a:ext cx="2173288" cy="807499"/>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marL="0" marR="0" lvl="0" indent="0" algn="ctr" defTabSz="914400" eaLnBrk="1" fontAlgn="auto" latinLnBrk="0" hangingPunct="1">
                <a:lnSpc>
                  <a:spcPct val="100000"/>
                </a:lnSpc>
                <a:spcBef>
                  <a:spcPct val="20000"/>
                </a:spcBef>
                <a:spcAft>
                  <a:spcPts val="0"/>
                </a:spcAft>
                <a:buClr>
                  <a:srgbClr val="9DC0E7"/>
                </a:buClr>
                <a:buSzPct val="90000"/>
                <a:buFont typeface="Wingdings" pitchFamily="2" charset="2"/>
                <a:buNone/>
                <a:tabLst/>
                <a:defRPr/>
              </a:pPr>
              <a:r>
                <a:rPr kumimoji="0" lang="fr-FR" sz="14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Constantia" pitchFamily="18" charset="0"/>
                </a:rPr>
                <a:t>Hauts </a:t>
              </a:r>
              <a:r>
                <a:rPr kumimoji="0" lang="fr-FR" sz="12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Constantia" pitchFamily="18" charset="0"/>
                </a:rPr>
                <a:t>Plateaux</a:t>
              </a:r>
              <a:endParaRPr kumimoji="0" lang="fr-FR" sz="14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Constantia" pitchFamily="18" charset="0"/>
              </a:endParaRPr>
            </a:p>
          </p:txBody>
        </p:sp>
        <p:sp>
          <p:nvSpPr>
            <p:cNvPr id="48" name="Rectangle 5" descr="Papier lettre"/>
            <p:cNvSpPr>
              <a:spLocks noChangeArrowheads="1"/>
            </p:cNvSpPr>
            <p:nvPr/>
          </p:nvSpPr>
          <p:spPr bwMode="auto">
            <a:xfrm>
              <a:off x="1428728" y="3593557"/>
              <a:ext cx="2173288" cy="807499"/>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marL="0" marR="0" lvl="0" indent="0" algn="ctr" defTabSz="914400" eaLnBrk="1" fontAlgn="auto" latinLnBrk="0" hangingPunct="1">
                <a:lnSpc>
                  <a:spcPct val="100000"/>
                </a:lnSpc>
                <a:spcBef>
                  <a:spcPct val="20000"/>
                </a:spcBef>
                <a:spcAft>
                  <a:spcPts val="0"/>
                </a:spcAft>
                <a:buClr>
                  <a:srgbClr val="9DC0E7"/>
                </a:buClr>
                <a:buSzPct val="90000"/>
                <a:buFont typeface="Wingdings" pitchFamily="2" charset="2"/>
                <a:buNone/>
                <a:tabLst/>
                <a:defRPr/>
              </a:pPr>
              <a:r>
                <a:rPr kumimoji="0" lang="fr-FR"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Constantia" pitchFamily="18" charset="0"/>
                </a:rPr>
                <a:t>Tell</a:t>
              </a:r>
              <a:endParaRPr kumimoji="0" lang="fr-FR" sz="24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Constantia" pitchFamily="18" charset="0"/>
              </a:endParaRPr>
            </a:p>
          </p:txBody>
        </p:sp>
        <p:sp>
          <p:nvSpPr>
            <p:cNvPr id="49" name="Rectangle 6" descr="Papier lettre"/>
            <p:cNvSpPr>
              <a:spLocks noChangeArrowheads="1"/>
            </p:cNvSpPr>
            <p:nvPr/>
          </p:nvSpPr>
          <p:spPr bwMode="auto">
            <a:xfrm>
              <a:off x="1428728" y="2786058"/>
              <a:ext cx="2173288" cy="807499"/>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marL="0" marR="0" lvl="0" indent="0" algn="ctr" defTabSz="914400" eaLnBrk="1" fontAlgn="auto" latinLnBrk="0" hangingPunct="1">
                <a:lnSpc>
                  <a:spcPct val="100000"/>
                </a:lnSpc>
                <a:spcBef>
                  <a:spcPct val="20000"/>
                </a:spcBef>
                <a:spcAft>
                  <a:spcPts val="0"/>
                </a:spcAft>
                <a:buClr>
                  <a:srgbClr val="9DC0E7"/>
                </a:buClr>
                <a:buSzPct val="90000"/>
                <a:buFont typeface="Wingdings" pitchFamily="2" charset="2"/>
                <a:buNone/>
                <a:tabLst/>
                <a:defRPr/>
              </a:pPr>
              <a:r>
                <a:rPr kumimoji="0" lang="fr-FR" sz="20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Constantia" pitchFamily="18" charset="0"/>
                </a:rPr>
                <a:t>Région</a:t>
              </a:r>
            </a:p>
          </p:txBody>
        </p:sp>
        <p:sp>
          <p:nvSpPr>
            <p:cNvPr id="50" name="Rectangle 7" descr="Papier lettre"/>
            <p:cNvSpPr>
              <a:spLocks noChangeArrowheads="1"/>
            </p:cNvSpPr>
            <p:nvPr/>
          </p:nvSpPr>
          <p:spPr bwMode="auto">
            <a:xfrm>
              <a:off x="6011841" y="5208554"/>
              <a:ext cx="2274888" cy="807499"/>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marL="0" marR="0" lvl="0" indent="0" algn="ctr" defTabSz="914400" eaLnBrk="1" fontAlgn="auto" latinLnBrk="0" hangingPunct="1">
                <a:lnSpc>
                  <a:spcPct val="100000"/>
                </a:lnSpc>
                <a:spcBef>
                  <a:spcPct val="20000"/>
                </a:spcBef>
                <a:spcAft>
                  <a:spcPts val="0"/>
                </a:spcAft>
                <a:buClr>
                  <a:srgbClr val="9DC0E7"/>
                </a:buClr>
                <a:buSzPct val="90000"/>
                <a:buFont typeface="Wingdings" pitchFamily="2" charset="2"/>
                <a:buNone/>
                <a:tabLst/>
                <a:defRPr/>
              </a:pPr>
              <a:r>
                <a:rPr kumimoji="0" lang="fr-FR" sz="2800" b="1" i="0" u="none" strike="noStrike" kern="0" cap="none" spc="0" normalizeH="0" baseline="0" noProof="0" smtClean="0">
                  <a:ln>
                    <a:noFill/>
                  </a:ln>
                  <a:solidFill>
                    <a:srgbClr val="CC0000"/>
                  </a:solidFill>
                  <a:effectLst>
                    <a:outerShdw blurRad="38100" dist="38100" dir="2700000" algn="tl">
                      <a:srgbClr val="000000"/>
                    </a:outerShdw>
                  </a:effectLst>
                  <a:uLnTx/>
                  <a:uFillTx/>
                  <a:latin typeface="Constantia" pitchFamily="18" charset="0"/>
                </a:rPr>
                <a:t>87 %</a:t>
              </a:r>
            </a:p>
          </p:txBody>
        </p:sp>
        <p:sp>
          <p:nvSpPr>
            <p:cNvPr id="51" name="Rectangle 8" descr="Papier lettre"/>
            <p:cNvSpPr>
              <a:spLocks noChangeArrowheads="1"/>
            </p:cNvSpPr>
            <p:nvPr/>
          </p:nvSpPr>
          <p:spPr bwMode="auto">
            <a:xfrm>
              <a:off x="3602016" y="5218647"/>
              <a:ext cx="2409825" cy="807499"/>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marL="0" marR="0" lvl="0" indent="0" algn="ctr" defTabSz="914400" eaLnBrk="1" fontAlgn="auto" latinLnBrk="0" hangingPunct="1">
                <a:lnSpc>
                  <a:spcPct val="100000"/>
                </a:lnSpc>
                <a:spcBef>
                  <a:spcPct val="20000"/>
                </a:spcBef>
                <a:spcAft>
                  <a:spcPts val="0"/>
                </a:spcAft>
                <a:buClr>
                  <a:srgbClr val="9DC0E7"/>
                </a:buClr>
                <a:buSzPct val="90000"/>
                <a:buFont typeface="Wingdings" pitchFamily="2" charset="2"/>
                <a:buNone/>
                <a:tabLst/>
                <a:defRPr/>
              </a:pPr>
              <a:r>
                <a:rPr kumimoji="0" lang="fr-FR" sz="2800" b="1" i="0" u="none" strike="noStrike" kern="0" cap="none" spc="0" normalizeH="0" baseline="0" noProof="0" smtClean="0">
                  <a:ln>
                    <a:noFill/>
                  </a:ln>
                  <a:solidFill>
                    <a:srgbClr val="CC0000"/>
                  </a:solidFill>
                  <a:effectLst>
                    <a:outerShdw blurRad="38100" dist="38100" dir="2700000" algn="tl">
                      <a:srgbClr val="000000"/>
                    </a:outerShdw>
                  </a:effectLst>
                  <a:uLnTx/>
                  <a:uFillTx/>
                  <a:latin typeface="Constantia" pitchFamily="18" charset="0"/>
                </a:rPr>
                <a:t>10 %</a:t>
              </a:r>
            </a:p>
          </p:txBody>
        </p:sp>
        <p:sp>
          <p:nvSpPr>
            <p:cNvPr id="52" name="Rectangle 9" descr="Papier lettre"/>
            <p:cNvSpPr>
              <a:spLocks noChangeArrowheads="1"/>
            </p:cNvSpPr>
            <p:nvPr/>
          </p:nvSpPr>
          <p:spPr bwMode="auto">
            <a:xfrm>
              <a:off x="6011841" y="4401055"/>
              <a:ext cx="2274888" cy="807499"/>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marL="0" marR="0" lvl="0" indent="0" algn="ctr" defTabSz="914400" eaLnBrk="1" fontAlgn="auto" latinLnBrk="0" hangingPunct="1">
                <a:lnSpc>
                  <a:spcPct val="100000"/>
                </a:lnSpc>
                <a:spcBef>
                  <a:spcPct val="20000"/>
                </a:spcBef>
                <a:spcAft>
                  <a:spcPts val="0"/>
                </a:spcAft>
                <a:buClr>
                  <a:srgbClr val="9DC0E7"/>
                </a:buClr>
                <a:buSzPct val="90000"/>
                <a:buFont typeface="Wingdings" pitchFamily="2" charset="2"/>
                <a:buNone/>
                <a:tabLst/>
                <a:defRPr/>
              </a:pPr>
              <a:r>
                <a:rPr kumimoji="0" lang="fr-FR" sz="2800" b="1" i="0" u="none" strike="noStrike" kern="0" cap="none" spc="0" normalizeH="0" baseline="0" noProof="0" smtClean="0">
                  <a:ln>
                    <a:noFill/>
                  </a:ln>
                  <a:solidFill>
                    <a:srgbClr val="CC0000"/>
                  </a:solidFill>
                  <a:effectLst>
                    <a:outerShdw blurRad="38100" dist="38100" dir="2700000" algn="tl">
                      <a:srgbClr val="000000"/>
                    </a:outerShdw>
                  </a:effectLst>
                  <a:uLnTx/>
                  <a:uFillTx/>
                  <a:latin typeface="Constantia" pitchFamily="18" charset="0"/>
                </a:rPr>
                <a:t>9 %</a:t>
              </a:r>
            </a:p>
          </p:txBody>
        </p:sp>
        <p:sp>
          <p:nvSpPr>
            <p:cNvPr id="53" name="Rectangle 10" descr="Papier lettre"/>
            <p:cNvSpPr>
              <a:spLocks noChangeArrowheads="1"/>
            </p:cNvSpPr>
            <p:nvPr/>
          </p:nvSpPr>
          <p:spPr bwMode="auto">
            <a:xfrm>
              <a:off x="3602016" y="4401055"/>
              <a:ext cx="2409825" cy="807499"/>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marL="0" marR="0" lvl="0" indent="0" algn="ctr" defTabSz="914400" eaLnBrk="1" fontAlgn="auto" latinLnBrk="0" hangingPunct="1">
                <a:lnSpc>
                  <a:spcPct val="100000"/>
                </a:lnSpc>
                <a:spcBef>
                  <a:spcPct val="20000"/>
                </a:spcBef>
                <a:spcAft>
                  <a:spcPts val="0"/>
                </a:spcAft>
                <a:buClr>
                  <a:srgbClr val="9DC0E7"/>
                </a:buClr>
                <a:buSzPct val="90000"/>
                <a:buFont typeface="Wingdings" pitchFamily="2" charset="2"/>
                <a:buNone/>
                <a:tabLst/>
                <a:defRPr/>
              </a:pPr>
              <a:r>
                <a:rPr kumimoji="0" lang="fr-FR" sz="2800" b="1" i="0" u="none" strike="noStrike" kern="0" cap="none" spc="0" normalizeH="0" baseline="0" noProof="0" smtClean="0">
                  <a:ln>
                    <a:noFill/>
                  </a:ln>
                  <a:solidFill>
                    <a:srgbClr val="CC0000"/>
                  </a:solidFill>
                  <a:effectLst>
                    <a:outerShdw blurRad="38100" dist="38100" dir="2700000" algn="tl">
                      <a:srgbClr val="000000"/>
                    </a:outerShdw>
                  </a:effectLst>
                  <a:uLnTx/>
                  <a:uFillTx/>
                  <a:latin typeface="Constantia" pitchFamily="18" charset="0"/>
                </a:rPr>
                <a:t>25 %</a:t>
              </a:r>
            </a:p>
          </p:txBody>
        </p:sp>
        <p:sp>
          <p:nvSpPr>
            <p:cNvPr id="54" name="Rectangle 11" descr="Papier lettre"/>
            <p:cNvSpPr>
              <a:spLocks noChangeArrowheads="1"/>
            </p:cNvSpPr>
            <p:nvPr/>
          </p:nvSpPr>
          <p:spPr bwMode="auto">
            <a:xfrm>
              <a:off x="6011841" y="3593557"/>
              <a:ext cx="2274888" cy="807499"/>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marL="0" marR="0" lvl="0" indent="0" algn="ctr" defTabSz="914400" eaLnBrk="1" fontAlgn="auto" latinLnBrk="0" hangingPunct="1">
                <a:lnSpc>
                  <a:spcPct val="100000"/>
                </a:lnSpc>
                <a:spcBef>
                  <a:spcPct val="20000"/>
                </a:spcBef>
                <a:spcAft>
                  <a:spcPts val="0"/>
                </a:spcAft>
                <a:buClr>
                  <a:srgbClr val="9DC0E7"/>
                </a:buClr>
                <a:buSzPct val="90000"/>
                <a:buFont typeface="Wingdings" pitchFamily="2" charset="2"/>
                <a:buNone/>
                <a:tabLst/>
                <a:defRPr/>
              </a:pPr>
              <a:r>
                <a:rPr kumimoji="0" lang="fr-FR" sz="2800" b="1" i="0" u="none" strike="noStrike" kern="0" cap="none" spc="0" normalizeH="0" baseline="0" noProof="0" smtClean="0">
                  <a:ln>
                    <a:noFill/>
                  </a:ln>
                  <a:solidFill>
                    <a:srgbClr val="CC0000"/>
                  </a:solidFill>
                  <a:effectLst>
                    <a:outerShdw blurRad="38100" dist="38100" dir="2700000" algn="tl">
                      <a:srgbClr val="000000"/>
                    </a:outerShdw>
                  </a:effectLst>
                  <a:uLnTx/>
                  <a:uFillTx/>
                  <a:latin typeface="Constantia" pitchFamily="18" charset="0"/>
                </a:rPr>
                <a:t>4 %</a:t>
              </a:r>
            </a:p>
          </p:txBody>
        </p:sp>
        <p:sp>
          <p:nvSpPr>
            <p:cNvPr id="55" name="Rectangle 12" descr="Papier lettre"/>
            <p:cNvSpPr>
              <a:spLocks noChangeArrowheads="1"/>
            </p:cNvSpPr>
            <p:nvPr/>
          </p:nvSpPr>
          <p:spPr bwMode="auto">
            <a:xfrm>
              <a:off x="3602016" y="3593557"/>
              <a:ext cx="2409825" cy="807499"/>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marL="0" marR="0" lvl="0" indent="0" algn="ctr" defTabSz="914400" eaLnBrk="1" fontAlgn="auto" latinLnBrk="0" hangingPunct="1">
                <a:lnSpc>
                  <a:spcPct val="100000"/>
                </a:lnSpc>
                <a:spcBef>
                  <a:spcPct val="20000"/>
                </a:spcBef>
                <a:spcAft>
                  <a:spcPts val="0"/>
                </a:spcAft>
                <a:buClr>
                  <a:srgbClr val="9DC0E7"/>
                </a:buClr>
                <a:buSzPct val="90000"/>
                <a:buFont typeface="Wingdings" pitchFamily="2" charset="2"/>
                <a:buNone/>
                <a:tabLst/>
                <a:defRPr/>
              </a:pPr>
              <a:r>
                <a:rPr kumimoji="0" lang="fr-FR" sz="2800" b="1" i="0" u="none" strike="noStrike" kern="0" cap="none" spc="0" normalizeH="0" baseline="0" noProof="0" dirty="0" smtClean="0">
                  <a:ln>
                    <a:noFill/>
                  </a:ln>
                  <a:solidFill>
                    <a:srgbClr val="CC0000"/>
                  </a:solidFill>
                  <a:effectLst>
                    <a:outerShdw blurRad="38100" dist="38100" dir="2700000" algn="tl">
                      <a:srgbClr val="000000"/>
                    </a:outerShdw>
                  </a:effectLst>
                  <a:uLnTx/>
                  <a:uFillTx/>
                  <a:latin typeface="Constantia" pitchFamily="18" charset="0"/>
                </a:rPr>
                <a:t>65 %</a:t>
              </a:r>
            </a:p>
          </p:txBody>
        </p:sp>
        <p:sp>
          <p:nvSpPr>
            <p:cNvPr id="56" name="Rectangle 13" descr="Papier lettre"/>
            <p:cNvSpPr>
              <a:spLocks noChangeArrowheads="1"/>
            </p:cNvSpPr>
            <p:nvPr/>
          </p:nvSpPr>
          <p:spPr bwMode="auto">
            <a:xfrm>
              <a:off x="6011841" y="2786058"/>
              <a:ext cx="2274888" cy="807499"/>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marL="0" marR="0" lvl="0" indent="0" algn="ctr" defTabSz="914400" eaLnBrk="1" fontAlgn="auto" latinLnBrk="0" hangingPunct="1">
                <a:lnSpc>
                  <a:spcPct val="100000"/>
                </a:lnSpc>
                <a:spcBef>
                  <a:spcPct val="20000"/>
                </a:spcBef>
                <a:spcAft>
                  <a:spcPts val="0"/>
                </a:spcAft>
                <a:buClr>
                  <a:srgbClr val="9DC0E7"/>
                </a:buClr>
                <a:buSzPct val="90000"/>
                <a:buFont typeface="Wingdings" pitchFamily="2" charset="2"/>
                <a:buNone/>
                <a:tabLst/>
                <a:defRPr/>
              </a:pPr>
              <a:r>
                <a:rPr kumimoji="0" lang="fr-FR" sz="20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Constantia" pitchFamily="18" charset="0"/>
                </a:rPr>
                <a:t>Surface</a:t>
              </a:r>
            </a:p>
          </p:txBody>
        </p:sp>
        <p:sp>
          <p:nvSpPr>
            <p:cNvPr id="57" name="Rectangle 14" descr="Papier lettre"/>
            <p:cNvSpPr>
              <a:spLocks noChangeArrowheads="1"/>
            </p:cNvSpPr>
            <p:nvPr/>
          </p:nvSpPr>
          <p:spPr bwMode="auto">
            <a:xfrm>
              <a:off x="3590935" y="2786058"/>
              <a:ext cx="2409825" cy="807499"/>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marL="0" marR="0" lvl="0" indent="0" algn="ctr" defTabSz="914400" eaLnBrk="1" fontAlgn="auto" latinLnBrk="0" hangingPunct="1">
                <a:lnSpc>
                  <a:spcPct val="100000"/>
                </a:lnSpc>
                <a:spcBef>
                  <a:spcPct val="20000"/>
                </a:spcBef>
                <a:spcAft>
                  <a:spcPts val="0"/>
                </a:spcAft>
                <a:buClr>
                  <a:srgbClr val="9DC0E7"/>
                </a:buClr>
                <a:buSzPct val="90000"/>
                <a:buFont typeface="Wingdings" pitchFamily="2" charset="2"/>
                <a:buNone/>
                <a:tabLst/>
                <a:defRPr/>
              </a:pPr>
              <a:r>
                <a:rPr kumimoji="0" lang="fr-FR"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Constantia" pitchFamily="18" charset="0"/>
                </a:rPr>
                <a:t>Population</a:t>
              </a:r>
            </a:p>
          </p:txBody>
        </p:sp>
        <p:sp>
          <p:nvSpPr>
            <p:cNvPr id="58" name="Line 15" descr="Marbre blanc"/>
            <p:cNvSpPr>
              <a:spLocks noChangeShapeType="1"/>
            </p:cNvSpPr>
            <p:nvPr/>
          </p:nvSpPr>
          <p:spPr bwMode="auto">
            <a:xfrm>
              <a:off x="1428728" y="2786058"/>
              <a:ext cx="6857999" cy="0"/>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ysClr val="windowText" lastClr="000000"/>
                </a:solidFill>
                <a:effectLst/>
                <a:uLnTx/>
                <a:uFillTx/>
                <a:latin typeface="Constantia" pitchFamily="18" charset="0"/>
              </a:endParaRPr>
            </a:p>
          </p:txBody>
        </p:sp>
        <p:sp>
          <p:nvSpPr>
            <p:cNvPr id="59" name="Line 16" descr="Marbre blanc"/>
            <p:cNvSpPr>
              <a:spLocks noChangeShapeType="1"/>
            </p:cNvSpPr>
            <p:nvPr/>
          </p:nvSpPr>
          <p:spPr bwMode="auto">
            <a:xfrm>
              <a:off x="1428728" y="3593557"/>
              <a:ext cx="6858000" cy="0"/>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ysClr val="windowText" lastClr="000000"/>
                </a:solidFill>
                <a:effectLst/>
                <a:uLnTx/>
                <a:uFillTx/>
                <a:latin typeface="Constantia" pitchFamily="18" charset="0"/>
              </a:endParaRPr>
            </a:p>
          </p:txBody>
        </p:sp>
        <p:sp>
          <p:nvSpPr>
            <p:cNvPr id="60" name="Line 17" descr="Marbre blanc"/>
            <p:cNvSpPr>
              <a:spLocks noChangeShapeType="1"/>
            </p:cNvSpPr>
            <p:nvPr/>
          </p:nvSpPr>
          <p:spPr bwMode="auto">
            <a:xfrm>
              <a:off x="1428728" y="4401055"/>
              <a:ext cx="6858000" cy="0"/>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ysClr val="windowText" lastClr="000000"/>
                </a:solidFill>
                <a:effectLst/>
                <a:uLnTx/>
                <a:uFillTx/>
                <a:latin typeface="Constantia" pitchFamily="18" charset="0"/>
              </a:endParaRPr>
            </a:p>
          </p:txBody>
        </p:sp>
        <p:sp>
          <p:nvSpPr>
            <p:cNvPr id="61" name="Line 18" descr="Marbre blanc"/>
            <p:cNvSpPr>
              <a:spLocks noChangeShapeType="1"/>
            </p:cNvSpPr>
            <p:nvPr/>
          </p:nvSpPr>
          <p:spPr bwMode="auto">
            <a:xfrm>
              <a:off x="1428728" y="5208554"/>
              <a:ext cx="6858000" cy="0"/>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ysClr val="windowText" lastClr="000000"/>
                </a:solidFill>
                <a:effectLst/>
                <a:uLnTx/>
                <a:uFillTx/>
                <a:latin typeface="Constantia" pitchFamily="18" charset="0"/>
              </a:endParaRPr>
            </a:p>
          </p:txBody>
        </p:sp>
        <p:sp>
          <p:nvSpPr>
            <p:cNvPr id="62" name="Line 19" descr="Marbre blanc"/>
            <p:cNvSpPr>
              <a:spLocks noChangeShapeType="1"/>
            </p:cNvSpPr>
            <p:nvPr/>
          </p:nvSpPr>
          <p:spPr bwMode="auto">
            <a:xfrm>
              <a:off x="1428728" y="6016052"/>
              <a:ext cx="6858000" cy="0"/>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ysClr val="windowText" lastClr="000000"/>
                </a:solidFill>
                <a:effectLst/>
                <a:uLnTx/>
                <a:uFillTx/>
                <a:latin typeface="Constantia" pitchFamily="18" charset="0"/>
              </a:endParaRPr>
            </a:p>
          </p:txBody>
        </p:sp>
        <p:sp>
          <p:nvSpPr>
            <p:cNvPr id="63" name="Line 20" descr="Marbre blanc"/>
            <p:cNvSpPr>
              <a:spLocks noChangeShapeType="1"/>
            </p:cNvSpPr>
            <p:nvPr/>
          </p:nvSpPr>
          <p:spPr bwMode="auto">
            <a:xfrm>
              <a:off x="1428728" y="2786058"/>
              <a:ext cx="0" cy="3229994"/>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ysClr val="windowText" lastClr="000000"/>
                </a:solidFill>
                <a:effectLst/>
                <a:uLnTx/>
                <a:uFillTx/>
                <a:latin typeface="Constantia" pitchFamily="18" charset="0"/>
              </a:endParaRPr>
            </a:p>
          </p:txBody>
        </p:sp>
        <p:sp>
          <p:nvSpPr>
            <p:cNvPr id="64" name="Line 21" descr="Marbre blanc"/>
            <p:cNvSpPr>
              <a:spLocks noChangeShapeType="1"/>
            </p:cNvSpPr>
            <p:nvPr/>
          </p:nvSpPr>
          <p:spPr bwMode="auto">
            <a:xfrm>
              <a:off x="6011841" y="2786058"/>
              <a:ext cx="0" cy="3229994"/>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ysClr val="windowText" lastClr="000000"/>
                </a:solidFill>
                <a:effectLst/>
                <a:uLnTx/>
                <a:uFillTx/>
                <a:latin typeface="Constantia" pitchFamily="18" charset="0"/>
              </a:endParaRPr>
            </a:p>
          </p:txBody>
        </p:sp>
        <p:sp>
          <p:nvSpPr>
            <p:cNvPr id="65" name="Line 22" descr="Marbre blanc"/>
            <p:cNvSpPr>
              <a:spLocks noChangeShapeType="1"/>
            </p:cNvSpPr>
            <p:nvPr/>
          </p:nvSpPr>
          <p:spPr bwMode="auto">
            <a:xfrm>
              <a:off x="8286728" y="2786058"/>
              <a:ext cx="0" cy="3229994"/>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ysClr val="windowText" lastClr="000000"/>
                </a:solidFill>
                <a:effectLst/>
                <a:uLnTx/>
                <a:uFillTx/>
                <a:latin typeface="Constantia" pitchFamily="18" charset="0"/>
              </a:endParaRPr>
            </a:p>
          </p:txBody>
        </p:sp>
        <p:sp>
          <p:nvSpPr>
            <p:cNvPr id="66" name="Line 23" descr="Marbre blanc"/>
            <p:cNvSpPr>
              <a:spLocks noChangeShapeType="1"/>
            </p:cNvSpPr>
            <p:nvPr/>
          </p:nvSpPr>
          <p:spPr bwMode="auto">
            <a:xfrm>
              <a:off x="3602016" y="2786058"/>
              <a:ext cx="0" cy="3229994"/>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ysClr val="windowText" lastClr="000000"/>
                </a:solidFill>
                <a:effectLst/>
                <a:uLnTx/>
                <a:uFillTx/>
                <a:latin typeface="Constantia" pitchFamily="18" charset="0"/>
              </a:endParaRPr>
            </a:p>
          </p:txBody>
        </p:sp>
      </p:grpSp>
      <p:sp>
        <p:nvSpPr>
          <p:cNvPr id="68" name="Flèche vers le bas 67"/>
          <p:cNvSpPr/>
          <p:nvPr/>
        </p:nvSpPr>
        <p:spPr>
          <a:xfrm>
            <a:off x="6072198" y="2500306"/>
            <a:ext cx="357190" cy="285752"/>
          </a:xfrm>
          <a:prstGeom prst="downArrow">
            <a:avLst>
              <a:gd name="adj1" fmla="val 39333"/>
              <a:gd name="adj2" fmla="val 120000"/>
            </a:avLst>
          </a:prstGeom>
          <a:solidFill>
            <a:srgbClr val="002060"/>
          </a:solidFill>
          <a:ln w="9525" cap="flat" cmpd="sng" algn="ctr">
            <a:solidFill>
              <a:srgbClr val="9C007F">
                <a:lumMod val="20000"/>
                <a:lumOff val="80000"/>
              </a:srgbClr>
            </a:solidFill>
            <a:prstDash val="solid"/>
          </a:ln>
          <a:effectLst>
            <a:outerShdw blurRad="57150" dist="38100" dir="5400000" algn="ctr" rotWithShape="0">
              <a:srgbClr val="9C007F">
                <a:shade val="9000"/>
                <a:satMod val="105000"/>
                <a:alpha val="4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69" name="Rectangle 25"/>
          <p:cNvSpPr>
            <a:spLocks noChangeArrowheads="1"/>
          </p:cNvSpPr>
          <p:nvPr/>
        </p:nvSpPr>
        <p:spPr bwMode="auto">
          <a:xfrm>
            <a:off x="3500430" y="2857496"/>
            <a:ext cx="5357850" cy="1643074"/>
          </a:xfrm>
          <a:prstGeom prst="rect">
            <a:avLst/>
          </a:prstGeom>
          <a:solidFill>
            <a:schemeClr val="bg1"/>
          </a:solidFill>
          <a:ln w="9525">
            <a:solidFill>
              <a:srgbClr val="CC66FF"/>
            </a:solidFill>
            <a:headEnd/>
            <a:tailEnd/>
          </a:ln>
        </p:spPr>
        <p:style>
          <a:lnRef idx="2">
            <a:schemeClr val="accent1"/>
          </a:lnRef>
          <a:fillRef idx="1">
            <a:schemeClr val="lt1"/>
          </a:fillRef>
          <a:effectRef idx="0">
            <a:schemeClr val="accent1"/>
          </a:effectRef>
          <a:fontRef idx="minor">
            <a:schemeClr val="dk1"/>
          </a:fontRef>
        </p:style>
        <p:txBody>
          <a:bodyPr numCol="1" anchor="t"/>
          <a:lstStyle/>
          <a:p>
            <a:pPr marL="449263" indent="-449263" algn="ctr">
              <a:lnSpc>
                <a:spcPct val="150000"/>
              </a:lnSpc>
              <a:buSzPct val="75000"/>
            </a:pPr>
            <a:r>
              <a:rPr lang="fr-F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Une population </a:t>
            </a: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concentrée au Nord du pays</a:t>
            </a:r>
          </a:p>
          <a:p>
            <a:pPr marL="449263" indent="-449263" algn="ctr">
              <a:lnSpc>
                <a:spcPct val="150000"/>
              </a:lnSpc>
              <a:buSzPct val="75000"/>
            </a:pPr>
            <a:r>
              <a:rPr lang="fr-F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Une surcharge </a:t>
            </a:r>
            <a:r>
              <a:rPr lang="fr-F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de population sur un territoire </a:t>
            </a:r>
            <a:r>
              <a:rPr lang="fr-F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limité</a:t>
            </a:r>
          </a:p>
          <a:p>
            <a:pPr marL="449263" lvl="0" indent="-449263" algn="ctr">
              <a:lnSpc>
                <a:spcPct val="150000"/>
              </a:lnSpc>
              <a:buSzPct val="75000"/>
            </a:pPr>
            <a:r>
              <a:rPr lang="fr-FR" sz="1600" b="1" kern="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La complexification du risque aggravée par une urbanisation  incontrôlée  du littoral </a:t>
            </a:r>
            <a:endParaRPr lang="fr-F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p:txBody>
      </p:sp>
      <p:sp>
        <p:nvSpPr>
          <p:cNvPr id="34" name="Rectangle 2"/>
          <p:cNvSpPr>
            <a:spLocks noChangeArrowheads="1"/>
          </p:cNvSpPr>
          <p:nvPr/>
        </p:nvSpPr>
        <p:spPr bwMode="auto">
          <a:xfrm>
            <a:off x="214282" y="3286124"/>
            <a:ext cx="3071834" cy="2928958"/>
          </a:xfrm>
          <a:prstGeom prst="rect">
            <a:avLst/>
          </a:prstGeom>
          <a:solidFill>
            <a:schemeClr val="bg1"/>
          </a:solidFill>
          <a:ln w="9525">
            <a:solidFill>
              <a:srgbClr val="FF3399"/>
            </a:solidFill>
            <a:miter lim="800000"/>
            <a:headEnd/>
            <a:tailEnd/>
          </a:ln>
          <a:effectLst/>
        </p:spPr>
        <p:txBody>
          <a:bodyPr anchor="t"/>
          <a:lstStyle/>
          <a:p>
            <a:pPr marL="342900" marR="0" lvl="0" indent="-342900" defTabSz="914400" eaLnBrk="1" fontAlgn="auto" latinLnBrk="0" hangingPunct="1">
              <a:spcAft>
                <a:spcPts val="0"/>
              </a:spcAft>
              <a:buClrTx/>
              <a:buSzTx/>
              <a:buFont typeface="Wingdings" pitchFamily="2" charset="2"/>
              <a:buChar char="q"/>
              <a:tabLst/>
              <a:defRPr/>
            </a:pPr>
            <a:r>
              <a:rPr kumimoji="0" lang="fr-FR" sz="1600" b="1" i="0" u="none" strike="noStrike" kern="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Arial" pitchFamily="34" charset="0"/>
                <a:cs typeface="Arial" pitchFamily="34" charset="0"/>
              </a:rPr>
              <a:t>361  villes sur le Nord dont </a:t>
            </a:r>
            <a:r>
              <a:rPr kumimoji="0" lang="fr-FR" sz="1600" b="1" i="0" u="none" strike="noStrike" kern="0" cap="all" normalizeH="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Arial" pitchFamily="34" charset="0"/>
                <a:cs typeface="Arial" pitchFamily="34" charset="0"/>
              </a:rPr>
              <a:t> </a:t>
            </a:r>
            <a:r>
              <a:rPr kumimoji="0" lang="fr-FR" sz="1600" b="1" i="0" u="none" strike="noStrike" kern="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Arial" pitchFamily="34" charset="0"/>
                <a:cs typeface="Arial" pitchFamily="34" charset="0"/>
              </a:rPr>
              <a:t>les 4 métropoles ;</a:t>
            </a:r>
          </a:p>
          <a:p>
            <a:pPr marL="342900" marR="0" lvl="0" indent="-342900" defTabSz="914400" eaLnBrk="1" fontAlgn="auto" latinLnBrk="0" hangingPunct="1">
              <a:spcAft>
                <a:spcPts val="0"/>
              </a:spcAft>
              <a:buClrTx/>
              <a:buSzTx/>
              <a:buFont typeface="Wingdings" pitchFamily="2" charset="2"/>
              <a:buChar char="q"/>
              <a:tabLst/>
              <a:defRPr/>
            </a:pPr>
            <a:endParaRPr kumimoji="0" lang="fr-FR" sz="1600" b="1" i="0" u="none" strike="noStrike" kern="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Arial" pitchFamily="34" charset="0"/>
              <a:cs typeface="Arial" pitchFamily="34" charset="0"/>
            </a:endParaRPr>
          </a:p>
          <a:p>
            <a:pPr marL="342900" marR="0" lvl="0" indent="-342900" defTabSz="914400" eaLnBrk="1" fontAlgn="auto" latinLnBrk="0" hangingPunct="1">
              <a:spcAft>
                <a:spcPts val="0"/>
              </a:spcAft>
              <a:buClrTx/>
              <a:buSzTx/>
              <a:buFont typeface="Wingdings" pitchFamily="2" charset="2"/>
              <a:buChar char="q"/>
              <a:tabLst/>
              <a:defRPr/>
            </a:pPr>
            <a:r>
              <a:rPr kumimoji="0" lang="fr-FR" sz="1600" b="1" i="0" u="none" strike="noStrike" kern="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Arial" pitchFamily="34" charset="0"/>
                <a:cs typeface="Arial" pitchFamily="34" charset="0"/>
              </a:rPr>
              <a:t> l’étalement urbain anarchique sur des sites à risques ;</a:t>
            </a:r>
          </a:p>
          <a:p>
            <a:pPr marL="342900" marR="0" lvl="0" indent="-342900" defTabSz="914400" eaLnBrk="1" fontAlgn="auto" latinLnBrk="0" hangingPunct="1">
              <a:spcAft>
                <a:spcPts val="0"/>
              </a:spcAft>
              <a:buClrTx/>
              <a:buSzTx/>
              <a:buFont typeface="Wingdings" pitchFamily="2" charset="2"/>
              <a:buChar char="q"/>
              <a:tabLst/>
              <a:defRPr/>
            </a:pPr>
            <a:endParaRPr kumimoji="0" lang="fr-FR" sz="1600" b="1" i="0" u="none" strike="noStrike" kern="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Arial" pitchFamily="34" charset="0"/>
              <a:cs typeface="Arial" pitchFamily="34" charset="0"/>
            </a:endParaRPr>
          </a:p>
          <a:p>
            <a:pPr marL="342900" marR="0" lvl="0" indent="-342900" defTabSz="914400" eaLnBrk="1" fontAlgn="auto" latinLnBrk="0" hangingPunct="1">
              <a:spcAft>
                <a:spcPts val="0"/>
              </a:spcAft>
              <a:buClrTx/>
              <a:buSzTx/>
              <a:buFont typeface="Wingdings" pitchFamily="2" charset="2"/>
              <a:buChar char="q"/>
              <a:tabLst/>
              <a:defRPr/>
            </a:pPr>
            <a:r>
              <a:rPr kumimoji="0" lang="fr-FR" sz="1600" b="1" i="0" u="none" strike="noStrike" kern="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Arial" pitchFamily="34" charset="0"/>
                <a:cs typeface="Arial" pitchFamily="34" charset="0"/>
              </a:rPr>
              <a:t> le non respect flagrant des normes de construction.</a:t>
            </a:r>
          </a:p>
        </p:txBody>
      </p:sp>
      <p:sp>
        <p:nvSpPr>
          <p:cNvPr id="35" name="Flèche courbée vers la droite 34"/>
          <p:cNvSpPr/>
          <p:nvPr/>
        </p:nvSpPr>
        <p:spPr>
          <a:xfrm rot="3047622">
            <a:off x="3035144" y="2235564"/>
            <a:ext cx="426470" cy="1172427"/>
          </a:xfrm>
          <a:prstGeom prst="curvedRightArrow">
            <a:avLst>
              <a:gd name="adj1" fmla="val 28372"/>
              <a:gd name="adj2" fmla="val 79592"/>
              <a:gd name="adj3" fmla="val 6031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ppt_x"/>
                                          </p:val>
                                        </p:tav>
                                        <p:tav tm="100000">
                                          <p:val>
                                            <p:strVal val="#ppt_x"/>
                                          </p:val>
                                        </p:tav>
                                      </p:tavLst>
                                    </p:anim>
                                    <p:anim calcmode="lin" valueType="num">
                                      <p:cBhvr additive="base">
                                        <p:cTn id="13" dur="500" fill="hold"/>
                                        <p:tgtEl>
                                          <p:spTgt spid="19"/>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5" presetClass="entr" presetSubtype="0" fill="hold" grpId="0" nodeType="click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p:cTn id="32" dur="1000" fill="hold"/>
                                        <p:tgtEl>
                                          <p:spTgt spid="68"/>
                                        </p:tgtEl>
                                        <p:attrNameLst>
                                          <p:attrName>ppt_w</p:attrName>
                                        </p:attrNameLst>
                                      </p:cBhvr>
                                      <p:tavLst>
                                        <p:tav tm="0">
                                          <p:val>
                                            <p:strVal val="#ppt_w*0.70"/>
                                          </p:val>
                                        </p:tav>
                                        <p:tav tm="100000">
                                          <p:val>
                                            <p:strVal val="#ppt_w"/>
                                          </p:val>
                                        </p:tav>
                                      </p:tavLst>
                                    </p:anim>
                                    <p:anim calcmode="lin" valueType="num">
                                      <p:cBhvr>
                                        <p:cTn id="33" dur="1000" fill="hold"/>
                                        <p:tgtEl>
                                          <p:spTgt spid="68"/>
                                        </p:tgtEl>
                                        <p:attrNameLst>
                                          <p:attrName>ppt_h</p:attrName>
                                        </p:attrNameLst>
                                      </p:cBhvr>
                                      <p:tavLst>
                                        <p:tav tm="0">
                                          <p:val>
                                            <p:strVal val="#ppt_h"/>
                                          </p:val>
                                        </p:tav>
                                        <p:tav tm="100000">
                                          <p:val>
                                            <p:strVal val="#ppt_h"/>
                                          </p:val>
                                        </p:tav>
                                      </p:tavLst>
                                    </p:anim>
                                    <p:animEffect transition="in" filter="fade">
                                      <p:cBhvr>
                                        <p:cTn id="34" dur="1000"/>
                                        <p:tgtEl>
                                          <p:spTgt spid="68"/>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 calcmode="lin" valueType="num">
                                      <p:cBhvr>
                                        <p:cTn id="37" dur="1000" fill="hold"/>
                                        <p:tgtEl>
                                          <p:spTgt spid="69"/>
                                        </p:tgtEl>
                                        <p:attrNameLst>
                                          <p:attrName>ppt_w</p:attrName>
                                        </p:attrNameLst>
                                      </p:cBhvr>
                                      <p:tavLst>
                                        <p:tav tm="0">
                                          <p:val>
                                            <p:strVal val="#ppt_w*0.70"/>
                                          </p:val>
                                        </p:tav>
                                        <p:tav tm="100000">
                                          <p:val>
                                            <p:strVal val="#ppt_w"/>
                                          </p:val>
                                        </p:tav>
                                      </p:tavLst>
                                    </p:anim>
                                    <p:anim calcmode="lin" valueType="num">
                                      <p:cBhvr>
                                        <p:cTn id="38" dur="1000" fill="hold"/>
                                        <p:tgtEl>
                                          <p:spTgt spid="69"/>
                                        </p:tgtEl>
                                        <p:attrNameLst>
                                          <p:attrName>ppt_h</p:attrName>
                                        </p:attrNameLst>
                                      </p:cBhvr>
                                      <p:tavLst>
                                        <p:tav tm="0">
                                          <p:val>
                                            <p:strVal val="#ppt_h"/>
                                          </p:val>
                                        </p:tav>
                                        <p:tav tm="100000">
                                          <p:val>
                                            <p:strVal val="#ppt_h"/>
                                          </p:val>
                                        </p:tav>
                                      </p:tavLst>
                                    </p:anim>
                                    <p:animEffect transition="in" filter="fade">
                                      <p:cBhvr>
                                        <p:cTn id="39" dur="1000"/>
                                        <p:tgtEl>
                                          <p:spTgt spid="69"/>
                                        </p:tgtEl>
                                      </p:cBhvr>
                                    </p:animEffect>
                                  </p:childTnLst>
                                </p:cTn>
                              </p:par>
                            </p:childTnLst>
                          </p:cTn>
                        </p:par>
                      </p:childTnLst>
                    </p:cTn>
                  </p:par>
                  <p:par>
                    <p:cTn id="40" fill="hold">
                      <p:stCondLst>
                        <p:cond delay="indefinite"/>
                      </p:stCondLst>
                      <p:childTnLst>
                        <p:par>
                          <p:cTn id="41" fill="hold">
                            <p:stCondLst>
                              <p:cond delay="0"/>
                            </p:stCondLst>
                            <p:childTnLst>
                              <p:par>
                                <p:cTn id="42" presetID="8" presetClass="entr" presetSubtype="16" fill="hold" nodeType="click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diamond(in)">
                                      <p:cBhvr>
                                        <p:cTn id="44" dur="1000"/>
                                        <p:tgtEl>
                                          <p:spTgt spid="2"/>
                                        </p:tgtEl>
                                      </p:cBhvr>
                                    </p:animEffect>
                                  </p:childTnLst>
                                </p:cTn>
                              </p:par>
                            </p:childTnLst>
                          </p:cTn>
                        </p:par>
                      </p:childTnLst>
                    </p:cTn>
                  </p:par>
                  <p:par>
                    <p:cTn id="45" fill="hold">
                      <p:stCondLst>
                        <p:cond delay="indefinite"/>
                      </p:stCondLst>
                      <p:childTnLst>
                        <p:par>
                          <p:cTn id="46" fill="hold">
                            <p:stCondLst>
                              <p:cond delay="0"/>
                            </p:stCondLst>
                            <p:childTnLst>
                              <p:par>
                                <p:cTn id="47" presetID="5" presetClass="entr" presetSubtype="10"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checkerboard(across)">
                                      <p:cBhvr>
                                        <p:cTn id="4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animBg="1"/>
      <p:bldP spid="20" grpId="0" animBg="1"/>
      <p:bldP spid="21" grpId="0" animBg="1"/>
      <p:bldP spid="22" grpId="0" animBg="1"/>
      <p:bldP spid="68" grpId="0" animBg="1"/>
      <p:bldP spid="69" grpId="0" animBg="1"/>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14282" y="2000240"/>
            <a:ext cx="3786214" cy="3693319"/>
          </a:xfrm>
          <a:prstGeom prst="rect">
            <a:avLst/>
          </a:prstGeom>
          <a:ln>
            <a:solidFill>
              <a:schemeClr val="tx1"/>
            </a:solidFill>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FR" b="1" dirty="0">
                <a:latin typeface="Arial" pitchFamily="34" charset="0"/>
                <a:cs typeface="Arial" pitchFamily="34" charset="0"/>
              </a:rPr>
              <a:t>Une urbanisation mal planifiée caractérisée par un nombre croissant de bâtiments mal construits et mal entretenus rend les habitants encore plus vulnérables. En supposant avec un degré élevé de fiabilité que le processus d’urbanisation se poursuivra durant les décennies à venir en Algérie</a:t>
            </a:r>
            <a:r>
              <a:rPr lang="fr-FR" b="1" dirty="0">
                <a:solidFill>
                  <a:srgbClr val="C00000"/>
                </a:solidFill>
                <a:latin typeface="Arial" pitchFamily="34" charset="0"/>
                <a:cs typeface="Arial" pitchFamily="34" charset="0"/>
              </a:rPr>
              <a:t>, c’est à des risques fortement </a:t>
            </a:r>
            <a:r>
              <a:rPr lang="fr-FR" b="1" dirty="0" err="1">
                <a:solidFill>
                  <a:srgbClr val="C00000"/>
                </a:solidFill>
                <a:latin typeface="Arial" pitchFamily="34" charset="0"/>
                <a:cs typeface="Arial" pitchFamily="34" charset="0"/>
              </a:rPr>
              <a:t>anthropisés</a:t>
            </a:r>
            <a:r>
              <a:rPr lang="fr-FR" b="1" dirty="0">
                <a:solidFill>
                  <a:srgbClr val="C00000"/>
                </a:solidFill>
                <a:latin typeface="Arial" pitchFamily="34" charset="0"/>
                <a:cs typeface="Arial" pitchFamily="34" charset="0"/>
              </a:rPr>
              <a:t> que devront faire face la ville et ses usagers à terme.</a:t>
            </a:r>
          </a:p>
        </p:txBody>
      </p:sp>
      <p:sp>
        <p:nvSpPr>
          <p:cNvPr id="5" name="ZoneTexte 4"/>
          <p:cNvSpPr txBox="1"/>
          <p:nvPr/>
        </p:nvSpPr>
        <p:spPr>
          <a:xfrm>
            <a:off x="4572000" y="2071678"/>
            <a:ext cx="4357718" cy="3693319"/>
          </a:xfrm>
          <a:prstGeom prst="rect">
            <a:avLst/>
          </a:prstGeom>
          <a:ln>
            <a:solidFill>
              <a:schemeClr val="tx1"/>
            </a:solidFill>
          </a:ln>
          <a:effectLst>
            <a:glow rad="228600">
              <a:schemeClr val="accent2">
                <a:satMod val="175000"/>
                <a:alpha val="40000"/>
              </a:schemeClr>
            </a:glow>
            <a:outerShdw blurRad="40000" dist="20000" dir="5400000" rotWithShape="0">
              <a:srgbClr val="000000">
                <a:alpha val="38000"/>
              </a:srgbClr>
            </a:outerShdw>
          </a:effectLst>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a:latin typeface="Arial" pitchFamily="34" charset="0"/>
                <a:cs typeface="Arial" pitchFamily="34" charset="0"/>
              </a:rPr>
              <a:t>La demande sociale de santé publique, de sécurité et de confort est aujourd’hui telle que l’expérience cumulée de la tragédie de </a:t>
            </a:r>
            <a:r>
              <a:rPr lang="fr-FR" b="1" dirty="0" smtClean="0">
                <a:latin typeface="Arial" pitchFamily="34" charset="0"/>
                <a:cs typeface="Arial" pitchFamily="34" charset="0"/>
              </a:rPr>
              <a:t>Bâb </a:t>
            </a:r>
            <a:r>
              <a:rPr lang="fr-FR" b="1" dirty="0">
                <a:latin typeface="Arial" pitchFamily="34" charset="0"/>
                <a:cs typeface="Arial" pitchFamily="34" charset="0"/>
              </a:rPr>
              <a:t>El Oued (inondations torrentielles), Boumerdès (séisme) et plus récemment celle de Ghardaïa (crue d’oued), devra nécessairement peser sur le processus décisionnel pour ce qui concerne la prise en charge d’une chaîne de risques naturels, sanitaires et technologiques dans </a:t>
            </a:r>
            <a:r>
              <a:rPr lang="fr-FR" b="1" dirty="0">
                <a:solidFill>
                  <a:srgbClr val="C00000"/>
                </a:solidFill>
                <a:latin typeface="Arial" pitchFamily="34" charset="0"/>
                <a:cs typeface="Arial" pitchFamily="34" charset="0"/>
              </a:rPr>
              <a:t>le cadre d’une gestion et de prévention des risques</a:t>
            </a:r>
            <a:r>
              <a:rPr lang="fr-FR" b="1" dirty="0" smtClean="0">
                <a:solidFill>
                  <a:srgbClr val="C00000"/>
                </a:solidFill>
                <a:latin typeface="Arial" pitchFamily="34" charset="0"/>
                <a:cs typeface="Arial" pitchFamily="34" charset="0"/>
              </a:rPr>
              <a:t>.</a:t>
            </a:r>
          </a:p>
        </p:txBody>
      </p:sp>
      <p:sp>
        <p:nvSpPr>
          <p:cNvPr id="6" name="Flèche droite 5"/>
          <p:cNvSpPr/>
          <p:nvPr/>
        </p:nvSpPr>
        <p:spPr>
          <a:xfrm>
            <a:off x="4071934" y="3643314"/>
            <a:ext cx="428628" cy="178595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strVal val="#ppt_w*0.70"/>
                                          </p:val>
                                        </p:tav>
                                        <p:tav tm="100000">
                                          <p:val>
                                            <p:strVal val="#ppt_w"/>
                                          </p:val>
                                        </p:tav>
                                      </p:tavLst>
                                    </p:anim>
                                    <p:anim calcmode="lin" valueType="num">
                                      <p:cBhvr>
                                        <p:cTn id="13" dur="1000" fill="hold"/>
                                        <p:tgtEl>
                                          <p:spTgt spid="6"/>
                                        </p:tgtEl>
                                        <p:attrNameLst>
                                          <p:attrName>ppt_h</p:attrName>
                                        </p:attrNameLst>
                                      </p:cBhvr>
                                      <p:tavLst>
                                        <p:tav tm="0">
                                          <p:val>
                                            <p:strVal val="#ppt_h"/>
                                          </p:val>
                                        </p:tav>
                                        <p:tav tm="100000">
                                          <p:val>
                                            <p:strVal val="#ppt_h"/>
                                          </p:val>
                                        </p:tav>
                                      </p:tavLst>
                                    </p:anim>
                                    <p:animEffect transition="in" filter="fade">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checkerboard(across)">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785786" y="214290"/>
            <a:ext cx="7500990" cy="1714512"/>
          </a:xfrm>
          <a:prstGeom prst="roundRect">
            <a:avLst/>
          </a:prstGeom>
          <a:solidFill>
            <a:srgbClr val="C000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p>
          <a:p>
            <a:pPr algn="ctr"/>
            <a:r>
              <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rPr>
              <a:t>UNE PRISE </a:t>
            </a:r>
            <a:r>
              <a:rPr lang="fr-F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rPr>
              <a:t>EN CHARGE INDISPENSABLE :</a:t>
            </a:r>
          </a:p>
          <a:p>
            <a:pPr algn="ctr"/>
            <a:r>
              <a:rPr lang="fr-FR" sz="2400" dirty="0">
                <a:ln w="18415" cmpd="sng">
                  <a:solidFill>
                    <a:srgbClr val="FFFFFF"/>
                  </a:solidFill>
                  <a:prstDash val="solid"/>
                </a:ln>
                <a:solidFill>
                  <a:srgbClr val="FFFF00"/>
                </a:solidFill>
                <a:effectLst>
                  <a:outerShdw blurRad="63500" dir="3600000" algn="tl" rotWithShape="0">
                    <a:srgbClr val="000000">
                      <a:alpha val="70000"/>
                    </a:srgbClr>
                  </a:outerShdw>
                </a:effectLst>
                <a:latin typeface="Arial Black" pitchFamily="34" charset="0"/>
              </a:rPr>
              <a:t>Agir pour réduire le risque</a:t>
            </a:r>
          </a:p>
          <a:p>
            <a:pPr algn="ctr"/>
            <a:endParaRPr lang="fr-FR" dirty="0"/>
          </a:p>
        </p:txBody>
      </p:sp>
      <p:sp>
        <p:nvSpPr>
          <p:cNvPr id="4" name="ZoneTexte 3"/>
          <p:cNvSpPr txBox="1"/>
          <p:nvPr/>
        </p:nvSpPr>
        <p:spPr>
          <a:xfrm>
            <a:off x="214282" y="2786058"/>
            <a:ext cx="8643966" cy="923330"/>
          </a:xfrm>
          <a:prstGeom prst="rect">
            <a:avLst/>
          </a:prstGeom>
          <a:ln/>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FR" b="1" dirty="0">
                <a:latin typeface="Arial" pitchFamily="34" charset="0"/>
                <a:cs typeface="Arial" pitchFamily="34" charset="0"/>
              </a:rPr>
              <a:t>Qu’il s’agisse de risques naturels, technologiques, sécuritaires, ou liés aux transports collectifs, les modes de comportements sociaux comme réponse à une crise dépendent de leur degré de préparation à cette dernière.</a:t>
            </a:r>
          </a:p>
        </p:txBody>
      </p:sp>
      <p:sp>
        <p:nvSpPr>
          <p:cNvPr id="6" name="ZoneTexte 5"/>
          <p:cNvSpPr txBox="1"/>
          <p:nvPr/>
        </p:nvSpPr>
        <p:spPr>
          <a:xfrm>
            <a:off x="357158" y="4071942"/>
            <a:ext cx="8358278" cy="1200329"/>
          </a:xfrm>
          <a:prstGeom prst="rect">
            <a:avLst/>
          </a:prstGeom>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b="1" dirty="0">
                <a:latin typeface="Arial" pitchFamily="34" charset="0"/>
                <a:cs typeface="Arial" pitchFamily="34" charset="0"/>
              </a:rPr>
              <a:t>Dans le cadre de la maîtrise des risques majeurs, a l’instar des pays développés, l’Algérie a accompli des efforts importants, et a élaboré une réglementation stricte, et a dégagé des  moyens conséquents pour prendre en charge les catastrophes naturelles et industrielles</a:t>
            </a:r>
          </a:p>
        </p:txBody>
      </p:sp>
      <p:sp>
        <p:nvSpPr>
          <p:cNvPr id="7" name="ZoneTexte 6"/>
          <p:cNvSpPr txBox="1"/>
          <p:nvPr/>
        </p:nvSpPr>
        <p:spPr>
          <a:xfrm>
            <a:off x="714348" y="5715016"/>
            <a:ext cx="7786742" cy="923330"/>
          </a:xfrm>
          <a:prstGeom prst="rect">
            <a:avLst/>
          </a:prstGeom>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a:latin typeface="Arial" pitchFamily="34" charset="0"/>
                <a:cs typeface="Arial" pitchFamily="34" charset="0"/>
              </a:rPr>
              <a:t>Ainsi le gouvernement a inscrit comme priorité la nécessité de préparer le pays à une meilleure appréhension des catastrophes a travers une politique de prévention</a:t>
            </a:r>
            <a:r>
              <a:rPr lang="fr-FR" b="1" dirty="0" smtClean="0">
                <a:latin typeface="Arial" pitchFamily="34" charset="0"/>
                <a:cs typeface="Arial" pitchFamily="34" charset="0"/>
              </a:rPr>
              <a:t>.</a:t>
            </a:r>
          </a:p>
        </p:txBody>
      </p:sp>
      <p:sp>
        <p:nvSpPr>
          <p:cNvPr id="8" name="Flèche vers le bas 7"/>
          <p:cNvSpPr/>
          <p:nvPr/>
        </p:nvSpPr>
        <p:spPr>
          <a:xfrm>
            <a:off x="2857488" y="3786190"/>
            <a:ext cx="2857520" cy="214314"/>
          </a:xfrm>
          <a:prstGeom prst="downArrow">
            <a:avLst/>
          </a:prstGeom>
          <a:solidFill>
            <a:schemeClr val="accent3">
              <a:lumMod val="60000"/>
              <a:lumOff val="40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vers le bas 8"/>
          <p:cNvSpPr/>
          <p:nvPr/>
        </p:nvSpPr>
        <p:spPr>
          <a:xfrm>
            <a:off x="2857488" y="5429264"/>
            <a:ext cx="2857520" cy="214314"/>
          </a:xfrm>
          <a:prstGeom prst="downArrow">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6" grpId="0" animBg="1"/>
      <p:bldP spid="7" grpId="0" animBg="1"/>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714348" y="285728"/>
            <a:ext cx="7643866" cy="1214446"/>
          </a:xfrm>
          <a:prstGeom prst="roundRect">
            <a:avLst/>
          </a:prstGeom>
          <a:solidFill>
            <a:srgbClr val="92D050"/>
          </a:solidFill>
          <a:scene3d>
            <a:camera prst="orthographicFront"/>
            <a:lightRig rig="soft" dir="tl">
              <a:rot lat="0" lon="0" rev="0"/>
            </a:lightRig>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sp3d contourW="25400" prstMaterial="matte">
              <a:bevelT w="25400" h="55880" prst="artDeco"/>
              <a:contourClr>
                <a:schemeClr val="accent2">
                  <a:tint val="20000"/>
                </a:schemeClr>
              </a:contourClr>
            </a:sp3d>
          </a:bodyPr>
          <a:lstStyle/>
          <a:p>
            <a:pPr lvl="0" algn="ctr"/>
            <a:endParaRPr lang="fr-F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pitchFamily="34" charset="0"/>
            </a:endParaRPr>
          </a:p>
          <a:p>
            <a:pPr lvl="0" algn="ctr"/>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Risques </a:t>
            </a:r>
            <a:r>
              <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majeurs en milieu urbain: appréhension de l’ampleur des phénomènes :</a:t>
            </a:r>
          </a:p>
          <a:p>
            <a:pPr algn="ctr"/>
            <a:endParaRPr lang="fr-FR"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ZoneTexte 2"/>
          <p:cNvSpPr txBox="1"/>
          <p:nvPr/>
        </p:nvSpPr>
        <p:spPr>
          <a:xfrm>
            <a:off x="357158" y="1643050"/>
            <a:ext cx="8358246" cy="1754326"/>
          </a:xfrm>
          <a:prstGeom prst="rect">
            <a:avLst/>
          </a:prstGeom>
          <a:solidFill>
            <a:schemeClr val="accent2">
              <a:lumMod val="40000"/>
              <a:lumOff val="60000"/>
            </a:schemeClr>
          </a:solidFill>
          <a:ln>
            <a:solidFill>
              <a:schemeClr val="tx1"/>
            </a:solidFill>
          </a:ln>
          <a:scene3d>
            <a:camera prst="orthographicFront"/>
            <a:lightRig rig="threePt" dir="t"/>
          </a:scene3d>
          <a:sp3d>
            <a:bevelT/>
          </a:sp3d>
        </p:spPr>
        <p:txBody>
          <a:bodyPr wrap="square" rtlCol="0">
            <a:spAutoFit/>
          </a:bodyPr>
          <a:lstStyle/>
          <a:p>
            <a:r>
              <a:rPr lang="fr-FR" b="1" dirty="0">
                <a:latin typeface="Arial" pitchFamily="34" charset="0"/>
                <a:cs typeface="Arial" pitchFamily="34" charset="0"/>
              </a:rPr>
              <a:t>La société humaine, devenant éminemment urbaine, a changé radicalement les rapports d’équilibre traditionnels ville/campagne. De 17% en 1950, à 34% en 1990,la population des pays en voie de développement, atteindra, selon les tendances constatées, 57 % en 2025 (WRI, 1990). De même, à l’horizon 2025, 75% des méga cités, de plus d’un million d’habitants seront situées dans ces mêmes pays.</a:t>
            </a:r>
          </a:p>
        </p:txBody>
      </p:sp>
      <p:sp>
        <p:nvSpPr>
          <p:cNvPr id="4" name="ZoneTexte 3"/>
          <p:cNvSpPr txBox="1"/>
          <p:nvPr/>
        </p:nvSpPr>
        <p:spPr>
          <a:xfrm>
            <a:off x="428596" y="3929066"/>
            <a:ext cx="8429684" cy="2585323"/>
          </a:xfrm>
          <a:prstGeom prst="rect">
            <a:avLst/>
          </a:prstGeom>
          <a:solidFill>
            <a:schemeClr val="accent2">
              <a:lumMod val="60000"/>
              <a:lumOff val="40000"/>
            </a:schemeClr>
          </a:solidFill>
          <a:ln>
            <a:solidFill>
              <a:schemeClr val="accent1"/>
            </a:solidFill>
          </a:ln>
          <a:scene3d>
            <a:camera prst="orthographicFront"/>
            <a:lightRig rig="threePt" dir="t"/>
          </a:scene3d>
          <a:sp3d>
            <a:bevelT/>
          </a:sp3d>
        </p:spPr>
        <p:txBody>
          <a:bodyPr wrap="square" rtlCol="0">
            <a:spAutoFit/>
          </a:bodyPr>
          <a:lstStyle/>
          <a:p>
            <a:r>
              <a:rPr lang="fr-FR" b="1" dirty="0">
                <a:latin typeface="Arial" pitchFamily="34" charset="0"/>
                <a:cs typeface="Arial" pitchFamily="34" charset="0"/>
              </a:rPr>
              <a:t>Il est vrai que le risque a toujours existé sous toutes les formes : catastrophes dues à des causes naturelles, </a:t>
            </a:r>
            <a:r>
              <a:rPr lang="fr-FR" b="1" dirty="0" smtClean="0">
                <a:latin typeface="Arial" pitchFamily="34" charset="0"/>
                <a:cs typeface="Arial" pitchFamily="34" charset="0"/>
              </a:rPr>
              <a:t>artificielles, </a:t>
            </a:r>
            <a:r>
              <a:rPr lang="fr-FR" b="1" dirty="0">
                <a:latin typeface="Arial" pitchFamily="34" charset="0"/>
                <a:cs typeface="Arial" pitchFamily="34" charset="0"/>
              </a:rPr>
              <a:t>dégradation écologique suite aux actions anthropiques </a:t>
            </a:r>
            <a:r>
              <a:rPr lang="fr-FR" b="1" dirty="0" smtClean="0">
                <a:latin typeface="Arial" pitchFamily="34" charset="0"/>
                <a:cs typeface="Arial" pitchFamily="34" charset="0"/>
              </a:rPr>
              <a:t>irréfléchies, </a:t>
            </a:r>
            <a:r>
              <a:rPr lang="fr-FR" b="1" dirty="0">
                <a:latin typeface="Arial" pitchFamily="34" charset="0"/>
                <a:cs typeface="Arial" pitchFamily="34" charset="0"/>
              </a:rPr>
              <a:t>etc. … Plus que jamais, le risque potentiel naturel, </a:t>
            </a:r>
            <a:r>
              <a:rPr lang="fr-FR" b="1" dirty="0">
                <a:solidFill>
                  <a:srgbClr val="C00000"/>
                </a:solidFill>
                <a:latin typeface="Arial" pitchFamily="34" charset="0"/>
                <a:cs typeface="Arial" pitchFamily="34" charset="0"/>
              </a:rPr>
              <a:t>ajouté à celui que l’Homme a généré, et continue de générer, particulièrement en milieu urbain, nous interpelle, au-delà des mesures ordinaires, des règles normatives</a:t>
            </a:r>
            <a:r>
              <a:rPr lang="fr-FR" b="1" dirty="0">
                <a:latin typeface="Arial" pitchFamily="34" charset="0"/>
                <a:cs typeface="Arial" pitchFamily="34" charset="0"/>
              </a:rPr>
              <a:t>, édictées ponctuellement, et des campagnes de sensibilisations périodiques, pour une démarche globale multirisques, basée sur une méthodologie qui doit dépasser les seuils de la prévention standardisée, du constat et des bilans. </a:t>
            </a:r>
            <a:endParaRPr lang="fr-FR" b="1" dirty="0" smtClean="0">
              <a:latin typeface="Arial" pitchFamily="34" charset="0"/>
              <a:cs typeface="Arial" pitchFamily="34" charset="0"/>
            </a:endParaRPr>
          </a:p>
        </p:txBody>
      </p:sp>
      <p:sp>
        <p:nvSpPr>
          <p:cNvPr id="6" name="Flèche vers le bas 5"/>
          <p:cNvSpPr/>
          <p:nvPr/>
        </p:nvSpPr>
        <p:spPr>
          <a:xfrm>
            <a:off x="3428992" y="3500438"/>
            <a:ext cx="2571768" cy="285752"/>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checkerboard(across)">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avec flèche vers le bas 9"/>
          <p:cNvSpPr/>
          <p:nvPr/>
        </p:nvSpPr>
        <p:spPr>
          <a:xfrm>
            <a:off x="2285984" y="285728"/>
            <a:ext cx="4071966" cy="1143008"/>
          </a:xfrm>
          <a:prstGeom prst="downArrowCallout">
            <a:avLst/>
          </a:prstGeom>
          <a:effectLst>
            <a:glow rad="228600">
              <a:schemeClr val="accent3">
                <a:satMod val="175000"/>
                <a:alpha val="40000"/>
              </a:schemeClr>
            </a:glow>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2400" dirty="0" smtClean="0">
                <a:latin typeface="Arial Black" pitchFamily="34" charset="0"/>
              </a:rPr>
              <a:t>INTRODUCTION</a:t>
            </a:r>
            <a:r>
              <a:rPr lang="fr-FR" dirty="0" smtClean="0"/>
              <a:t>:</a:t>
            </a:r>
            <a:endParaRPr lang="fr-FR" dirty="0"/>
          </a:p>
        </p:txBody>
      </p:sp>
      <p:sp>
        <p:nvSpPr>
          <p:cNvPr id="11" name="ZoneTexte 10"/>
          <p:cNvSpPr txBox="1"/>
          <p:nvPr/>
        </p:nvSpPr>
        <p:spPr>
          <a:xfrm>
            <a:off x="500034" y="1500174"/>
            <a:ext cx="8286808" cy="646331"/>
          </a:xfrm>
          <a:prstGeom prst="rect">
            <a:avLst/>
          </a:prstGeom>
          <a:solidFill>
            <a:schemeClr val="bg1"/>
          </a:solidFill>
          <a:ln>
            <a:solidFill>
              <a:schemeClr val="tx1"/>
            </a:solidFill>
          </a:ln>
          <a:effectLst/>
        </p:spPr>
        <p:txBody>
          <a:bodyPr wrap="square" rtlCol="0">
            <a:spAutoFit/>
          </a:bodyPr>
          <a:lstStyle/>
          <a:p>
            <a:r>
              <a:rPr lang="fr-FR" b="1" dirty="0">
                <a:latin typeface="Arial" pitchFamily="34" charset="0"/>
                <a:cs typeface="Arial" pitchFamily="34" charset="0"/>
              </a:rPr>
              <a:t>L’époque moderne a été marquée ces derniers temps par des catastrophes </a:t>
            </a:r>
            <a:r>
              <a:rPr lang="fr-FR" b="1" dirty="0" smtClean="0">
                <a:latin typeface="Arial" pitchFamily="34" charset="0"/>
                <a:cs typeface="Arial" pitchFamily="34" charset="0"/>
              </a:rPr>
              <a:t>majeurs, </a:t>
            </a:r>
            <a:r>
              <a:rPr lang="fr-FR" b="1" dirty="0">
                <a:latin typeface="Arial" pitchFamily="34" charset="0"/>
                <a:cs typeface="Arial" pitchFamily="34" charset="0"/>
              </a:rPr>
              <a:t>survenues en milieu </a:t>
            </a:r>
            <a:r>
              <a:rPr lang="fr-FR" b="1" dirty="0" smtClean="0">
                <a:latin typeface="Arial" pitchFamily="34" charset="0"/>
                <a:cs typeface="Arial" pitchFamily="34" charset="0"/>
              </a:rPr>
              <a:t>urbain.</a:t>
            </a:r>
          </a:p>
        </p:txBody>
      </p:sp>
      <p:sp>
        <p:nvSpPr>
          <p:cNvPr id="12" name="ZoneTexte 11"/>
          <p:cNvSpPr txBox="1"/>
          <p:nvPr/>
        </p:nvSpPr>
        <p:spPr>
          <a:xfrm>
            <a:off x="857224" y="2214554"/>
            <a:ext cx="7643866" cy="1200329"/>
          </a:xfrm>
          <a:prstGeom prst="rect">
            <a:avLst/>
          </a:prstGeom>
          <a:solidFill>
            <a:schemeClr val="bg1"/>
          </a:solidFill>
          <a:ln>
            <a:solidFill>
              <a:schemeClr val="accent1"/>
            </a:solidFill>
          </a:ln>
          <a:effectLst/>
        </p:spPr>
        <p:txBody>
          <a:bodyPr wrap="square" rtlCol="0">
            <a:spAutoFit/>
          </a:bodyPr>
          <a:lstStyle/>
          <a:p>
            <a:r>
              <a:rPr lang="fr-FR" b="1" dirty="0">
                <a:latin typeface="Arial" pitchFamily="34" charset="0"/>
                <a:cs typeface="Arial" pitchFamily="34" charset="0"/>
              </a:rPr>
              <a:t>Ceux-ci peuvent être naturels, industriels ou technologiques, tout comme ils peuvent être diffus, de la vie quotidienne. Cela peut aller ainsi des aléas naturels comme les inondations ou les séismes, les accidents industriels, et jusqu’aux violences urbaines</a:t>
            </a:r>
          </a:p>
        </p:txBody>
      </p:sp>
      <p:sp>
        <p:nvSpPr>
          <p:cNvPr id="13" name="ZoneTexte 12"/>
          <p:cNvSpPr txBox="1"/>
          <p:nvPr/>
        </p:nvSpPr>
        <p:spPr>
          <a:xfrm>
            <a:off x="428596" y="3786190"/>
            <a:ext cx="3857652" cy="2862322"/>
          </a:xfrm>
          <a:prstGeom prst="rect">
            <a:avLst/>
          </a:prstGeom>
          <a:solidFill>
            <a:schemeClr val="bg1"/>
          </a:solidFill>
          <a:ln>
            <a:solidFill>
              <a:schemeClr val="accent1"/>
            </a:solidFill>
          </a:ln>
          <a:effectLst>
            <a:glow rad="228600">
              <a:schemeClr val="accent5">
                <a:satMod val="175000"/>
                <a:alpha val="40000"/>
              </a:schemeClr>
            </a:glow>
          </a:effectLst>
        </p:spPr>
        <p:txBody>
          <a:bodyPr wrap="square" rtlCol="0">
            <a:spAutoFit/>
          </a:bodyPr>
          <a:lstStyle/>
          <a:p>
            <a:r>
              <a:rPr lang="fr-FR" b="1" dirty="0">
                <a:latin typeface="Arial" pitchFamily="34" charset="0"/>
                <a:cs typeface="Arial" pitchFamily="34" charset="0"/>
              </a:rPr>
              <a:t>L’Algérie a </a:t>
            </a:r>
            <a:r>
              <a:rPr lang="fr-FR" b="1" dirty="0" smtClean="0">
                <a:latin typeface="Arial" pitchFamily="34" charset="0"/>
                <a:cs typeface="Arial" pitchFamily="34" charset="0"/>
              </a:rPr>
              <a:t>connu de </a:t>
            </a:r>
            <a:r>
              <a:rPr lang="fr-FR" b="1" dirty="0">
                <a:latin typeface="Arial" pitchFamily="34" charset="0"/>
                <a:cs typeface="Arial" pitchFamily="34" charset="0"/>
              </a:rPr>
              <a:t>nombreuses catastrophes naturelles et particulièrement celles liées aux séismes de </a:t>
            </a:r>
            <a:r>
              <a:rPr lang="fr-FR" b="1" dirty="0" smtClean="0">
                <a:latin typeface="Arial" pitchFamily="34" charset="0"/>
                <a:cs typeface="Arial" pitchFamily="34" charset="0"/>
              </a:rPr>
              <a:t>Chleff </a:t>
            </a:r>
            <a:r>
              <a:rPr lang="fr-FR" b="1" dirty="0">
                <a:latin typeface="Arial" pitchFamily="34" charset="0"/>
                <a:cs typeface="Arial" pitchFamily="34" charset="0"/>
              </a:rPr>
              <a:t>en </a:t>
            </a:r>
            <a:r>
              <a:rPr lang="fr-FR" b="1" dirty="0" smtClean="0">
                <a:latin typeface="Arial" pitchFamily="34" charset="0"/>
                <a:cs typeface="Arial" pitchFamily="34" charset="0"/>
              </a:rPr>
              <a:t>Oct. </a:t>
            </a:r>
            <a:r>
              <a:rPr lang="fr-FR" b="1" dirty="0">
                <a:latin typeface="Arial" pitchFamily="34" charset="0"/>
                <a:cs typeface="Arial" pitchFamily="34" charset="0"/>
              </a:rPr>
              <a:t>1980, de Boumerdès en mai 2003 et aux inondations de </a:t>
            </a:r>
            <a:r>
              <a:rPr lang="fr-FR" b="1" dirty="0" smtClean="0">
                <a:latin typeface="Arial" pitchFamily="34" charset="0"/>
                <a:cs typeface="Arial" pitchFamily="34" charset="0"/>
              </a:rPr>
              <a:t>Bâb </a:t>
            </a:r>
            <a:r>
              <a:rPr lang="fr-FR" b="1" dirty="0">
                <a:latin typeface="Arial" pitchFamily="34" charset="0"/>
                <a:cs typeface="Arial" pitchFamily="34" charset="0"/>
              </a:rPr>
              <a:t>El Oued en </a:t>
            </a:r>
            <a:r>
              <a:rPr lang="fr-FR" b="1" dirty="0" smtClean="0">
                <a:latin typeface="Arial" pitchFamily="34" charset="0"/>
                <a:cs typeface="Arial" pitchFamily="34" charset="0"/>
              </a:rPr>
              <a:t>Nov. 2001</a:t>
            </a:r>
            <a:r>
              <a:rPr lang="fr-FR" b="1" dirty="0">
                <a:latin typeface="Arial" pitchFamily="34" charset="0"/>
                <a:cs typeface="Arial" pitchFamily="34" charset="0"/>
              </a:rPr>
              <a:t> </a:t>
            </a:r>
            <a:r>
              <a:rPr lang="fr-FR" b="1" dirty="0" smtClean="0">
                <a:latin typeface="Arial" pitchFamily="34" charset="0"/>
                <a:cs typeface="Arial" pitchFamily="34" charset="0"/>
              </a:rPr>
              <a:t>et Ghardaïa en 2008 qui </a:t>
            </a:r>
            <a:r>
              <a:rPr lang="fr-FR" b="1" dirty="0">
                <a:latin typeface="Arial" pitchFamily="34" charset="0"/>
                <a:cs typeface="Arial" pitchFamily="34" charset="0"/>
              </a:rPr>
              <a:t>ont engendré la perte de nombreuses vies humaines et causé des dégâts importants.</a:t>
            </a:r>
          </a:p>
        </p:txBody>
      </p:sp>
      <p:sp>
        <p:nvSpPr>
          <p:cNvPr id="14" name="ZoneTexte 13"/>
          <p:cNvSpPr txBox="1"/>
          <p:nvPr/>
        </p:nvSpPr>
        <p:spPr>
          <a:xfrm>
            <a:off x="4786314" y="3929066"/>
            <a:ext cx="4071966" cy="2585323"/>
          </a:xfrm>
          <a:prstGeom prst="rect">
            <a:avLst/>
          </a:prstGeom>
          <a:solidFill>
            <a:schemeClr val="accent4">
              <a:lumMod val="20000"/>
              <a:lumOff val="80000"/>
            </a:schemeClr>
          </a:solidFill>
          <a:ln>
            <a:solidFill>
              <a:schemeClr val="accent1"/>
            </a:solidFill>
          </a:ln>
          <a:effectLst>
            <a:glow rad="228600">
              <a:schemeClr val="accent4">
                <a:satMod val="175000"/>
                <a:alpha val="40000"/>
              </a:schemeClr>
            </a:glow>
          </a:effectLst>
        </p:spPr>
        <p:txBody>
          <a:bodyPr wrap="square" rtlCol="0">
            <a:spAutoFit/>
          </a:bodyPr>
          <a:lstStyle/>
          <a:p>
            <a:r>
              <a:rPr lang="fr-FR" b="1" dirty="0">
                <a:solidFill>
                  <a:srgbClr val="C00000"/>
                </a:solidFill>
                <a:latin typeface="Arial" pitchFamily="34" charset="0"/>
                <a:cs typeface="Arial" pitchFamily="34" charset="0"/>
              </a:rPr>
              <a:t>Les catastrophes naturelles vécues par notre pays, ces dernières années, ont mis à nu l’incapacité de nos gestionnaires à faire face à ces aléas</a:t>
            </a:r>
            <a:r>
              <a:rPr lang="fr-FR" b="1" dirty="0">
                <a:latin typeface="Arial" pitchFamily="34" charset="0"/>
                <a:cs typeface="Arial" pitchFamily="34" charset="0"/>
              </a:rPr>
              <a:t> qui bien sur font malheureusement partie de notre vécu « à puiser dans l’histoire du pays et les sinistres dates y afférentes </a:t>
            </a:r>
            <a:r>
              <a:rPr lang="fr-FR" b="1" dirty="0" smtClean="0">
                <a:latin typeface="Arial" pitchFamily="34" charset="0"/>
                <a:cs typeface="Arial" pitchFamily="34" charset="0"/>
              </a:rPr>
              <a:t>».</a:t>
            </a:r>
            <a:endParaRPr lang="fr-FR" b="1" dirty="0">
              <a:latin typeface="Arial" pitchFamily="34" charset="0"/>
              <a:cs typeface="Arial" pitchFamily="34" charset="0"/>
            </a:endParaRPr>
          </a:p>
        </p:txBody>
      </p:sp>
      <p:sp>
        <p:nvSpPr>
          <p:cNvPr id="15" name="Flèche droite rayée 14"/>
          <p:cNvSpPr/>
          <p:nvPr/>
        </p:nvSpPr>
        <p:spPr>
          <a:xfrm>
            <a:off x="4357686" y="4286256"/>
            <a:ext cx="428628" cy="1000132"/>
          </a:xfrm>
          <a:prstGeom prst="striped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edge">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checkerboard(across)">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blinds(horizontal)">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785786" y="0"/>
            <a:ext cx="7643866" cy="1285860"/>
          </a:xfrm>
          <a:prstGeom prst="roundRect">
            <a:avLst/>
          </a:prstGeom>
          <a:solidFill>
            <a:srgbClr val="92D050"/>
          </a:solidFill>
          <a:ln>
            <a:solidFill>
              <a:schemeClr val="tx1"/>
            </a:solidFill>
          </a:ln>
          <a:scene3d>
            <a:camera prst="orthographicFront"/>
            <a:lightRig rig="flat" dir="tl">
              <a:rot lat="0" lon="0" rev="6600000"/>
            </a:lightRig>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25400" contourW="8890">
              <a:bevelT w="38100" h="31750"/>
              <a:contourClr>
                <a:schemeClr val="accent2">
                  <a:shade val="75000"/>
                </a:schemeClr>
              </a:contourClr>
            </a:sp3d>
          </a:bodyPr>
          <a:lstStyle/>
          <a:p>
            <a:pPr lvl="0" algn="ctr"/>
            <a:endParaRPr lang="fr-FR"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endParaRPr>
          </a:p>
          <a:p>
            <a:pPr lvl="0" algn="ctr"/>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La </a:t>
            </a:r>
            <a:r>
              <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culture du risque : action de </a:t>
            </a:r>
            <a:endPar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ndParaRPr>
          </a:p>
          <a:p>
            <a:pPr lvl="0" algn="ctr"/>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Prévention et d’anticipation </a:t>
            </a:r>
            <a:r>
              <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d</a:t>
            </a:r>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es </a:t>
            </a:r>
            <a:r>
              <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risques majeurs </a:t>
            </a:r>
          </a:p>
          <a:p>
            <a:pPr algn="ctr"/>
            <a:endParaRPr lang="fr-F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Rectangle 2"/>
          <p:cNvSpPr/>
          <p:nvPr/>
        </p:nvSpPr>
        <p:spPr>
          <a:xfrm>
            <a:off x="428596" y="1500174"/>
            <a:ext cx="3786214" cy="785818"/>
          </a:xfrm>
          <a:prstGeom prst="rect">
            <a:avLst/>
          </a:prstGeom>
          <a:solidFill>
            <a:schemeClr val="bg1"/>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solidFill>
                <a:srgbClr val="00B050"/>
              </a:solidFill>
            </a:endParaRPr>
          </a:p>
          <a:p>
            <a:pPr algn="ctr"/>
            <a:r>
              <a:rPr lang="fr-FR" dirty="0" smtClean="0">
                <a:solidFill>
                  <a:srgbClr val="00B050"/>
                </a:solidFill>
                <a:latin typeface="Arial Black" pitchFamily="34" charset="0"/>
              </a:rPr>
              <a:t>Développer </a:t>
            </a:r>
            <a:r>
              <a:rPr lang="fr-FR" dirty="0">
                <a:solidFill>
                  <a:srgbClr val="00B050"/>
                </a:solidFill>
                <a:latin typeface="Arial Black" pitchFamily="34" charset="0"/>
              </a:rPr>
              <a:t>une véritable culture du risque :</a:t>
            </a:r>
          </a:p>
          <a:p>
            <a:pPr algn="ctr"/>
            <a:endParaRPr lang="fr-FR" dirty="0"/>
          </a:p>
        </p:txBody>
      </p:sp>
      <p:sp>
        <p:nvSpPr>
          <p:cNvPr id="4" name="ZoneTexte 3"/>
          <p:cNvSpPr txBox="1"/>
          <p:nvPr/>
        </p:nvSpPr>
        <p:spPr>
          <a:xfrm>
            <a:off x="214282" y="4214818"/>
            <a:ext cx="4357718" cy="2308324"/>
          </a:xfrm>
          <a:prstGeom prst="rect">
            <a:avLst/>
          </a:prstGeom>
          <a:ln/>
          <a:scene3d>
            <a:camera prst="orthographicFront"/>
            <a:lightRig rig="threePt" dir="t"/>
          </a:scene3d>
          <a:sp3d>
            <a:bevelT/>
          </a:sp3d>
        </p:spPr>
        <p:style>
          <a:lnRef idx="2">
            <a:schemeClr val="accent6"/>
          </a:lnRef>
          <a:fillRef idx="1">
            <a:schemeClr val="lt1"/>
          </a:fillRef>
          <a:effectRef idx="0">
            <a:schemeClr val="accent6"/>
          </a:effectRef>
          <a:fontRef idx="minor">
            <a:schemeClr val="dk1"/>
          </a:fontRef>
        </p:style>
        <p:txBody>
          <a:bodyPr wrap="square" rtlCol="0">
            <a:spAutoFit/>
          </a:bodyPr>
          <a:lstStyle/>
          <a:p>
            <a:r>
              <a:rPr lang="fr-FR" b="1" dirty="0" smtClean="0">
                <a:latin typeface="Arial" pitchFamily="34" charset="0"/>
                <a:cs typeface="Arial" pitchFamily="34" charset="0"/>
              </a:rPr>
              <a:t>En </a:t>
            </a:r>
            <a:r>
              <a:rPr lang="fr-FR" b="1" dirty="0">
                <a:latin typeface="Arial" pitchFamily="34" charset="0"/>
                <a:cs typeface="Arial" pitchFamily="34" charset="0"/>
              </a:rPr>
              <a:t>effet, plus les connaissances des habitants concernant les risques auxquels ils sont soumis sont grandes, plus ils seront aptes à éviter de se mettre dans des situations dangereuses et à réagir correctement lors de la survenance d’un phénomène dangereux.</a:t>
            </a:r>
          </a:p>
        </p:txBody>
      </p:sp>
      <p:sp>
        <p:nvSpPr>
          <p:cNvPr id="5" name="Rectangle 4"/>
          <p:cNvSpPr/>
          <p:nvPr/>
        </p:nvSpPr>
        <p:spPr>
          <a:xfrm>
            <a:off x="5072066" y="1500174"/>
            <a:ext cx="3714776" cy="642942"/>
          </a:xfrm>
          <a:prstGeom prst="rect">
            <a:avLst/>
          </a:prstGeom>
          <a:solidFill>
            <a:schemeClr val="bg1"/>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solidFill>
                <a:srgbClr val="00B050"/>
              </a:solidFill>
              <a:latin typeface="Arial Black" pitchFamily="34" charset="0"/>
            </a:endParaRPr>
          </a:p>
          <a:p>
            <a:pPr algn="ctr"/>
            <a:r>
              <a:rPr lang="fr-FR" b="1" dirty="0" smtClean="0">
                <a:solidFill>
                  <a:srgbClr val="00B050"/>
                </a:solidFill>
                <a:latin typeface="Arial Black" pitchFamily="34" charset="0"/>
              </a:rPr>
              <a:t>Un </a:t>
            </a:r>
            <a:r>
              <a:rPr lang="fr-FR" b="1" dirty="0">
                <a:solidFill>
                  <a:srgbClr val="00B050"/>
                </a:solidFill>
                <a:latin typeface="Arial Black" pitchFamily="34" charset="0"/>
              </a:rPr>
              <a:t>mot d'ordre : anticiper</a:t>
            </a:r>
            <a:endParaRPr lang="fr-FR" dirty="0">
              <a:solidFill>
                <a:srgbClr val="00B050"/>
              </a:solidFill>
              <a:latin typeface="Arial Black" pitchFamily="34" charset="0"/>
            </a:endParaRPr>
          </a:p>
          <a:p>
            <a:pPr algn="ctr"/>
            <a:endParaRPr lang="fr-FR" dirty="0"/>
          </a:p>
        </p:txBody>
      </p:sp>
      <p:sp>
        <p:nvSpPr>
          <p:cNvPr id="6" name="ZoneTexte 5"/>
          <p:cNvSpPr txBox="1"/>
          <p:nvPr/>
        </p:nvSpPr>
        <p:spPr>
          <a:xfrm>
            <a:off x="4929190" y="2714620"/>
            <a:ext cx="4000528" cy="3416320"/>
          </a:xfrm>
          <a:prstGeom prst="rect">
            <a:avLst/>
          </a:prstGeom>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Wingdings" pitchFamily="2" charset="2"/>
              <a:buChar char="Ø"/>
            </a:pPr>
            <a:r>
              <a:rPr lang="fr-FR" b="1" dirty="0">
                <a:solidFill>
                  <a:srgbClr val="00B050"/>
                </a:solidFill>
                <a:latin typeface="Arial" pitchFamily="34" charset="0"/>
                <a:cs typeface="Arial" pitchFamily="34" charset="0"/>
              </a:rPr>
              <a:t>Prévenir  le risque, </a:t>
            </a:r>
            <a:r>
              <a:rPr lang="fr-FR" b="1" dirty="0">
                <a:latin typeface="Arial" pitchFamily="34" charset="0"/>
                <a:cs typeface="Arial" pitchFamily="34" charset="0"/>
              </a:rPr>
              <a:t>c'est aussi </a:t>
            </a:r>
            <a:r>
              <a:rPr lang="fr-FR" b="1" dirty="0">
                <a:solidFill>
                  <a:srgbClr val="0070C0"/>
                </a:solidFill>
                <a:latin typeface="Arial" pitchFamily="34" charset="0"/>
                <a:cs typeface="Arial" pitchFamily="34" charset="0"/>
              </a:rPr>
              <a:t>soutenir la recherche</a:t>
            </a:r>
            <a:r>
              <a:rPr lang="fr-FR" b="1" dirty="0">
                <a:latin typeface="Arial" pitchFamily="34" charset="0"/>
                <a:cs typeface="Arial" pitchFamily="34" charset="0"/>
              </a:rPr>
              <a:t>, pour mieux comprendre la nature des risques, concevoir de nouveaux outils pour les surveiller, mais aussi enrichir la palette des moyens de défense.</a:t>
            </a:r>
          </a:p>
          <a:p>
            <a:pPr>
              <a:buFont typeface="Wingdings" pitchFamily="2" charset="2"/>
              <a:buChar char="Ø"/>
            </a:pPr>
            <a:r>
              <a:rPr lang="fr-FR" b="1" dirty="0">
                <a:solidFill>
                  <a:srgbClr val="00B050"/>
                </a:solidFill>
                <a:latin typeface="Arial" pitchFamily="34" charset="0"/>
                <a:cs typeface="Arial" pitchFamily="34" charset="0"/>
              </a:rPr>
              <a:t>Prévenir le risque</a:t>
            </a:r>
            <a:r>
              <a:rPr lang="fr-FR" b="1" dirty="0">
                <a:latin typeface="Arial" pitchFamily="34" charset="0"/>
                <a:cs typeface="Arial" pitchFamily="34" charset="0"/>
              </a:rPr>
              <a:t>, c'est encore </a:t>
            </a:r>
            <a:r>
              <a:rPr lang="fr-FR" b="1" dirty="0">
                <a:solidFill>
                  <a:srgbClr val="0070C0"/>
                </a:solidFill>
                <a:latin typeface="Arial" pitchFamily="34" charset="0"/>
                <a:cs typeface="Arial" pitchFamily="34" charset="0"/>
              </a:rPr>
              <a:t>favoriser le partage de ces avancées scientifiques et technologiques</a:t>
            </a:r>
            <a:r>
              <a:rPr lang="fr-FR" b="1" dirty="0">
                <a:latin typeface="Arial" pitchFamily="34" charset="0"/>
                <a:cs typeface="Arial" pitchFamily="34" charset="0"/>
              </a:rPr>
              <a:t>, pour que le risque soit encore mieux pris en compte dans les projets d'aménagement</a:t>
            </a:r>
            <a:r>
              <a:rPr lang="fr-FR" b="1" dirty="0" smtClean="0">
                <a:latin typeface="Arial" pitchFamily="34" charset="0"/>
                <a:cs typeface="Arial" pitchFamily="34" charset="0"/>
              </a:rPr>
              <a:t>.</a:t>
            </a:r>
          </a:p>
        </p:txBody>
      </p:sp>
      <p:sp>
        <p:nvSpPr>
          <p:cNvPr id="7" name="ZoneTexte 6"/>
          <p:cNvSpPr txBox="1"/>
          <p:nvPr/>
        </p:nvSpPr>
        <p:spPr>
          <a:xfrm>
            <a:off x="214282" y="2571744"/>
            <a:ext cx="4357686" cy="1477328"/>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a:solidFill>
                  <a:srgbClr val="00B050"/>
                </a:solidFill>
                <a:latin typeface="Arial" pitchFamily="34" charset="0"/>
                <a:cs typeface="Arial" pitchFamily="34" charset="0"/>
              </a:rPr>
              <a:t>Prévenir le risque</a:t>
            </a:r>
            <a:r>
              <a:rPr lang="fr-FR" b="1" dirty="0">
                <a:latin typeface="Arial" pitchFamily="34" charset="0"/>
                <a:cs typeface="Arial" pitchFamily="34" charset="0"/>
              </a:rPr>
              <a:t>, qu'il soit naturel, technologique ou induit de manière chronique par les activités de l'homme, c'est d'abord, développer une solide </a:t>
            </a:r>
            <a:r>
              <a:rPr lang="fr-FR" b="1" dirty="0">
                <a:solidFill>
                  <a:srgbClr val="0070C0"/>
                </a:solidFill>
                <a:latin typeface="Arial" pitchFamily="34" charset="0"/>
                <a:cs typeface="Arial" pitchFamily="34" charset="0"/>
              </a:rPr>
              <a:t>"culture du risque "</a:t>
            </a:r>
          </a:p>
        </p:txBody>
      </p:sp>
      <p:sp>
        <p:nvSpPr>
          <p:cNvPr id="8" name="Flèche gauche 7"/>
          <p:cNvSpPr/>
          <p:nvPr/>
        </p:nvSpPr>
        <p:spPr>
          <a:xfrm rot="19025575">
            <a:off x="3759882" y="1289746"/>
            <a:ext cx="571504" cy="357190"/>
          </a:xfrm>
          <a:prstGeom prst="leftArrow">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gauche 8"/>
          <p:cNvSpPr/>
          <p:nvPr/>
        </p:nvSpPr>
        <p:spPr>
          <a:xfrm rot="13089703">
            <a:off x="4835590" y="1281374"/>
            <a:ext cx="571504" cy="357190"/>
          </a:xfrm>
          <a:prstGeom prst="leftArrow">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vers le bas 9"/>
          <p:cNvSpPr/>
          <p:nvPr/>
        </p:nvSpPr>
        <p:spPr>
          <a:xfrm>
            <a:off x="1428728" y="2285992"/>
            <a:ext cx="1643074" cy="214314"/>
          </a:xfrm>
          <a:prstGeom prst="downArrow">
            <a:avLst/>
          </a:prstGeom>
          <a:solidFill>
            <a:srgbClr val="FFFF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vers le bas 10"/>
          <p:cNvSpPr/>
          <p:nvPr/>
        </p:nvSpPr>
        <p:spPr>
          <a:xfrm>
            <a:off x="6000760" y="2285992"/>
            <a:ext cx="1643074" cy="285752"/>
          </a:xfrm>
          <a:prstGeom prst="downArrow">
            <a:avLst/>
          </a:prstGeom>
          <a:solidFill>
            <a:srgbClr val="FFFF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strVal val="#ppt_w*0.70"/>
                                          </p:val>
                                        </p:tav>
                                        <p:tav tm="100000">
                                          <p:val>
                                            <p:strVal val="#ppt_w"/>
                                          </p:val>
                                        </p:tav>
                                      </p:tavLst>
                                    </p:anim>
                                    <p:anim calcmode="lin" valueType="num">
                                      <p:cBhvr>
                                        <p:cTn id="13" dur="1000" fill="hold"/>
                                        <p:tgtEl>
                                          <p:spTgt spid="8"/>
                                        </p:tgtEl>
                                        <p:attrNameLst>
                                          <p:attrName>ppt_h</p:attrName>
                                        </p:attrNameLst>
                                      </p:cBhvr>
                                      <p:tavLst>
                                        <p:tav tm="0">
                                          <p:val>
                                            <p:strVal val="#ppt_h"/>
                                          </p:val>
                                        </p:tav>
                                        <p:tav tm="100000">
                                          <p:val>
                                            <p:strVal val="#ppt_h"/>
                                          </p:val>
                                        </p:tav>
                                      </p:tavLst>
                                    </p:anim>
                                    <p:animEffect transition="in" filter="fade">
                                      <p:cBhvr>
                                        <p:cTn id="14" dur="1000"/>
                                        <p:tgtEl>
                                          <p:spTgt spid="8"/>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strVal val="#ppt_w*0.70"/>
                                          </p:val>
                                        </p:tav>
                                        <p:tav tm="100000">
                                          <p:val>
                                            <p:strVal val="#ppt_w"/>
                                          </p:val>
                                        </p:tav>
                                      </p:tavLst>
                                    </p:anim>
                                    <p:anim calcmode="lin" valueType="num">
                                      <p:cBhvr>
                                        <p:cTn id="18" dur="1000" fill="hold"/>
                                        <p:tgtEl>
                                          <p:spTgt spid="3"/>
                                        </p:tgtEl>
                                        <p:attrNameLst>
                                          <p:attrName>ppt_h</p:attrName>
                                        </p:attrNameLst>
                                      </p:cBhvr>
                                      <p:tavLst>
                                        <p:tav tm="0">
                                          <p:val>
                                            <p:strVal val="#ppt_h"/>
                                          </p:val>
                                        </p:tav>
                                        <p:tav tm="100000">
                                          <p:val>
                                            <p:strVal val="#ppt_h"/>
                                          </p:val>
                                        </p:tav>
                                      </p:tavLst>
                                    </p:anim>
                                    <p:animEffect transition="in" filter="fade">
                                      <p:cBhvr>
                                        <p:cTn id="19" dur="10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500" fill="hold"/>
                                        <p:tgtEl>
                                          <p:spTgt spid="4"/>
                                        </p:tgtEl>
                                        <p:attrNameLst>
                                          <p:attrName>ppt_x</p:attrName>
                                        </p:attrNameLst>
                                      </p:cBhvr>
                                      <p:tavLst>
                                        <p:tav tm="0">
                                          <p:val>
                                            <p:strVal val="#ppt_x"/>
                                          </p:val>
                                        </p:tav>
                                        <p:tav tm="100000">
                                          <p:val>
                                            <p:strVal val="#ppt_x"/>
                                          </p:val>
                                        </p:tav>
                                      </p:tavLst>
                                    </p:anim>
                                    <p:anim calcmode="lin" valueType="num">
                                      <p:cBhvr additive="base">
                                        <p:cTn id="3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ppt_w</p:attrName>
                                        </p:attrNameLst>
                                      </p:cBhvr>
                                      <p:tavLst>
                                        <p:tav tm="0">
                                          <p:val>
                                            <p:strVal val="#ppt_w*0.70"/>
                                          </p:val>
                                        </p:tav>
                                        <p:tav tm="100000">
                                          <p:val>
                                            <p:strVal val="#ppt_w"/>
                                          </p:val>
                                        </p:tav>
                                      </p:tavLst>
                                    </p:anim>
                                    <p:anim calcmode="lin" valueType="num">
                                      <p:cBhvr>
                                        <p:cTn id="43" dur="1000" fill="hold"/>
                                        <p:tgtEl>
                                          <p:spTgt spid="9"/>
                                        </p:tgtEl>
                                        <p:attrNameLst>
                                          <p:attrName>ppt_h</p:attrName>
                                        </p:attrNameLst>
                                      </p:cBhvr>
                                      <p:tavLst>
                                        <p:tav tm="0">
                                          <p:val>
                                            <p:strVal val="#ppt_h"/>
                                          </p:val>
                                        </p:tav>
                                        <p:tav tm="100000">
                                          <p:val>
                                            <p:strVal val="#ppt_h"/>
                                          </p:val>
                                        </p:tav>
                                      </p:tavLst>
                                    </p:anim>
                                    <p:animEffect transition="in" filter="fade">
                                      <p:cBhvr>
                                        <p:cTn id="44" dur="1000"/>
                                        <p:tgtEl>
                                          <p:spTgt spid="9"/>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1000" fill="hold"/>
                                        <p:tgtEl>
                                          <p:spTgt spid="5"/>
                                        </p:tgtEl>
                                        <p:attrNameLst>
                                          <p:attrName>ppt_w</p:attrName>
                                        </p:attrNameLst>
                                      </p:cBhvr>
                                      <p:tavLst>
                                        <p:tav tm="0">
                                          <p:val>
                                            <p:strVal val="#ppt_w*0.70"/>
                                          </p:val>
                                        </p:tav>
                                        <p:tav tm="100000">
                                          <p:val>
                                            <p:strVal val="#ppt_w"/>
                                          </p:val>
                                        </p:tav>
                                      </p:tavLst>
                                    </p:anim>
                                    <p:anim calcmode="lin" valueType="num">
                                      <p:cBhvr>
                                        <p:cTn id="48" dur="1000" fill="hold"/>
                                        <p:tgtEl>
                                          <p:spTgt spid="5"/>
                                        </p:tgtEl>
                                        <p:attrNameLst>
                                          <p:attrName>ppt_h</p:attrName>
                                        </p:attrNameLst>
                                      </p:cBhvr>
                                      <p:tavLst>
                                        <p:tav tm="0">
                                          <p:val>
                                            <p:strVal val="#ppt_h"/>
                                          </p:val>
                                        </p:tav>
                                        <p:tav tm="100000">
                                          <p:val>
                                            <p:strVal val="#ppt_h"/>
                                          </p:val>
                                        </p:tav>
                                      </p:tavLst>
                                    </p:anim>
                                    <p:animEffect transition="in" filter="fade">
                                      <p:cBhvr>
                                        <p:cTn id="49" dur="1000"/>
                                        <p:tgtEl>
                                          <p:spTgt spid="5"/>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500" fill="hold"/>
                                        <p:tgtEl>
                                          <p:spTgt spid="11"/>
                                        </p:tgtEl>
                                        <p:attrNameLst>
                                          <p:attrName>ppt_x</p:attrName>
                                        </p:attrNameLst>
                                      </p:cBhvr>
                                      <p:tavLst>
                                        <p:tav tm="0">
                                          <p:val>
                                            <p:strVal val="#ppt_x"/>
                                          </p:val>
                                        </p:tav>
                                        <p:tav tm="100000">
                                          <p:val>
                                            <p:strVal val="#ppt_x"/>
                                          </p:val>
                                        </p:tav>
                                      </p:tavLst>
                                    </p:anim>
                                    <p:anim calcmode="lin" valueType="num">
                                      <p:cBhvr additive="base">
                                        <p:cTn id="5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6"/>
                                        </p:tgtEl>
                                        <p:attrNameLst>
                                          <p:attrName>style.visibility</p:attrName>
                                        </p:attrNameLst>
                                      </p:cBhvr>
                                      <p:to>
                                        <p:strVal val="visible"/>
                                      </p:to>
                                    </p:set>
                                    <p:anim calcmode="lin" valueType="num">
                                      <p:cBhvr additive="base">
                                        <p:cTn id="60" dur="500" fill="hold"/>
                                        <p:tgtEl>
                                          <p:spTgt spid="6"/>
                                        </p:tgtEl>
                                        <p:attrNameLst>
                                          <p:attrName>ppt_x</p:attrName>
                                        </p:attrNameLst>
                                      </p:cBhvr>
                                      <p:tavLst>
                                        <p:tav tm="0">
                                          <p:val>
                                            <p:strVal val="#ppt_x"/>
                                          </p:val>
                                        </p:tav>
                                        <p:tav tm="100000">
                                          <p:val>
                                            <p:strVal val="#ppt_x"/>
                                          </p:val>
                                        </p:tav>
                                      </p:tavLst>
                                    </p:anim>
                                    <p:anim calcmode="lin" valueType="num">
                                      <p:cBhvr additive="base">
                                        <p:cTn id="6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1000100" y="285728"/>
            <a:ext cx="7072362" cy="928694"/>
          </a:xfrm>
          <a:prstGeom prst="roundRect">
            <a:avLst/>
          </a:prstGeom>
          <a:solidFill>
            <a:srgbClr val="92D050"/>
          </a:solidFill>
          <a:scene3d>
            <a:camera prst="orthographicFront"/>
            <a:lightRig rig="brightRoom"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Mesures de  prévention des risques majeurs: </a:t>
            </a:r>
            <a:endPar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ndParaRPr>
          </a:p>
        </p:txBody>
      </p:sp>
      <p:sp>
        <p:nvSpPr>
          <p:cNvPr id="4" name="Rectangle 3"/>
          <p:cNvSpPr/>
          <p:nvPr/>
        </p:nvSpPr>
        <p:spPr>
          <a:xfrm>
            <a:off x="785786" y="1428736"/>
            <a:ext cx="3143272" cy="714380"/>
          </a:xfrm>
          <a:prstGeom prst="rect">
            <a:avLst/>
          </a:prstGeom>
          <a:solidFill>
            <a:srgbClr val="C000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u="sng" dirty="0" smtClean="0">
              <a:latin typeface="Arial Black" pitchFamily="34" charset="0"/>
            </a:endParaRPr>
          </a:p>
          <a:p>
            <a:pPr algn="ctr"/>
            <a:r>
              <a:rPr lang="fr-FR" b="1" dirty="0" smtClean="0">
                <a:latin typeface="Arial Black" pitchFamily="34" charset="0"/>
              </a:rPr>
              <a:t>Une </a:t>
            </a:r>
            <a:r>
              <a:rPr lang="fr-FR" b="1" dirty="0">
                <a:latin typeface="Arial Black" pitchFamily="34" charset="0"/>
              </a:rPr>
              <a:t>décennie de la prévention :</a:t>
            </a:r>
            <a:endParaRPr lang="fr-FR" dirty="0">
              <a:latin typeface="Arial Black" pitchFamily="34" charset="0"/>
            </a:endParaRPr>
          </a:p>
          <a:p>
            <a:pPr algn="ctr"/>
            <a:endParaRPr lang="fr-FR" dirty="0"/>
          </a:p>
        </p:txBody>
      </p:sp>
      <p:sp>
        <p:nvSpPr>
          <p:cNvPr id="5" name="ZoneTexte 4"/>
          <p:cNvSpPr txBox="1"/>
          <p:nvPr/>
        </p:nvSpPr>
        <p:spPr>
          <a:xfrm>
            <a:off x="785786" y="2357430"/>
            <a:ext cx="7143800" cy="1200329"/>
          </a:xfrm>
          <a:prstGeom prst="rect">
            <a:avLst/>
          </a:prstGeom>
          <a:solidFill>
            <a:schemeClr val="accent6">
              <a:lumMod val="20000"/>
              <a:lumOff val="80000"/>
            </a:schemeClr>
          </a:solidFill>
          <a:scene3d>
            <a:camera prst="orthographicFront"/>
            <a:lightRig rig="threePt" dir="t"/>
          </a:scene3d>
          <a:sp3d>
            <a:bevelT/>
          </a:sp3d>
        </p:spPr>
        <p:style>
          <a:lnRef idx="2">
            <a:schemeClr val="accent6"/>
          </a:lnRef>
          <a:fillRef idx="1">
            <a:schemeClr val="lt1"/>
          </a:fillRef>
          <a:effectRef idx="0">
            <a:schemeClr val="accent6"/>
          </a:effectRef>
          <a:fontRef idx="minor">
            <a:schemeClr val="dk1"/>
          </a:fontRef>
        </p:style>
        <p:txBody>
          <a:bodyPr wrap="square" rtlCol="0">
            <a:spAutoFit/>
          </a:bodyPr>
          <a:lstStyle/>
          <a:p>
            <a:r>
              <a:rPr lang="fr-FR" b="1" dirty="0">
                <a:latin typeface="Arial" pitchFamily="34" charset="0"/>
                <a:cs typeface="Arial" pitchFamily="34" charset="0"/>
              </a:rPr>
              <a:t>La gravité de leurs impacts a été telle que les nations unies ont déclaré la période 1990-1999 décennies de la prévention des catastrophes naturelles consacrant et promouvant ainsi, une nouvelle science du danger </a:t>
            </a:r>
            <a:r>
              <a:rPr lang="fr-FR" b="1" dirty="0">
                <a:solidFill>
                  <a:srgbClr val="002060"/>
                </a:solidFill>
                <a:latin typeface="Arial" pitchFamily="34" charset="0"/>
                <a:cs typeface="Arial" pitchFamily="34" charset="0"/>
              </a:rPr>
              <a:t>: la cyndinique</a:t>
            </a:r>
            <a:r>
              <a:rPr lang="fr-FR" b="1" dirty="0" smtClean="0">
                <a:solidFill>
                  <a:srgbClr val="002060"/>
                </a:solidFill>
                <a:latin typeface="Arial" pitchFamily="34" charset="0"/>
                <a:cs typeface="Arial" pitchFamily="34" charset="0"/>
              </a:rPr>
              <a:t>.</a:t>
            </a:r>
            <a:endParaRPr lang="fr-FR" b="1" dirty="0">
              <a:solidFill>
                <a:srgbClr val="002060"/>
              </a:solidFill>
              <a:latin typeface="Arial" pitchFamily="34" charset="0"/>
              <a:cs typeface="Arial" pitchFamily="34" charset="0"/>
            </a:endParaRPr>
          </a:p>
        </p:txBody>
      </p:sp>
      <p:sp>
        <p:nvSpPr>
          <p:cNvPr id="8" name="Rectangle avec flèche vers la droite 7"/>
          <p:cNvSpPr/>
          <p:nvPr/>
        </p:nvSpPr>
        <p:spPr>
          <a:xfrm>
            <a:off x="500034" y="3929066"/>
            <a:ext cx="2857520" cy="2214578"/>
          </a:xfrm>
          <a:prstGeom prst="rightArrowCallout">
            <a:avLst/>
          </a:prstGeom>
          <a:solidFill>
            <a:srgbClr val="00B0F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smtClean="0">
                <a:solidFill>
                  <a:schemeClr val="tx1"/>
                </a:solidFill>
                <a:latin typeface="Arial Black" pitchFamily="34" charset="0"/>
                <a:cs typeface="Arial" pitchFamily="34" charset="0"/>
              </a:rPr>
              <a:t>Le secrétaire générale des nations unies n’as pas manqué de préciser que:</a:t>
            </a:r>
            <a:endParaRPr lang="fr-FR" b="1" dirty="0">
              <a:solidFill>
                <a:schemeClr val="tx1"/>
              </a:solidFill>
              <a:latin typeface="Arial Black" pitchFamily="34" charset="0"/>
              <a:cs typeface="Arial" pitchFamily="34" charset="0"/>
            </a:endParaRPr>
          </a:p>
        </p:txBody>
      </p:sp>
      <p:sp>
        <p:nvSpPr>
          <p:cNvPr id="9" name="Rectangle à coins arrondis 8"/>
          <p:cNvSpPr/>
          <p:nvPr/>
        </p:nvSpPr>
        <p:spPr>
          <a:xfrm>
            <a:off x="3500430" y="3786190"/>
            <a:ext cx="5286412" cy="2786082"/>
          </a:xfrm>
          <a:prstGeom prst="roundRect">
            <a:avLst/>
          </a:prstGeom>
          <a:solidFill>
            <a:srgbClr val="0070C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chemeClr val="bg1"/>
                </a:solidFill>
                <a:latin typeface="Arial Black" pitchFamily="34" charset="0"/>
                <a:cs typeface="Arial" pitchFamily="34" charset="0"/>
              </a:rPr>
              <a:t>« Il faut élaborer des stratégies visant à atténuer les effets des catastrophes, mais il faut surtout s’employer à rendre ces populations moins vulnérables. </a:t>
            </a:r>
          </a:p>
        </p:txBody>
      </p:sp>
      <p:sp>
        <p:nvSpPr>
          <p:cNvPr id="11" name="Flèche en arc 10"/>
          <p:cNvSpPr/>
          <p:nvPr/>
        </p:nvSpPr>
        <p:spPr>
          <a:xfrm rot="1889620">
            <a:off x="3841736" y="1535727"/>
            <a:ext cx="1178366" cy="1091941"/>
          </a:xfrm>
          <a:prstGeom prst="circular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fr-FR">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in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ppt_w*0.70"/>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animEffect transition="in" filter="fade">
                                      <p:cBhvr>
                                        <p:cTn id="24" dur="1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8" grpId="0" animBg="1"/>
      <p:bldP spid="9"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928794" y="214290"/>
            <a:ext cx="4786346" cy="369332"/>
          </a:xfrm>
          <a:prstGeom prst="rect">
            <a:avLst/>
          </a:prstGeom>
          <a:solidFill>
            <a:srgbClr val="C00000"/>
          </a:solidFill>
          <a:ln>
            <a:solidFill>
              <a:schemeClr val="tx1"/>
            </a:solidFill>
          </a:ln>
          <a:scene3d>
            <a:camera prst="orthographicFront"/>
            <a:lightRig rig="threePt" dir="t"/>
          </a:scene3d>
          <a:sp3d>
            <a:bevelT/>
          </a:sp3d>
        </p:spPr>
        <p:txBody>
          <a:bodyPr wrap="square" rtlCol="0">
            <a:spAutoFit/>
          </a:bodyPr>
          <a:lstStyle/>
          <a:p>
            <a:r>
              <a:rPr lang="fr-FR" b="1" dirty="0">
                <a:solidFill>
                  <a:schemeClr val="bg1"/>
                </a:solidFill>
                <a:latin typeface="Arial Black" pitchFamily="34" charset="0"/>
              </a:rPr>
              <a:t>Une philosophie de la prévention </a:t>
            </a:r>
            <a:r>
              <a:rPr lang="fr-FR" b="1" dirty="0" smtClean="0">
                <a:solidFill>
                  <a:schemeClr val="bg1"/>
                </a:solidFill>
                <a:latin typeface="Arial Black" pitchFamily="34" charset="0"/>
              </a:rPr>
              <a:t>:</a:t>
            </a:r>
            <a:endParaRPr lang="fr-FR" dirty="0">
              <a:solidFill>
                <a:schemeClr val="bg1"/>
              </a:solidFill>
              <a:latin typeface="Arial Black" pitchFamily="34" charset="0"/>
            </a:endParaRPr>
          </a:p>
        </p:txBody>
      </p:sp>
      <p:sp>
        <p:nvSpPr>
          <p:cNvPr id="3" name="ZoneTexte 2"/>
          <p:cNvSpPr txBox="1"/>
          <p:nvPr/>
        </p:nvSpPr>
        <p:spPr>
          <a:xfrm>
            <a:off x="357158" y="785794"/>
            <a:ext cx="8286808" cy="1477328"/>
          </a:xfrm>
          <a:prstGeom prst="rect">
            <a:avLst/>
          </a:prstGeom>
          <a:solidFill>
            <a:schemeClr val="bg1"/>
          </a:solidFill>
          <a:scene3d>
            <a:camera prst="orthographicFront"/>
            <a:lightRig rig="threePt" dir="t"/>
          </a:scene3d>
          <a:sp3d>
            <a:bevelT/>
          </a:sp3d>
        </p:spPr>
        <p:txBody>
          <a:bodyPr wrap="square" rtlCol="0">
            <a:spAutoFit/>
          </a:bodyPr>
          <a:lstStyle/>
          <a:p>
            <a:r>
              <a:rPr lang="fr-FR" b="1" dirty="0">
                <a:solidFill>
                  <a:srgbClr val="C00000"/>
                </a:solidFill>
                <a:latin typeface="Arial" pitchFamily="34" charset="0"/>
                <a:cs typeface="Arial" pitchFamily="34" charset="0"/>
              </a:rPr>
              <a:t>La prévention regroupe l’ensemble des dispositions à mettre en œuvre pour réduire l'impact d'un phénomène naturel prévisible sur les personnes et les biens. Elle se traduit notamment par des actions d'information des travaux et des mesures réglementaires visant l'occupation des sols</a:t>
            </a:r>
            <a:r>
              <a:rPr lang="fr-FR" b="1" dirty="0" smtClean="0">
                <a:solidFill>
                  <a:srgbClr val="C00000"/>
                </a:solidFill>
                <a:latin typeface="Arial" pitchFamily="34" charset="0"/>
                <a:cs typeface="Arial" pitchFamily="34" charset="0"/>
              </a:rPr>
              <a:t>.</a:t>
            </a:r>
            <a:endParaRPr lang="fr-FR" b="1" dirty="0">
              <a:solidFill>
                <a:srgbClr val="C00000"/>
              </a:solidFill>
              <a:latin typeface="Arial" pitchFamily="34" charset="0"/>
              <a:cs typeface="Arial" pitchFamily="34" charset="0"/>
            </a:endParaRPr>
          </a:p>
        </p:txBody>
      </p:sp>
      <p:sp>
        <p:nvSpPr>
          <p:cNvPr id="4" name="ZoneTexte 3"/>
          <p:cNvSpPr txBox="1"/>
          <p:nvPr/>
        </p:nvSpPr>
        <p:spPr>
          <a:xfrm>
            <a:off x="1428728" y="2500306"/>
            <a:ext cx="6286544" cy="369332"/>
          </a:xfrm>
          <a:prstGeom prst="rect">
            <a:avLst/>
          </a:prstGeom>
          <a:solidFill>
            <a:srgbClr val="C00000"/>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fr-FR" b="1" dirty="0">
                <a:solidFill>
                  <a:schemeClr val="bg1"/>
                </a:solidFill>
                <a:latin typeface="Arial Black" pitchFamily="34" charset="0"/>
              </a:rPr>
              <a:t>Les objectifs de la politique de prévention :</a:t>
            </a:r>
            <a:r>
              <a:rPr lang="fr-FR" b="1" dirty="0"/>
              <a:t> </a:t>
            </a:r>
            <a:endParaRPr lang="fr-FR" dirty="0"/>
          </a:p>
        </p:txBody>
      </p:sp>
      <p:sp>
        <p:nvSpPr>
          <p:cNvPr id="6" name="ZoneTexte 5"/>
          <p:cNvSpPr txBox="1"/>
          <p:nvPr/>
        </p:nvSpPr>
        <p:spPr>
          <a:xfrm>
            <a:off x="2571736" y="5857892"/>
            <a:ext cx="6357982" cy="646331"/>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pPr lvl="0"/>
            <a:r>
              <a:rPr lang="fr-FR" b="1" dirty="0" smtClean="0">
                <a:latin typeface="Arial" pitchFamily="34" charset="0"/>
                <a:cs typeface="Arial" pitchFamily="34" charset="0"/>
              </a:rPr>
              <a:t>Tirer </a:t>
            </a:r>
            <a:r>
              <a:rPr lang="fr-FR" b="1" dirty="0">
                <a:latin typeface="Arial" pitchFamily="34" charset="0"/>
                <a:cs typeface="Arial" pitchFamily="34" charset="0"/>
              </a:rPr>
              <a:t>des leçons des événements </a:t>
            </a:r>
            <a:r>
              <a:rPr lang="fr-FR" b="1" dirty="0" smtClean="0">
                <a:latin typeface="Arial" pitchFamily="34" charset="0"/>
                <a:cs typeface="Arial" pitchFamily="34" charset="0"/>
              </a:rPr>
              <a:t>naturels dommageables </a:t>
            </a:r>
            <a:r>
              <a:rPr lang="fr-FR" b="1" dirty="0">
                <a:latin typeface="Arial" pitchFamily="34" charset="0"/>
                <a:cs typeface="Arial" pitchFamily="34" charset="0"/>
              </a:rPr>
              <a:t>lorsqu’ils se produisent</a:t>
            </a:r>
            <a:r>
              <a:rPr lang="fr-FR" b="1" dirty="0" smtClean="0">
                <a:latin typeface="Arial" pitchFamily="34" charset="0"/>
                <a:cs typeface="Arial" pitchFamily="34" charset="0"/>
              </a:rPr>
              <a:t>.</a:t>
            </a:r>
          </a:p>
        </p:txBody>
      </p:sp>
      <p:sp>
        <p:nvSpPr>
          <p:cNvPr id="7" name="ZoneTexte 6"/>
          <p:cNvSpPr txBox="1"/>
          <p:nvPr/>
        </p:nvSpPr>
        <p:spPr>
          <a:xfrm>
            <a:off x="2571736" y="3000372"/>
            <a:ext cx="6357982" cy="923330"/>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pPr lvl="0"/>
            <a:r>
              <a:rPr lang="fr-FR" b="1" dirty="0" smtClean="0">
                <a:latin typeface="Arial" pitchFamily="34" charset="0"/>
                <a:cs typeface="Arial" pitchFamily="34" charset="0"/>
              </a:rPr>
              <a:t>Mieux connaître les phénomènes et leurs incidences.</a:t>
            </a:r>
          </a:p>
          <a:p>
            <a:pPr lvl="0"/>
            <a:r>
              <a:rPr lang="fr-FR" b="1" dirty="0" smtClean="0">
                <a:latin typeface="Arial" pitchFamily="34" charset="0"/>
                <a:cs typeface="Arial" pitchFamily="34" charset="0"/>
              </a:rPr>
              <a:t>Assurer, lorsque cela est possible, une surveillance des phénomènes naturels.</a:t>
            </a:r>
          </a:p>
        </p:txBody>
      </p:sp>
      <p:sp>
        <p:nvSpPr>
          <p:cNvPr id="8" name="ZoneTexte 7"/>
          <p:cNvSpPr txBox="1"/>
          <p:nvPr/>
        </p:nvSpPr>
        <p:spPr>
          <a:xfrm>
            <a:off x="2571736" y="4000504"/>
            <a:ext cx="6357982" cy="646331"/>
          </a:xfrm>
          <a:prstGeom prst="rect">
            <a:avLst/>
          </a:prstGeom>
          <a:solidFill>
            <a:schemeClr val="accent2">
              <a:lumMod val="40000"/>
              <a:lumOff val="60000"/>
            </a:schemeClr>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lvl="0"/>
            <a:r>
              <a:rPr lang="fr-FR" b="1" dirty="0" smtClean="0">
                <a:latin typeface="Arial" pitchFamily="34" charset="0"/>
                <a:cs typeface="Arial" pitchFamily="34" charset="0"/>
              </a:rPr>
              <a:t>Sensibiliser et informer les populations sur les risques les concernant et sur les moyens de s’en protéger.</a:t>
            </a:r>
          </a:p>
        </p:txBody>
      </p:sp>
      <p:sp>
        <p:nvSpPr>
          <p:cNvPr id="9" name="ZoneTexte 8"/>
          <p:cNvSpPr txBox="1"/>
          <p:nvPr/>
        </p:nvSpPr>
        <p:spPr>
          <a:xfrm>
            <a:off x="2571736" y="4714884"/>
            <a:ext cx="6357982" cy="646331"/>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Prendre en compte les risques dans les décisions d’aménagement</a:t>
            </a:r>
            <a:endParaRPr lang="fr-FR" b="1" dirty="0">
              <a:latin typeface="Arial" pitchFamily="34" charset="0"/>
              <a:cs typeface="Arial" pitchFamily="34" charset="0"/>
            </a:endParaRPr>
          </a:p>
        </p:txBody>
      </p:sp>
      <p:sp>
        <p:nvSpPr>
          <p:cNvPr id="10" name="ZoneTexte 9"/>
          <p:cNvSpPr txBox="1"/>
          <p:nvPr/>
        </p:nvSpPr>
        <p:spPr>
          <a:xfrm>
            <a:off x="2571736" y="5429264"/>
            <a:ext cx="6357982" cy="369332"/>
          </a:xfrm>
          <a:prstGeom prst="rect">
            <a:avLst/>
          </a:prstGeom>
          <a:solidFill>
            <a:schemeClr val="accent6">
              <a:lumMod val="40000"/>
              <a:lumOff val="60000"/>
            </a:schemeClr>
          </a:solidFill>
          <a:ln>
            <a:solidFill>
              <a:schemeClr val="tx1"/>
            </a:solidFill>
          </a:ln>
          <a:scene3d>
            <a:camera prst="orthographicFront"/>
            <a:lightRig rig="threePt" dir="t"/>
          </a:scene3d>
          <a:sp3d>
            <a:bevelT/>
          </a:sp3d>
        </p:spPr>
        <p:txBody>
          <a:bodyPr wrap="square" rtlCol="0">
            <a:spAutoFit/>
          </a:bodyPr>
          <a:lstStyle/>
          <a:p>
            <a:pPr lvl="0"/>
            <a:r>
              <a:rPr lang="fr-FR" b="1" dirty="0" smtClean="0">
                <a:latin typeface="Arial" pitchFamily="34" charset="0"/>
                <a:cs typeface="Arial" pitchFamily="34" charset="0"/>
              </a:rPr>
              <a:t>Protéger et adapter les installations actuelles et futures.</a:t>
            </a:r>
          </a:p>
        </p:txBody>
      </p:sp>
      <p:sp>
        <p:nvSpPr>
          <p:cNvPr id="12" name="Accolade ouvrante 11"/>
          <p:cNvSpPr/>
          <p:nvPr/>
        </p:nvSpPr>
        <p:spPr>
          <a:xfrm>
            <a:off x="2214546" y="3143248"/>
            <a:ext cx="357190" cy="3214710"/>
          </a:xfrm>
          <a:prstGeom prst="leftBrace">
            <a:avLst/>
          </a:prstGeom>
          <a:ln w="76200" cmpd="sng">
            <a:solidFill>
              <a:srgbClr val="C00000"/>
            </a:solidFill>
            <a:prstDash val="lgDash"/>
          </a:ln>
          <a:scene3d>
            <a:camera prst="orthographicFront"/>
            <a:lightRig rig="threePt" dir="t"/>
          </a:scene3d>
          <a:sp3d contourW="12700">
            <a:bevelT/>
            <a:contourClr>
              <a:schemeClr val="bg1"/>
            </a:contourClr>
          </a:sp3d>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3" name="Rectangle à coins arrondis 12"/>
          <p:cNvSpPr/>
          <p:nvPr/>
        </p:nvSpPr>
        <p:spPr>
          <a:xfrm>
            <a:off x="0" y="3286124"/>
            <a:ext cx="2214546" cy="3214710"/>
          </a:xfrm>
          <a:prstGeom prst="roundRect">
            <a:avLst/>
          </a:prstGeom>
          <a:solidFill>
            <a:srgbClr val="0070C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latin typeface="Arial Black" pitchFamily="34" charset="0"/>
                <a:cs typeface="Arial" pitchFamily="34" charset="0"/>
              </a:rPr>
              <a:t>Cette politique vise à permettre un développement durable des territoires en engageant les actions suivantes :</a:t>
            </a:r>
          </a:p>
          <a:p>
            <a:pPr algn="ct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heckerboard(across)">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strVal val="#ppt_w*0.70"/>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animEffect transition="in" filter="fade">
                                      <p:cBhvr>
                                        <p:cTn id="21" dur="10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checkerboard(across)">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6"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Horizontal)">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55"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1000" fill="hold"/>
                                        <p:tgtEl>
                                          <p:spTgt spid="7"/>
                                        </p:tgtEl>
                                        <p:attrNameLst>
                                          <p:attrName>ppt_w</p:attrName>
                                        </p:attrNameLst>
                                      </p:cBhvr>
                                      <p:tavLst>
                                        <p:tav tm="0">
                                          <p:val>
                                            <p:strVal val="#ppt_w*0.70"/>
                                          </p:val>
                                        </p:tav>
                                        <p:tav tm="100000">
                                          <p:val>
                                            <p:strVal val="#ppt_w"/>
                                          </p:val>
                                        </p:tav>
                                      </p:tavLst>
                                    </p:anim>
                                    <p:anim calcmode="lin" valueType="num">
                                      <p:cBhvr>
                                        <p:cTn id="37" dur="1000" fill="hold"/>
                                        <p:tgtEl>
                                          <p:spTgt spid="7"/>
                                        </p:tgtEl>
                                        <p:attrNameLst>
                                          <p:attrName>ppt_h</p:attrName>
                                        </p:attrNameLst>
                                      </p:cBhvr>
                                      <p:tavLst>
                                        <p:tav tm="0">
                                          <p:val>
                                            <p:strVal val="#ppt_h"/>
                                          </p:val>
                                        </p:tav>
                                        <p:tav tm="100000">
                                          <p:val>
                                            <p:strVal val="#ppt_h"/>
                                          </p:val>
                                        </p:tav>
                                      </p:tavLst>
                                    </p:anim>
                                    <p:animEffect transition="in" filter="fade">
                                      <p:cBhvr>
                                        <p:cTn id="38" dur="10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1000" fill="hold"/>
                                        <p:tgtEl>
                                          <p:spTgt spid="8"/>
                                        </p:tgtEl>
                                        <p:attrNameLst>
                                          <p:attrName>ppt_w</p:attrName>
                                        </p:attrNameLst>
                                      </p:cBhvr>
                                      <p:tavLst>
                                        <p:tav tm="0">
                                          <p:val>
                                            <p:strVal val="#ppt_w*0.70"/>
                                          </p:val>
                                        </p:tav>
                                        <p:tav tm="100000">
                                          <p:val>
                                            <p:strVal val="#ppt_w"/>
                                          </p:val>
                                        </p:tav>
                                      </p:tavLst>
                                    </p:anim>
                                    <p:anim calcmode="lin" valueType="num">
                                      <p:cBhvr>
                                        <p:cTn id="44" dur="1000" fill="hold"/>
                                        <p:tgtEl>
                                          <p:spTgt spid="8"/>
                                        </p:tgtEl>
                                        <p:attrNameLst>
                                          <p:attrName>ppt_h</p:attrName>
                                        </p:attrNameLst>
                                      </p:cBhvr>
                                      <p:tavLst>
                                        <p:tav tm="0">
                                          <p:val>
                                            <p:strVal val="#ppt_h"/>
                                          </p:val>
                                        </p:tav>
                                        <p:tav tm="100000">
                                          <p:val>
                                            <p:strVal val="#ppt_h"/>
                                          </p:val>
                                        </p:tav>
                                      </p:tavLst>
                                    </p:anim>
                                    <p:animEffect transition="in" filter="fade">
                                      <p:cBhvr>
                                        <p:cTn id="45" dur="10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55" presetClass="entr" presetSubtype="0"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1000" fill="hold"/>
                                        <p:tgtEl>
                                          <p:spTgt spid="9"/>
                                        </p:tgtEl>
                                        <p:attrNameLst>
                                          <p:attrName>ppt_w</p:attrName>
                                        </p:attrNameLst>
                                      </p:cBhvr>
                                      <p:tavLst>
                                        <p:tav tm="0">
                                          <p:val>
                                            <p:strVal val="#ppt_w*0.70"/>
                                          </p:val>
                                        </p:tav>
                                        <p:tav tm="100000">
                                          <p:val>
                                            <p:strVal val="#ppt_w"/>
                                          </p:val>
                                        </p:tav>
                                      </p:tavLst>
                                    </p:anim>
                                    <p:anim calcmode="lin" valueType="num">
                                      <p:cBhvr>
                                        <p:cTn id="51" dur="1000" fill="hold"/>
                                        <p:tgtEl>
                                          <p:spTgt spid="9"/>
                                        </p:tgtEl>
                                        <p:attrNameLst>
                                          <p:attrName>ppt_h</p:attrName>
                                        </p:attrNameLst>
                                      </p:cBhvr>
                                      <p:tavLst>
                                        <p:tav tm="0">
                                          <p:val>
                                            <p:strVal val="#ppt_h"/>
                                          </p:val>
                                        </p:tav>
                                        <p:tav tm="100000">
                                          <p:val>
                                            <p:strVal val="#ppt_h"/>
                                          </p:val>
                                        </p:tav>
                                      </p:tavLst>
                                    </p:anim>
                                    <p:animEffect transition="in" filter="fade">
                                      <p:cBhvr>
                                        <p:cTn id="52" dur="10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55" presetClass="entr" presetSubtype="0"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1000" fill="hold"/>
                                        <p:tgtEl>
                                          <p:spTgt spid="10"/>
                                        </p:tgtEl>
                                        <p:attrNameLst>
                                          <p:attrName>ppt_w</p:attrName>
                                        </p:attrNameLst>
                                      </p:cBhvr>
                                      <p:tavLst>
                                        <p:tav tm="0">
                                          <p:val>
                                            <p:strVal val="#ppt_w*0.70"/>
                                          </p:val>
                                        </p:tav>
                                        <p:tav tm="100000">
                                          <p:val>
                                            <p:strVal val="#ppt_w"/>
                                          </p:val>
                                        </p:tav>
                                      </p:tavLst>
                                    </p:anim>
                                    <p:anim calcmode="lin" valueType="num">
                                      <p:cBhvr>
                                        <p:cTn id="58" dur="1000" fill="hold"/>
                                        <p:tgtEl>
                                          <p:spTgt spid="10"/>
                                        </p:tgtEl>
                                        <p:attrNameLst>
                                          <p:attrName>ppt_h</p:attrName>
                                        </p:attrNameLst>
                                      </p:cBhvr>
                                      <p:tavLst>
                                        <p:tav tm="0">
                                          <p:val>
                                            <p:strVal val="#ppt_h"/>
                                          </p:val>
                                        </p:tav>
                                        <p:tav tm="100000">
                                          <p:val>
                                            <p:strVal val="#ppt_h"/>
                                          </p:val>
                                        </p:tav>
                                      </p:tavLst>
                                    </p:anim>
                                    <p:animEffect transition="in" filter="fade">
                                      <p:cBhvr>
                                        <p:cTn id="59" dur="1000"/>
                                        <p:tgtEl>
                                          <p:spTgt spid="10"/>
                                        </p:tgtEl>
                                      </p:cBhvr>
                                    </p:animEffect>
                                  </p:childTnLst>
                                </p:cTn>
                              </p:par>
                            </p:childTnLst>
                          </p:cTn>
                        </p:par>
                      </p:childTnLst>
                    </p:cTn>
                  </p:par>
                  <p:par>
                    <p:cTn id="60" fill="hold">
                      <p:stCondLst>
                        <p:cond delay="indefinite"/>
                      </p:stCondLst>
                      <p:childTnLst>
                        <p:par>
                          <p:cTn id="61" fill="hold">
                            <p:stCondLst>
                              <p:cond delay="0"/>
                            </p:stCondLst>
                            <p:childTnLst>
                              <p:par>
                                <p:cTn id="62" presetID="55" presetClass="entr" presetSubtype="0" fill="hold" grpId="0" nodeType="click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p:cTn id="64" dur="1000" fill="hold"/>
                                        <p:tgtEl>
                                          <p:spTgt spid="6"/>
                                        </p:tgtEl>
                                        <p:attrNameLst>
                                          <p:attrName>ppt_w</p:attrName>
                                        </p:attrNameLst>
                                      </p:cBhvr>
                                      <p:tavLst>
                                        <p:tav tm="0">
                                          <p:val>
                                            <p:strVal val="#ppt_w*0.70"/>
                                          </p:val>
                                        </p:tav>
                                        <p:tav tm="100000">
                                          <p:val>
                                            <p:strVal val="#ppt_w"/>
                                          </p:val>
                                        </p:tav>
                                      </p:tavLst>
                                    </p:anim>
                                    <p:anim calcmode="lin" valueType="num">
                                      <p:cBhvr>
                                        <p:cTn id="65" dur="1000" fill="hold"/>
                                        <p:tgtEl>
                                          <p:spTgt spid="6"/>
                                        </p:tgtEl>
                                        <p:attrNameLst>
                                          <p:attrName>ppt_h</p:attrName>
                                        </p:attrNameLst>
                                      </p:cBhvr>
                                      <p:tavLst>
                                        <p:tav tm="0">
                                          <p:val>
                                            <p:strVal val="#ppt_h"/>
                                          </p:val>
                                        </p:tav>
                                        <p:tav tm="100000">
                                          <p:val>
                                            <p:strVal val="#ppt_h"/>
                                          </p:val>
                                        </p:tav>
                                      </p:tavLst>
                                    </p:anim>
                                    <p:animEffect transition="in" filter="fade">
                                      <p:cBhvr>
                                        <p:cTn id="6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8" grpId="0" animBg="1"/>
      <p:bldP spid="9" grpId="0" animBg="1"/>
      <p:bldP spid="10" grpId="0" animBg="1"/>
      <p:bldP spid="12"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1357290" y="285728"/>
            <a:ext cx="6286544" cy="1000132"/>
          </a:xfrm>
          <a:prstGeom prst="roundRect">
            <a:avLst/>
          </a:prstGeom>
          <a:solidFill>
            <a:srgbClr val="92D050"/>
          </a:solidFill>
          <a:scene3d>
            <a:camera prst="orthographicFront"/>
            <a:lightRig rig="soft" dir="tl">
              <a:rot lat="0" lon="0" rev="0"/>
            </a:lightRig>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sp3d contourW="25400" prstMaterial="matte">
              <a:bevelT w="25400" h="55880" prst="artDeco"/>
              <a:contourClr>
                <a:schemeClr val="accent2">
                  <a:tint val="20000"/>
                </a:schemeClr>
              </a:contourClr>
            </a:sp3d>
          </a:bodyPr>
          <a:lstStyle/>
          <a:p>
            <a:pPr algn="ctr"/>
            <a:endParaRPr lang="fr-F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pitchFamily="34" charset="0"/>
            </a:endParaRPr>
          </a:p>
          <a:p>
            <a:pPr algn="ctr"/>
            <a:r>
              <a:rPr lang="fr-F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pitchFamily="34" charset="0"/>
              </a:rPr>
              <a:t>La </a:t>
            </a:r>
            <a:r>
              <a:rPr lang="fr-FR"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pitchFamily="34" charset="0"/>
              </a:rPr>
              <a:t>gestion des risques urbains et les politiques de préventions :</a:t>
            </a:r>
          </a:p>
          <a:p>
            <a:pPr algn="ctr"/>
            <a:endParaRPr lang="fr-FR"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ZoneTexte 2"/>
          <p:cNvSpPr txBox="1"/>
          <p:nvPr/>
        </p:nvSpPr>
        <p:spPr>
          <a:xfrm>
            <a:off x="285720" y="3164681"/>
            <a:ext cx="5286412" cy="3139321"/>
          </a:xfrm>
          <a:prstGeom prst="rect">
            <a:avLst/>
          </a:prstGeom>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Dans </a:t>
            </a:r>
            <a:r>
              <a:rPr lang="fr-FR" b="1" dirty="0">
                <a:latin typeface="Arial" pitchFamily="34" charset="0"/>
                <a:cs typeface="Arial" pitchFamily="34" charset="0"/>
              </a:rPr>
              <a:t>le cadre d’une bonne prévention, </a:t>
            </a:r>
            <a:r>
              <a:rPr lang="fr-FR" b="1" dirty="0">
                <a:solidFill>
                  <a:srgbClr val="C00000"/>
                </a:solidFill>
                <a:latin typeface="Arial" pitchFamily="34" charset="0"/>
                <a:cs typeface="Arial" pitchFamily="34" charset="0"/>
              </a:rPr>
              <a:t>ils s’agit de se placer, non pas seulement avant que les catastrophes ne se produisent, mais aussi après qu’elles se soient produites</a:t>
            </a:r>
            <a:r>
              <a:rPr lang="fr-FR" b="1" dirty="0">
                <a:latin typeface="Arial" pitchFamily="34" charset="0"/>
                <a:cs typeface="Arial" pitchFamily="34" charset="0"/>
              </a:rPr>
              <a:t> pour imaginer ce qu’il faut faire dans cette éventualité.</a:t>
            </a:r>
          </a:p>
          <a:p>
            <a:r>
              <a:rPr lang="fr-FR" b="1" dirty="0">
                <a:latin typeface="Arial" pitchFamily="34" charset="0"/>
                <a:cs typeface="Arial" pitchFamily="34" charset="0"/>
              </a:rPr>
              <a:t>En d’autres termes, il s’agit tout simplement de considérer la nécessité d’une politique cohérente de gestion de catastrophe, en complément de celle qui a pour mission première de les éviter</a:t>
            </a:r>
            <a:r>
              <a:rPr lang="fr-FR" b="1" dirty="0" smtClean="0">
                <a:latin typeface="Arial" pitchFamily="34" charset="0"/>
                <a:cs typeface="Arial" pitchFamily="34" charset="0"/>
              </a:rPr>
              <a:t>.</a:t>
            </a:r>
            <a:endParaRPr lang="fr-FR" b="1" dirty="0">
              <a:latin typeface="Arial" pitchFamily="34" charset="0"/>
              <a:cs typeface="Arial" pitchFamily="34" charset="0"/>
            </a:endParaRPr>
          </a:p>
        </p:txBody>
      </p:sp>
      <p:sp>
        <p:nvSpPr>
          <p:cNvPr id="4" name="ZoneTexte 3"/>
          <p:cNvSpPr txBox="1"/>
          <p:nvPr/>
        </p:nvSpPr>
        <p:spPr>
          <a:xfrm>
            <a:off x="285720" y="1571612"/>
            <a:ext cx="5286412" cy="1477328"/>
          </a:xfrm>
          <a:prstGeom prst="rect">
            <a:avLst/>
          </a:prstGeom>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fr-FR" b="1" dirty="0" smtClean="0">
                <a:latin typeface="Arial Black" pitchFamily="34" charset="0"/>
                <a:cs typeface="Arial" pitchFamily="34" charset="0"/>
              </a:rPr>
              <a:t>La gestion :</a:t>
            </a:r>
            <a:endParaRPr lang="fr-FR" dirty="0" smtClean="0">
              <a:latin typeface="Arial Black" pitchFamily="34" charset="0"/>
              <a:cs typeface="Arial" pitchFamily="34" charset="0"/>
            </a:endParaRPr>
          </a:p>
          <a:p>
            <a:pPr algn="ctr"/>
            <a:r>
              <a:rPr lang="fr-FR" b="1" dirty="0" smtClean="0">
                <a:latin typeface="Arial" pitchFamily="34" charset="0"/>
                <a:cs typeface="Arial" pitchFamily="34" charset="0"/>
              </a:rPr>
              <a:t>C’est l’ensemble des dispositifs mis en œuvre pour assurer les meilleures conditions de secours, de sécurité et d’intervention des moyens.</a:t>
            </a:r>
          </a:p>
        </p:txBody>
      </p:sp>
      <p:sp>
        <p:nvSpPr>
          <p:cNvPr id="12" name="Rectangle 11"/>
          <p:cNvSpPr/>
          <p:nvPr/>
        </p:nvSpPr>
        <p:spPr>
          <a:xfrm>
            <a:off x="6000760" y="1643050"/>
            <a:ext cx="2928958" cy="830997"/>
          </a:xfrm>
          <a:prstGeom prst="rect">
            <a:avLst/>
          </a:prstGeom>
          <a:solidFill>
            <a:srgbClr val="FFC000"/>
          </a:solidFill>
          <a:ln>
            <a:noFill/>
          </a:ln>
          <a:scene3d>
            <a:camera prst="orthographicFront"/>
            <a:lightRig rig="threePt" dir="t"/>
          </a:scene3d>
          <a:sp3d>
            <a:bevelT/>
          </a:sp3d>
        </p:spPr>
        <p:txBody>
          <a:bodyPr wrap="square">
            <a:spAutoFit/>
          </a:bodyPr>
          <a:lstStyle/>
          <a:p>
            <a:pPr algn="ctr"/>
            <a:r>
              <a:rPr lang="fr-FR" sz="1600" b="1" dirty="0" smtClean="0">
                <a:effectLst>
                  <a:outerShdw blurRad="38100" dist="38100" dir="2700000" algn="tl">
                    <a:srgbClr val="000000">
                      <a:alpha val="43137"/>
                    </a:srgbClr>
                  </a:outerShdw>
                </a:effectLst>
                <a:latin typeface="Arial Black" pitchFamily="34" charset="0"/>
                <a:cs typeface="Arial" pitchFamily="34" charset="0"/>
              </a:rPr>
              <a:t>GESTION DES RISQUES</a:t>
            </a:r>
          </a:p>
          <a:p>
            <a:pPr algn="ctr"/>
            <a:r>
              <a:rPr lang="fr-FR" sz="1600" b="1" dirty="0" smtClean="0">
                <a:effectLst>
                  <a:outerShdw blurRad="38100" dist="38100" dir="2700000" algn="tl">
                    <a:srgbClr val="000000">
                      <a:alpha val="43137"/>
                    </a:srgbClr>
                  </a:outerShdw>
                </a:effectLst>
                <a:latin typeface="Arial Black" pitchFamily="34" charset="0"/>
                <a:cs typeface="Arial" pitchFamily="34" charset="0"/>
              </a:rPr>
              <a:t>UNE SECURITE A TROIS NIVEAUX</a:t>
            </a:r>
            <a:endParaRPr lang="fr-FR" sz="1600" b="1" dirty="0">
              <a:effectLst>
                <a:outerShdw blurRad="38100" dist="38100" dir="2700000" algn="tl">
                  <a:srgbClr val="000000">
                    <a:alpha val="43137"/>
                  </a:srgbClr>
                </a:outerShdw>
              </a:effectLst>
              <a:latin typeface="Arial Black" pitchFamily="34" charset="0"/>
              <a:cs typeface="Arial" pitchFamily="34" charset="0"/>
            </a:endParaRPr>
          </a:p>
        </p:txBody>
      </p:sp>
      <p:sp>
        <p:nvSpPr>
          <p:cNvPr id="13" name="ZoneTexte 12"/>
          <p:cNvSpPr txBox="1"/>
          <p:nvPr/>
        </p:nvSpPr>
        <p:spPr>
          <a:xfrm>
            <a:off x="6000760" y="2643182"/>
            <a:ext cx="2928958" cy="1077218"/>
          </a:xfrm>
          <a:prstGeom prst="rect">
            <a:avLst/>
          </a:prstGeom>
          <a:solidFill>
            <a:schemeClr val="accent2">
              <a:lumMod val="40000"/>
              <a:lumOff val="60000"/>
            </a:schemeClr>
          </a:solidFill>
          <a:ln>
            <a:solidFill>
              <a:schemeClr val="accent1"/>
            </a:solidFill>
          </a:ln>
          <a:scene3d>
            <a:camera prst="orthographicFront"/>
            <a:lightRig rig="threePt" dir="t"/>
          </a:scene3d>
          <a:sp3d>
            <a:bevelT/>
          </a:sp3d>
        </p:spPr>
        <p:txBody>
          <a:bodyPr wrap="square" rtlCol="0">
            <a:spAutoFit/>
          </a:bodyPr>
          <a:lstStyle/>
          <a:p>
            <a:pPr algn="ctr"/>
            <a:r>
              <a:rPr lang="fr-FR" sz="1600" b="1" dirty="0" smtClean="0">
                <a:latin typeface="Arial Black" pitchFamily="34" charset="0"/>
                <a:cs typeface="Arial" pitchFamily="34" charset="0"/>
              </a:rPr>
              <a:t>SECURITE PRIMAIRE </a:t>
            </a:r>
          </a:p>
          <a:p>
            <a:pPr algn="ctr"/>
            <a:r>
              <a:rPr lang="fr-FR" sz="1600" b="1" dirty="0" smtClean="0">
                <a:latin typeface="Arial Black" pitchFamily="34" charset="0"/>
                <a:cs typeface="Arial" pitchFamily="34" charset="0"/>
              </a:rPr>
              <a:t>PREVENTION</a:t>
            </a:r>
          </a:p>
          <a:p>
            <a:pPr algn="ctr"/>
            <a:r>
              <a:rPr lang="fr-FR" sz="1600" b="1" dirty="0" smtClean="0">
                <a:latin typeface="Arial" pitchFamily="34" charset="0"/>
                <a:cs typeface="Arial" pitchFamily="34" charset="0"/>
              </a:rPr>
              <a:t>On fait tout pour que l’accident n’arrive pas</a:t>
            </a:r>
            <a:endParaRPr lang="fr-FR" sz="1600" b="1" dirty="0">
              <a:latin typeface="Arial" pitchFamily="34" charset="0"/>
              <a:cs typeface="Arial" pitchFamily="34" charset="0"/>
            </a:endParaRPr>
          </a:p>
        </p:txBody>
      </p:sp>
      <p:sp>
        <p:nvSpPr>
          <p:cNvPr id="14" name="Rectangle 13"/>
          <p:cNvSpPr/>
          <p:nvPr/>
        </p:nvSpPr>
        <p:spPr>
          <a:xfrm>
            <a:off x="6000760" y="3929066"/>
            <a:ext cx="2928958" cy="1077218"/>
          </a:xfrm>
          <a:prstGeom prst="rect">
            <a:avLst/>
          </a:prstGeom>
          <a:solidFill>
            <a:schemeClr val="accent2">
              <a:lumMod val="40000"/>
              <a:lumOff val="60000"/>
            </a:schemeClr>
          </a:solidFill>
          <a:ln>
            <a:solidFill>
              <a:schemeClr val="accent1"/>
            </a:solidFill>
          </a:ln>
          <a:scene3d>
            <a:camera prst="orthographicFront"/>
            <a:lightRig rig="threePt" dir="t"/>
          </a:scene3d>
          <a:sp3d>
            <a:bevelT/>
          </a:sp3d>
        </p:spPr>
        <p:txBody>
          <a:bodyPr wrap="square">
            <a:spAutoFit/>
          </a:bodyPr>
          <a:lstStyle/>
          <a:p>
            <a:pPr algn="ctr"/>
            <a:r>
              <a:rPr lang="fr-FR" sz="1600" b="1" dirty="0" smtClean="0">
                <a:latin typeface="Arial Black" pitchFamily="34" charset="0"/>
                <a:cs typeface="Arial" pitchFamily="34" charset="0"/>
              </a:rPr>
              <a:t>SECURITE SECONDAIRE</a:t>
            </a:r>
          </a:p>
          <a:p>
            <a:pPr algn="ctr"/>
            <a:r>
              <a:rPr lang="fr-FR" sz="1600" b="1" dirty="0" smtClean="0">
                <a:latin typeface="Arial Black" pitchFamily="34" charset="0"/>
                <a:cs typeface="Arial" pitchFamily="34" charset="0"/>
              </a:rPr>
              <a:t>PREVISION</a:t>
            </a:r>
          </a:p>
          <a:p>
            <a:pPr algn="ctr"/>
            <a:r>
              <a:rPr lang="fr-FR" sz="1600" b="1" dirty="0" smtClean="0">
                <a:latin typeface="Arial" pitchFamily="34" charset="0"/>
                <a:cs typeface="Arial" pitchFamily="34" charset="0"/>
              </a:rPr>
              <a:t>On fait tout pour que le </a:t>
            </a:r>
          </a:p>
          <a:p>
            <a:pPr algn="ctr"/>
            <a:r>
              <a:rPr lang="fr-FR" sz="1600" b="1" dirty="0" smtClean="0">
                <a:latin typeface="Arial" pitchFamily="34" charset="0"/>
                <a:cs typeface="Arial" pitchFamily="34" charset="0"/>
              </a:rPr>
              <a:t>sinistre ne se propage pas</a:t>
            </a:r>
            <a:endParaRPr lang="fr-FR" sz="1600" b="1" dirty="0">
              <a:latin typeface="Arial" pitchFamily="34" charset="0"/>
              <a:cs typeface="Arial" pitchFamily="34" charset="0"/>
            </a:endParaRPr>
          </a:p>
        </p:txBody>
      </p:sp>
      <p:sp>
        <p:nvSpPr>
          <p:cNvPr id="15" name="Rectangle 14"/>
          <p:cNvSpPr/>
          <p:nvPr/>
        </p:nvSpPr>
        <p:spPr>
          <a:xfrm>
            <a:off x="6000760" y="5214950"/>
            <a:ext cx="2928958" cy="1323439"/>
          </a:xfrm>
          <a:prstGeom prst="rect">
            <a:avLst/>
          </a:prstGeom>
          <a:solidFill>
            <a:schemeClr val="accent2">
              <a:lumMod val="40000"/>
              <a:lumOff val="60000"/>
            </a:schemeClr>
          </a:solidFill>
          <a:ln>
            <a:solidFill>
              <a:schemeClr val="accent1"/>
            </a:solidFill>
          </a:ln>
          <a:scene3d>
            <a:camera prst="orthographicFront"/>
            <a:lightRig rig="threePt" dir="t"/>
          </a:scene3d>
          <a:sp3d>
            <a:bevelT/>
          </a:sp3d>
        </p:spPr>
        <p:txBody>
          <a:bodyPr wrap="square">
            <a:spAutoFit/>
          </a:bodyPr>
          <a:lstStyle/>
          <a:p>
            <a:pPr algn="ctr"/>
            <a:r>
              <a:rPr lang="fr-FR" sz="1600" b="1" dirty="0" smtClean="0">
                <a:latin typeface="Arial Black" pitchFamily="34" charset="0"/>
                <a:cs typeface="Arial" pitchFamily="34" charset="0"/>
              </a:rPr>
              <a:t>SECURITE TERTIAIRE  </a:t>
            </a:r>
          </a:p>
          <a:p>
            <a:pPr algn="ctr"/>
            <a:r>
              <a:rPr lang="fr-FR" sz="1600" b="1" dirty="0" smtClean="0">
                <a:latin typeface="Arial Black" pitchFamily="34" charset="0"/>
                <a:cs typeface="Arial" pitchFamily="34" charset="0"/>
              </a:rPr>
              <a:t>PROTECTION</a:t>
            </a:r>
          </a:p>
          <a:p>
            <a:pPr algn="ctr"/>
            <a:r>
              <a:rPr lang="fr-FR" sz="1600" b="1" dirty="0" smtClean="0">
                <a:latin typeface="Arial" pitchFamily="34" charset="0"/>
                <a:cs typeface="Arial" pitchFamily="34" charset="0"/>
              </a:rPr>
              <a:t>On fait tout pour protéger les </a:t>
            </a:r>
          </a:p>
          <a:p>
            <a:pPr algn="ctr"/>
            <a:r>
              <a:rPr lang="fr-FR" sz="1600" b="1" dirty="0" smtClean="0">
                <a:latin typeface="Arial" pitchFamily="34" charset="0"/>
                <a:cs typeface="Arial" pitchFamily="34" charset="0"/>
              </a:rPr>
              <a:t>installations voisines</a:t>
            </a:r>
            <a:endParaRPr lang="fr-FR" sz="1600" b="1" dirty="0">
              <a:latin typeface="Arial" pitchFamily="34" charset="0"/>
              <a:cs typeface="Arial" pitchFamily="34" charset="0"/>
            </a:endParaRPr>
          </a:p>
        </p:txBody>
      </p:sp>
      <p:sp>
        <p:nvSpPr>
          <p:cNvPr id="16" name="Flèche vers le bas 15"/>
          <p:cNvSpPr/>
          <p:nvPr/>
        </p:nvSpPr>
        <p:spPr>
          <a:xfrm>
            <a:off x="7358082" y="3786190"/>
            <a:ext cx="329714" cy="94751"/>
          </a:xfrm>
          <a:prstGeom prst="downArrow">
            <a:avLst>
              <a:gd name="adj1" fmla="val 39333"/>
              <a:gd name="adj2" fmla="val 120000"/>
            </a:avLst>
          </a:prstGeom>
          <a:solidFill>
            <a:srgbClr val="C00000"/>
          </a:solidFill>
          <a:ln w="9525" cap="flat" cmpd="sng" algn="ctr">
            <a:solidFill>
              <a:srgbClr val="9C007F">
                <a:lumMod val="20000"/>
                <a:lumOff val="80000"/>
              </a:srgbClr>
            </a:solidFill>
            <a:prstDash val="solid"/>
          </a:ln>
          <a:effectLst>
            <a:outerShdw blurRad="57150" dist="38100" dir="5400000" algn="ctr" rotWithShape="0">
              <a:srgbClr val="9C007F">
                <a:shade val="9000"/>
                <a:satMod val="105000"/>
                <a:alpha val="48000"/>
              </a:srgbClr>
            </a:outerShdw>
          </a:effectLst>
          <a:scene3d>
            <a:camera prst="orthographicFront"/>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17" name="Flèche vers le bas 16"/>
          <p:cNvSpPr/>
          <p:nvPr/>
        </p:nvSpPr>
        <p:spPr>
          <a:xfrm>
            <a:off x="7358082" y="5072074"/>
            <a:ext cx="329714" cy="94751"/>
          </a:xfrm>
          <a:prstGeom prst="downArrow">
            <a:avLst>
              <a:gd name="adj1" fmla="val 39333"/>
              <a:gd name="adj2" fmla="val 120000"/>
            </a:avLst>
          </a:prstGeom>
          <a:solidFill>
            <a:srgbClr val="C00000"/>
          </a:solidFill>
          <a:ln w="9525" cap="flat" cmpd="sng" algn="ctr">
            <a:solidFill>
              <a:srgbClr val="9C007F">
                <a:lumMod val="20000"/>
                <a:lumOff val="80000"/>
              </a:srgbClr>
            </a:solidFill>
            <a:prstDash val="solid"/>
          </a:ln>
          <a:effectLst>
            <a:outerShdw blurRad="57150" dist="38100" dir="5400000" algn="ctr" rotWithShape="0">
              <a:srgbClr val="9C007F">
                <a:shade val="9000"/>
                <a:satMod val="105000"/>
                <a:alpha val="48000"/>
              </a:srgbClr>
            </a:outerShdw>
          </a:effectLst>
          <a:scene3d>
            <a:camera prst="orthographicFront"/>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18" name="Flèche vers le bas 17"/>
          <p:cNvSpPr/>
          <p:nvPr/>
        </p:nvSpPr>
        <p:spPr>
          <a:xfrm>
            <a:off x="7286644" y="2500306"/>
            <a:ext cx="329714" cy="94751"/>
          </a:xfrm>
          <a:prstGeom prst="downArrow">
            <a:avLst>
              <a:gd name="adj1" fmla="val 39333"/>
              <a:gd name="adj2" fmla="val 120000"/>
            </a:avLst>
          </a:prstGeom>
          <a:solidFill>
            <a:srgbClr val="C00000"/>
          </a:solidFill>
          <a:ln w="9525" cap="flat" cmpd="sng" algn="ctr">
            <a:solidFill>
              <a:srgbClr val="FF388C">
                <a:lumMod val="20000"/>
                <a:lumOff val="80000"/>
              </a:srgbClr>
            </a:solidFill>
            <a:prstDash val="solid"/>
          </a:ln>
          <a:effectLst>
            <a:outerShdw blurRad="57150" dist="38100" dir="5400000" algn="ctr" rotWithShape="0">
              <a:srgbClr val="9C007F">
                <a:shade val="9000"/>
                <a:satMod val="105000"/>
                <a:alpha val="4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Arial"/>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checkerboard(across)">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fill="hold"/>
                                        <p:tgtEl>
                                          <p:spTgt spid="15"/>
                                        </p:tgtEl>
                                        <p:attrNameLst>
                                          <p:attrName>ppt_x</p:attrName>
                                        </p:attrNameLst>
                                      </p:cBhvr>
                                      <p:tavLst>
                                        <p:tav tm="0">
                                          <p:val>
                                            <p:strVal val="#ppt_x"/>
                                          </p:val>
                                        </p:tav>
                                        <p:tav tm="100000">
                                          <p:val>
                                            <p:strVal val="#ppt_x"/>
                                          </p:val>
                                        </p:tav>
                                      </p:tavLst>
                                    </p:anim>
                                    <p:anim calcmode="lin" valueType="num">
                                      <p:cBhvr additive="base">
                                        <p:cTn id="4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5" presetClass="entr" presetSubtype="0" fill="hold" grpId="0" nodeType="clickEffect">
                                  <p:stCondLst>
                                    <p:cond delay="0"/>
                                  </p:stCondLst>
                                  <p:childTnLst>
                                    <p:set>
                                      <p:cBhvr>
                                        <p:cTn id="51" dur="1" fill="hold">
                                          <p:stCondLst>
                                            <p:cond delay="0"/>
                                          </p:stCondLst>
                                        </p:cTn>
                                        <p:tgtEl>
                                          <p:spTgt spid="3"/>
                                        </p:tgtEl>
                                        <p:attrNameLst>
                                          <p:attrName>style.visibility</p:attrName>
                                        </p:attrNameLst>
                                      </p:cBhvr>
                                      <p:to>
                                        <p:strVal val="visible"/>
                                      </p:to>
                                    </p:set>
                                    <p:anim calcmode="lin" valueType="num">
                                      <p:cBhvr>
                                        <p:cTn id="52" dur="1000" fill="hold"/>
                                        <p:tgtEl>
                                          <p:spTgt spid="3"/>
                                        </p:tgtEl>
                                        <p:attrNameLst>
                                          <p:attrName>ppt_w</p:attrName>
                                        </p:attrNameLst>
                                      </p:cBhvr>
                                      <p:tavLst>
                                        <p:tav tm="0">
                                          <p:val>
                                            <p:strVal val="#ppt_w*0.70"/>
                                          </p:val>
                                        </p:tav>
                                        <p:tav tm="100000">
                                          <p:val>
                                            <p:strVal val="#ppt_w"/>
                                          </p:val>
                                        </p:tav>
                                      </p:tavLst>
                                    </p:anim>
                                    <p:anim calcmode="lin" valueType="num">
                                      <p:cBhvr>
                                        <p:cTn id="53" dur="1000" fill="hold"/>
                                        <p:tgtEl>
                                          <p:spTgt spid="3"/>
                                        </p:tgtEl>
                                        <p:attrNameLst>
                                          <p:attrName>ppt_h</p:attrName>
                                        </p:attrNameLst>
                                      </p:cBhvr>
                                      <p:tavLst>
                                        <p:tav tm="0">
                                          <p:val>
                                            <p:strVal val="#ppt_h"/>
                                          </p:val>
                                        </p:tav>
                                        <p:tav tm="100000">
                                          <p:val>
                                            <p:strVal val="#ppt_h"/>
                                          </p:val>
                                        </p:tav>
                                      </p:tavLst>
                                    </p:anim>
                                    <p:animEffect transition="in" filter="fade">
                                      <p:cBhvr>
                                        <p:cTn id="5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2" grpId="0" animBg="1"/>
      <p:bldP spid="13" grpId="0" animBg="1"/>
      <p:bldP spid="14" grpId="0" animBg="1"/>
      <p:bldP spid="15" grpId="0" animBg="1"/>
      <p:bldP spid="16" grpId="0" animBg="1"/>
      <p:bldP spid="17" grpId="0" animBg="1"/>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85720" y="928670"/>
            <a:ext cx="1714512" cy="928694"/>
          </a:xfrm>
          <a:prstGeom prst="rect">
            <a:avLst/>
          </a:prstGeom>
          <a:solidFill>
            <a:schemeClr val="accent3">
              <a:lumMod val="40000"/>
              <a:lumOff val="60000"/>
            </a:schemeClr>
          </a:solidFill>
          <a:ln>
            <a:solidFill>
              <a:schemeClr val="tx1"/>
            </a:solidFill>
          </a:ln>
          <a:scene3d>
            <a:camera prst="orthographicFront"/>
            <a:lightRig rig="threePt" dir="t"/>
          </a:scene3d>
          <a:sp3d>
            <a:bevelT/>
          </a:sp3d>
        </p:spPr>
        <p:txBody>
          <a:bodyPr wrap="square" rtlCol="0">
            <a:spAutoFit/>
          </a:bodyPr>
          <a:lstStyle/>
          <a:p>
            <a:pPr algn="ctr"/>
            <a:r>
              <a:rPr lang="fr-FR" dirty="0" smtClean="0">
                <a:latin typeface="Arial Black" pitchFamily="34" charset="0"/>
              </a:rPr>
              <a:t>Avant :</a:t>
            </a:r>
          </a:p>
          <a:p>
            <a:pPr algn="ctr"/>
            <a:r>
              <a:rPr lang="fr-FR" dirty="0" smtClean="0">
                <a:latin typeface="Arial Black" pitchFamily="34" charset="0"/>
              </a:rPr>
              <a:t>Préparation à la crise</a:t>
            </a:r>
            <a:endParaRPr lang="fr-FR" dirty="0">
              <a:latin typeface="Arial Black" pitchFamily="34" charset="0"/>
            </a:endParaRPr>
          </a:p>
        </p:txBody>
      </p:sp>
      <p:sp>
        <p:nvSpPr>
          <p:cNvPr id="5" name="Rectangle 4"/>
          <p:cNvSpPr/>
          <p:nvPr/>
        </p:nvSpPr>
        <p:spPr>
          <a:xfrm>
            <a:off x="2857488" y="142852"/>
            <a:ext cx="2286016" cy="500066"/>
          </a:xfrm>
          <a:prstGeom prst="rect">
            <a:avLst/>
          </a:prstGeom>
          <a:solidFill>
            <a:schemeClr val="accent6">
              <a:lumMod val="20000"/>
              <a:lumOff val="80000"/>
            </a:schemeClr>
          </a:solidFill>
          <a:ln>
            <a:solidFill>
              <a:schemeClr val="tx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smtClean="0">
                <a:latin typeface="Arial" pitchFamily="34" charset="0"/>
                <a:cs typeface="Arial" pitchFamily="34" charset="0"/>
              </a:rPr>
              <a:t>Système d’Alerte</a:t>
            </a:r>
            <a:endParaRPr lang="fr-FR" b="1" dirty="0">
              <a:latin typeface="Arial" pitchFamily="34" charset="0"/>
              <a:cs typeface="Arial" pitchFamily="34" charset="0"/>
            </a:endParaRPr>
          </a:p>
        </p:txBody>
      </p:sp>
      <p:sp>
        <p:nvSpPr>
          <p:cNvPr id="6" name="Rectangle 5"/>
          <p:cNvSpPr/>
          <p:nvPr/>
        </p:nvSpPr>
        <p:spPr>
          <a:xfrm>
            <a:off x="2857488" y="785794"/>
            <a:ext cx="2286016" cy="500066"/>
          </a:xfrm>
          <a:prstGeom prst="rect">
            <a:avLst/>
          </a:prstGeom>
          <a:solidFill>
            <a:schemeClr val="accent6">
              <a:lumMod val="20000"/>
              <a:lumOff val="80000"/>
            </a:schemeClr>
          </a:solidFill>
          <a:ln>
            <a:solidFill>
              <a:schemeClr val="tx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smtClean="0">
                <a:latin typeface="Arial" pitchFamily="34" charset="0"/>
                <a:cs typeface="Arial" pitchFamily="34" charset="0"/>
              </a:rPr>
              <a:t>Information</a:t>
            </a:r>
            <a:endParaRPr lang="fr-FR" b="1" dirty="0">
              <a:latin typeface="Arial" pitchFamily="34" charset="0"/>
              <a:cs typeface="Arial" pitchFamily="34" charset="0"/>
            </a:endParaRPr>
          </a:p>
        </p:txBody>
      </p:sp>
      <p:sp>
        <p:nvSpPr>
          <p:cNvPr id="7" name="Rectangle 6"/>
          <p:cNvSpPr/>
          <p:nvPr/>
        </p:nvSpPr>
        <p:spPr>
          <a:xfrm>
            <a:off x="2857488" y="1428736"/>
            <a:ext cx="2286016" cy="500066"/>
          </a:xfrm>
          <a:prstGeom prst="rect">
            <a:avLst/>
          </a:prstGeom>
          <a:solidFill>
            <a:schemeClr val="accent6">
              <a:lumMod val="20000"/>
              <a:lumOff val="80000"/>
            </a:schemeClr>
          </a:solidFill>
          <a:ln>
            <a:solidFill>
              <a:schemeClr val="tx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smtClean="0">
                <a:latin typeface="Arial" pitchFamily="34" charset="0"/>
                <a:cs typeface="Arial" pitchFamily="34" charset="0"/>
              </a:rPr>
              <a:t>Organisation des secours</a:t>
            </a:r>
            <a:endParaRPr lang="fr-FR" b="1" dirty="0">
              <a:latin typeface="Arial" pitchFamily="34" charset="0"/>
              <a:cs typeface="Arial" pitchFamily="34" charset="0"/>
            </a:endParaRPr>
          </a:p>
        </p:txBody>
      </p:sp>
      <p:sp>
        <p:nvSpPr>
          <p:cNvPr id="8" name="Rectangle 7"/>
          <p:cNvSpPr/>
          <p:nvPr/>
        </p:nvSpPr>
        <p:spPr>
          <a:xfrm>
            <a:off x="2857488" y="2000240"/>
            <a:ext cx="2286016" cy="714380"/>
          </a:xfrm>
          <a:prstGeom prst="rect">
            <a:avLst/>
          </a:prstGeom>
          <a:solidFill>
            <a:schemeClr val="accent6">
              <a:lumMod val="20000"/>
              <a:lumOff val="80000"/>
            </a:schemeClr>
          </a:solidFill>
          <a:ln>
            <a:solidFill>
              <a:schemeClr val="tx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smtClean="0">
                <a:latin typeface="Arial" pitchFamily="34" charset="0"/>
                <a:cs typeface="Arial" pitchFamily="34" charset="0"/>
              </a:rPr>
              <a:t>Préparation à la communication</a:t>
            </a:r>
            <a:endParaRPr lang="fr-FR" b="1" dirty="0">
              <a:latin typeface="Arial" pitchFamily="34" charset="0"/>
              <a:cs typeface="Arial" pitchFamily="34" charset="0"/>
            </a:endParaRPr>
          </a:p>
        </p:txBody>
      </p:sp>
      <p:sp>
        <p:nvSpPr>
          <p:cNvPr id="9" name="Rectangle 8"/>
          <p:cNvSpPr/>
          <p:nvPr/>
        </p:nvSpPr>
        <p:spPr>
          <a:xfrm>
            <a:off x="2857488" y="2786058"/>
            <a:ext cx="2286016" cy="500066"/>
          </a:xfrm>
          <a:prstGeom prst="rect">
            <a:avLst/>
          </a:prstGeom>
          <a:solidFill>
            <a:schemeClr val="accent6">
              <a:lumMod val="60000"/>
              <a:lumOff val="40000"/>
            </a:schemeClr>
          </a:solidFill>
          <a:ln>
            <a:solidFill>
              <a:schemeClr val="tx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smtClean="0">
                <a:latin typeface="Arial" pitchFamily="34" charset="0"/>
                <a:cs typeface="Arial" pitchFamily="34" charset="0"/>
              </a:rPr>
              <a:t>Alerte</a:t>
            </a:r>
            <a:endParaRPr lang="fr-FR" b="1" dirty="0">
              <a:latin typeface="Arial" pitchFamily="34" charset="0"/>
              <a:cs typeface="Arial" pitchFamily="34" charset="0"/>
            </a:endParaRPr>
          </a:p>
        </p:txBody>
      </p:sp>
      <p:sp>
        <p:nvSpPr>
          <p:cNvPr id="10" name="Rectangle 9"/>
          <p:cNvSpPr/>
          <p:nvPr/>
        </p:nvSpPr>
        <p:spPr>
          <a:xfrm>
            <a:off x="2857488" y="3286124"/>
            <a:ext cx="2286016" cy="785818"/>
          </a:xfrm>
          <a:prstGeom prst="rect">
            <a:avLst/>
          </a:prstGeom>
          <a:solidFill>
            <a:schemeClr val="accent6">
              <a:lumMod val="60000"/>
              <a:lumOff val="40000"/>
            </a:schemeClr>
          </a:solidFill>
          <a:ln>
            <a:solidFill>
              <a:schemeClr val="tx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smtClean="0">
                <a:latin typeface="Arial" pitchFamily="34" charset="0"/>
                <a:cs typeface="Arial" pitchFamily="34" charset="0"/>
              </a:rPr>
              <a:t>Protection des personnes , des biens </a:t>
            </a:r>
            <a:endParaRPr lang="fr-FR" b="1" dirty="0">
              <a:latin typeface="Arial" pitchFamily="34" charset="0"/>
              <a:cs typeface="Arial" pitchFamily="34" charset="0"/>
            </a:endParaRPr>
          </a:p>
        </p:txBody>
      </p:sp>
      <p:sp>
        <p:nvSpPr>
          <p:cNvPr id="11" name="Rectangle 10"/>
          <p:cNvSpPr/>
          <p:nvPr/>
        </p:nvSpPr>
        <p:spPr>
          <a:xfrm>
            <a:off x="2857488" y="4143380"/>
            <a:ext cx="2286016" cy="642942"/>
          </a:xfrm>
          <a:prstGeom prst="rect">
            <a:avLst/>
          </a:prstGeom>
          <a:solidFill>
            <a:schemeClr val="accent6">
              <a:lumMod val="60000"/>
              <a:lumOff val="40000"/>
            </a:schemeClr>
          </a:solidFill>
          <a:ln>
            <a:solidFill>
              <a:schemeClr val="tx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smtClean="0">
                <a:latin typeface="Arial" pitchFamily="34" charset="0"/>
                <a:cs typeface="Arial" pitchFamily="34" charset="0"/>
              </a:rPr>
              <a:t>Communication de crise</a:t>
            </a:r>
            <a:endParaRPr lang="fr-FR" b="1" dirty="0">
              <a:latin typeface="Arial" pitchFamily="34" charset="0"/>
              <a:cs typeface="Arial" pitchFamily="34" charset="0"/>
            </a:endParaRPr>
          </a:p>
        </p:txBody>
      </p:sp>
      <p:sp>
        <p:nvSpPr>
          <p:cNvPr id="12" name="ZoneTexte 11"/>
          <p:cNvSpPr txBox="1"/>
          <p:nvPr/>
        </p:nvSpPr>
        <p:spPr>
          <a:xfrm>
            <a:off x="5286380" y="285728"/>
            <a:ext cx="3571900" cy="338554"/>
          </a:xfrm>
          <a:prstGeom prst="rect">
            <a:avLst/>
          </a:prstGeom>
          <a:solidFill>
            <a:schemeClr val="bg1"/>
          </a:solidFill>
          <a:ln>
            <a:solidFill>
              <a:schemeClr val="tx1"/>
            </a:solidFill>
          </a:ln>
        </p:spPr>
        <p:txBody>
          <a:bodyPr wrap="square" rtlCol="0">
            <a:spAutoFit/>
          </a:bodyPr>
          <a:lstStyle/>
          <a:p>
            <a:r>
              <a:rPr lang="fr-FR" sz="1600" b="1" dirty="0" smtClean="0">
                <a:latin typeface="Arial" pitchFamily="34" charset="0"/>
                <a:cs typeface="Arial" pitchFamily="34" charset="0"/>
              </a:rPr>
              <a:t>Signal National d’alerte , consigne</a:t>
            </a:r>
            <a:endParaRPr lang="fr-FR" sz="1600" b="1" dirty="0">
              <a:latin typeface="Arial" pitchFamily="34" charset="0"/>
              <a:cs typeface="Arial" pitchFamily="34" charset="0"/>
            </a:endParaRPr>
          </a:p>
        </p:txBody>
      </p:sp>
      <p:sp>
        <p:nvSpPr>
          <p:cNvPr id="14" name="ZoneTexte 13"/>
          <p:cNvSpPr txBox="1"/>
          <p:nvPr/>
        </p:nvSpPr>
        <p:spPr>
          <a:xfrm>
            <a:off x="5286380" y="857232"/>
            <a:ext cx="3643338" cy="338554"/>
          </a:xfrm>
          <a:prstGeom prst="rect">
            <a:avLst/>
          </a:prstGeom>
          <a:solidFill>
            <a:schemeClr val="bg1"/>
          </a:solidFill>
          <a:ln>
            <a:solidFill>
              <a:schemeClr val="tx1"/>
            </a:solidFill>
          </a:ln>
        </p:spPr>
        <p:txBody>
          <a:bodyPr wrap="square" rtlCol="0">
            <a:spAutoFit/>
          </a:bodyPr>
          <a:lstStyle/>
          <a:p>
            <a:r>
              <a:rPr lang="fr-FR" sz="1600" b="1" dirty="0" smtClean="0">
                <a:latin typeface="Arial" pitchFamily="34" charset="0"/>
                <a:cs typeface="Arial" pitchFamily="34" charset="0"/>
              </a:rPr>
              <a:t>Enquêtes publiques , information</a:t>
            </a:r>
            <a:endParaRPr lang="fr-FR" sz="1600" b="1" dirty="0">
              <a:latin typeface="Arial" pitchFamily="34" charset="0"/>
              <a:cs typeface="Arial" pitchFamily="34" charset="0"/>
            </a:endParaRPr>
          </a:p>
        </p:txBody>
      </p:sp>
      <p:sp>
        <p:nvSpPr>
          <p:cNvPr id="15" name="ZoneTexte 14"/>
          <p:cNvSpPr txBox="1"/>
          <p:nvPr/>
        </p:nvSpPr>
        <p:spPr>
          <a:xfrm>
            <a:off x="5286380" y="1428736"/>
            <a:ext cx="3571900" cy="584775"/>
          </a:xfrm>
          <a:prstGeom prst="rect">
            <a:avLst/>
          </a:prstGeom>
          <a:solidFill>
            <a:schemeClr val="bg1"/>
          </a:solidFill>
          <a:ln>
            <a:solidFill>
              <a:schemeClr val="tx1"/>
            </a:solidFill>
          </a:ln>
        </p:spPr>
        <p:txBody>
          <a:bodyPr wrap="square" rtlCol="0">
            <a:spAutoFit/>
          </a:bodyPr>
          <a:lstStyle/>
          <a:p>
            <a:r>
              <a:rPr lang="fr-FR" sz="1600" b="1" dirty="0" smtClean="0">
                <a:latin typeface="Arial" pitchFamily="34" charset="0"/>
                <a:cs typeface="Arial" pitchFamily="34" charset="0"/>
              </a:rPr>
              <a:t>Plans d’urgence (PPI,PSS) plan ORSEC</a:t>
            </a:r>
            <a:endParaRPr lang="fr-FR" sz="1600" b="1" dirty="0">
              <a:latin typeface="Arial" pitchFamily="34" charset="0"/>
              <a:cs typeface="Arial" pitchFamily="34" charset="0"/>
            </a:endParaRPr>
          </a:p>
        </p:txBody>
      </p:sp>
      <p:sp>
        <p:nvSpPr>
          <p:cNvPr id="16" name="ZoneTexte 15"/>
          <p:cNvSpPr txBox="1"/>
          <p:nvPr/>
        </p:nvSpPr>
        <p:spPr>
          <a:xfrm>
            <a:off x="5357818" y="2857496"/>
            <a:ext cx="2714644" cy="338554"/>
          </a:xfrm>
          <a:prstGeom prst="rect">
            <a:avLst/>
          </a:prstGeom>
          <a:solidFill>
            <a:schemeClr val="bg1"/>
          </a:solidFill>
          <a:ln>
            <a:solidFill>
              <a:schemeClr val="tx1"/>
            </a:solidFill>
          </a:ln>
        </p:spPr>
        <p:txBody>
          <a:bodyPr wrap="square" rtlCol="0">
            <a:spAutoFit/>
          </a:bodyPr>
          <a:lstStyle/>
          <a:p>
            <a:r>
              <a:rPr lang="fr-FR" sz="1600" b="1" dirty="0" smtClean="0">
                <a:latin typeface="Arial" pitchFamily="34" charset="0"/>
                <a:cs typeface="Arial" pitchFamily="34" charset="0"/>
              </a:rPr>
              <a:t>Signal et consignes</a:t>
            </a:r>
            <a:endParaRPr lang="fr-FR" sz="1600" b="1" dirty="0">
              <a:latin typeface="Arial" pitchFamily="34" charset="0"/>
              <a:cs typeface="Arial" pitchFamily="34" charset="0"/>
            </a:endParaRPr>
          </a:p>
        </p:txBody>
      </p:sp>
      <p:sp>
        <p:nvSpPr>
          <p:cNvPr id="17" name="ZoneTexte 16"/>
          <p:cNvSpPr txBox="1"/>
          <p:nvPr/>
        </p:nvSpPr>
        <p:spPr>
          <a:xfrm>
            <a:off x="5357818" y="3519074"/>
            <a:ext cx="3143272" cy="338554"/>
          </a:xfrm>
          <a:prstGeom prst="rect">
            <a:avLst/>
          </a:prstGeom>
          <a:solidFill>
            <a:schemeClr val="bg1"/>
          </a:solidFill>
          <a:ln>
            <a:solidFill>
              <a:schemeClr val="tx1"/>
            </a:solidFill>
          </a:ln>
        </p:spPr>
        <p:txBody>
          <a:bodyPr wrap="square" rtlCol="0">
            <a:spAutoFit/>
          </a:bodyPr>
          <a:lstStyle/>
          <a:p>
            <a:r>
              <a:rPr lang="fr-FR" sz="1600" b="1" dirty="0" smtClean="0">
                <a:latin typeface="Arial" pitchFamily="34" charset="0"/>
                <a:cs typeface="Arial" pitchFamily="34" charset="0"/>
              </a:rPr>
              <a:t>Mise en œuvre des secours</a:t>
            </a:r>
            <a:endParaRPr lang="fr-FR" sz="1600" b="1" dirty="0">
              <a:latin typeface="Arial" pitchFamily="34" charset="0"/>
              <a:cs typeface="Arial" pitchFamily="34" charset="0"/>
            </a:endParaRPr>
          </a:p>
        </p:txBody>
      </p:sp>
      <p:sp>
        <p:nvSpPr>
          <p:cNvPr id="18" name="ZoneTexte 17"/>
          <p:cNvSpPr txBox="1"/>
          <p:nvPr/>
        </p:nvSpPr>
        <p:spPr>
          <a:xfrm>
            <a:off x="5357818" y="4214818"/>
            <a:ext cx="3143272" cy="338554"/>
          </a:xfrm>
          <a:prstGeom prst="rect">
            <a:avLst/>
          </a:prstGeom>
          <a:solidFill>
            <a:schemeClr val="bg1"/>
          </a:solidFill>
          <a:ln>
            <a:solidFill>
              <a:schemeClr val="tx1"/>
            </a:solidFill>
          </a:ln>
        </p:spPr>
        <p:txBody>
          <a:bodyPr wrap="square" rtlCol="0">
            <a:spAutoFit/>
          </a:bodyPr>
          <a:lstStyle/>
          <a:p>
            <a:r>
              <a:rPr lang="fr-FR" sz="1600" b="1" dirty="0" smtClean="0">
                <a:latin typeface="Arial" pitchFamily="34" charset="0"/>
                <a:cs typeface="Arial" pitchFamily="34" charset="0"/>
              </a:rPr>
              <a:t>Information des consignes</a:t>
            </a:r>
            <a:endParaRPr lang="fr-FR" sz="1600" b="1" dirty="0">
              <a:latin typeface="Arial" pitchFamily="34" charset="0"/>
              <a:cs typeface="Arial" pitchFamily="34" charset="0"/>
            </a:endParaRPr>
          </a:p>
        </p:txBody>
      </p:sp>
      <p:sp>
        <p:nvSpPr>
          <p:cNvPr id="19" name="ZoneTexte 18"/>
          <p:cNvSpPr txBox="1"/>
          <p:nvPr/>
        </p:nvSpPr>
        <p:spPr>
          <a:xfrm>
            <a:off x="285720" y="3214686"/>
            <a:ext cx="1714512" cy="1200329"/>
          </a:xfrm>
          <a:prstGeom prst="rect">
            <a:avLst/>
          </a:prstGeom>
          <a:solidFill>
            <a:schemeClr val="accent3">
              <a:lumMod val="60000"/>
              <a:lumOff val="40000"/>
            </a:schemeClr>
          </a:solidFill>
          <a:ln>
            <a:solidFill>
              <a:schemeClr val="tx1"/>
            </a:solidFill>
          </a:ln>
          <a:scene3d>
            <a:camera prst="orthographicFront"/>
            <a:lightRig rig="threePt" dir="t"/>
          </a:scene3d>
          <a:sp3d>
            <a:bevelT/>
          </a:sp3d>
        </p:spPr>
        <p:txBody>
          <a:bodyPr wrap="square" rtlCol="0">
            <a:spAutoFit/>
          </a:bodyPr>
          <a:lstStyle/>
          <a:p>
            <a:pPr algn="ctr"/>
            <a:r>
              <a:rPr lang="fr-FR" dirty="0" smtClean="0">
                <a:latin typeface="Arial Black" pitchFamily="34" charset="0"/>
              </a:rPr>
              <a:t>Pendant  :</a:t>
            </a:r>
          </a:p>
          <a:p>
            <a:pPr algn="ctr"/>
            <a:r>
              <a:rPr lang="fr-FR" dirty="0" smtClean="0">
                <a:latin typeface="Arial Black" pitchFamily="34" charset="0"/>
              </a:rPr>
              <a:t>Traitement , suivi de la crise</a:t>
            </a:r>
            <a:endParaRPr lang="fr-FR" dirty="0">
              <a:latin typeface="Arial Black" pitchFamily="34" charset="0"/>
            </a:endParaRPr>
          </a:p>
        </p:txBody>
      </p:sp>
      <p:sp>
        <p:nvSpPr>
          <p:cNvPr id="20" name="Parenthèse ouvrante 19"/>
          <p:cNvSpPr/>
          <p:nvPr/>
        </p:nvSpPr>
        <p:spPr>
          <a:xfrm>
            <a:off x="2500298" y="285728"/>
            <a:ext cx="258510" cy="2143140"/>
          </a:xfrm>
          <a:prstGeom prst="leftBracket">
            <a:avLst/>
          </a:prstGeom>
          <a:ln w="76200">
            <a:solidFill>
              <a:srgbClr val="C00000"/>
            </a:solidFill>
            <a:prstDash val="sysDot"/>
          </a:ln>
        </p:spPr>
        <p:style>
          <a:lnRef idx="3">
            <a:schemeClr val="accent4"/>
          </a:lnRef>
          <a:fillRef idx="0">
            <a:schemeClr val="accent4"/>
          </a:fillRef>
          <a:effectRef idx="2">
            <a:schemeClr val="accent4"/>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sp>
        <p:nvSpPr>
          <p:cNvPr id="21" name="Parenthèse ouvrante 20"/>
          <p:cNvSpPr/>
          <p:nvPr/>
        </p:nvSpPr>
        <p:spPr>
          <a:xfrm>
            <a:off x="2500298" y="3000372"/>
            <a:ext cx="214314" cy="1500198"/>
          </a:xfrm>
          <a:prstGeom prst="leftBracket">
            <a:avLst/>
          </a:prstGeom>
          <a:ln w="76200">
            <a:solidFill>
              <a:srgbClr val="C00000"/>
            </a:solidFill>
            <a:prstDash val="sysDot"/>
          </a:ln>
        </p:spPr>
        <p:style>
          <a:lnRef idx="3">
            <a:schemeClr val="accent4"/>
          </a:lnRef>
          <a:fillRef idx="0">
            <a:schemeClr val="accent4"/>
          </a:fillRef>
          <a:effectRef idx="2">
            <a:schemeClr val="accent4"/>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sp>
        <p:nvSpPr>
          <p:cNvPr id="22" name="Flèche droite 21"/>
          <p:cNvSpPr/>
          <p:nvPr/>
        </p:nvSpPr>
        <p:spPr>
          <a:xfrm>
            <a:off x="2143108" y="1285860"/>
            <a:ext cx="214314" cy="214314"/>
          </a:xfrm>
          <a:prstGeom prst="rightArrow">
            <a:avLst>
              <a:gd name="adj1" fmla="val 50000"/>
              <a:gd name="adj2" fmla="val 111111"/>
            </a:avLst>
          </a:prstGeom>
          <a:solidFill>
            <a:srgbClr val="C00000"/>
          </a:solidFill>
          <a:ln>
            <a:noFill/>
          </a:ln>
          <a:effectLst>
            <a:outerShdw blurRad="57150" dist="38100" dir="5400000" algn="ctr" rotWithShape="0">
              <a:srgbClr val="E40059">
                <a:shade val="9000"/>
                <a:satMod val="105000"/>
                <a:alpha val="48000"/>
              </a:srgbClr>
            </a:outerShdw>
            <a:reflection blurRad="6350" stA="52000" endA="300" endPos="35000" dir="5400000" sy="-100000" algn="bl" rotWithShape="0"/>
          </a:effectLst>
          <a:scene3d>
            <a:camera prst="orthographicFront" fov="0">
              <a:rot lat="0" lon="0" rev="0"/>
            </a:camera>
            <a:lightRig rig="glow" dir="tl">
              <a:rot lat="0" lon="0" rev="900000"/>
            </a:lightRig>
          </a:scene3d>
          <a:sp3d prstMaterial="powder">
            <a:bevelT w="254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Papyrus" pitchFamily="66" charset="0"/>
            </a:endParaRPr>
          </a:p>
        </p:txBody>
      </p:sp>
      <p:sp>
        <p:nvSpPr>
          <p:cNvPr id="23" name="Flèche droite 22"/>
          <p:cNvSpPr/>
          <p:nvPr/>
        </p:nvSpPr>
        <p:spPr>
          <a:xfrm>
            <a:off x="2143108" y="3643314"/>
            <a:ext cx="214314" cy="214314"/>
          </a:xfrm>
          <a:prstGeom prst="rightArrow">
            <a:avLst>
              <a:gd name="adj1" fmla="val 50000"/>
              <a:gd name="adj2" fmla="val 111111"/>
            </a:avLst>
          </a:prstGeom>
          <a:solidFill>
            <a:srgbClr val="C00000"/>
          </a:solidFill>
          <a:ln>
            <a:noFill/>
          </a:ln>
          <a:effectLst>
            <a:outerShdw blurRad="57150" dist="38100" dir="5400000" algn="ctr" rotWithShape="0">
              <a:srgbClr val="E40059">
                <a:shade val="9000"/>
                <a:satMod val="105000"/>
                <a:alpha val="48000"/>
              </a:srgbClr>
            </a:outerShdw>
            <a:reflection blurRad="6350" stA="52000" endA="300" endPos="35000" dir="5400000" sy="-100000" algn="bl" rotWithShape="0"/>
          </a:effectLst>
          <a:scene3d>
            <a:camera prst="orthographicFront" fov="0">
              <a:rot lat="0" lon="0" rev="0"/>
            </a:camera>
            <a:lightRig rig="glow" dir="tl">
              <a:rot lat="0" lon="0" rev="900000"/>
            </a:lightRig>
          </a:scene3d>
          <a:sp3d prstMaterial="powder">
            <a:bevelT w="254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Papyrus" pitchFamily="66" charset="0"/>
            </a:endParaRPr>
          </a:p>
        </p:txBody>
      </p:sp>
      <p:sp>
        <p:nvSpPr>
          <p:cNvPr id="25" name="Rectangle 24"/>
          <p:cNvSpPr/>
          <p:nvPr/>
        </p:nvSpPr>
        <p:spPr>
          <a:xfrm>
            <a:off x="2857488" y="4857760"/>
            <a:ext cx="2286016" cy="500066"/>
          </a:xfrm>
          <a:prstGeom prst="rect">
            <a:avLst/>
          </a:prstGeom>
          <a:solidFill>
            <a:schemeClr val="accent6">
              <a:lumMod val="75000"/>
            </a:schemeClr>
          </a:solidFill>
          <a:ln>
            <a:solidFill>
              <a:schemeClr val="tx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smtClean="0">
                <a:latin typeface="Arial" pitchFamily="34" charset="0"/>
                <a:cs typeface="Arial" pitchFamily="34" charset="0"/>
              </a:rPr>
              <a:t>Evaluation</a:t>
            </a:r>
            <a:endParaRPr lang="fr-FR" b="1" dirty="0">
              <a:latin typeface="Arial" pitchFamily="34" charset="0"/>
              <a:cs typeface="Arial" pitchFamily="34" charset="0"/>
            </a:endParaRPr>
          </a:p>
        </p:txBody>
      </p:sp>
      <p:sp>
        <p:nvSpPr>
          <p:cNvPr id="26" name="Rectangle 25"/>
          <p:cNvSpPr/>
          <p:nvPr/>
        </p:nvSpPr>
        <p:spPr>
          <a:xfrm>
            <a:off x="2857488" y="5500702"/>
            <a:ext cx="2286016" cy="500066"/>
          </a:xfrm>
          <a:prstGeom prst="rect">
            <a:avLst/>
          </a:prstGeom>
          <a:solidFill>
            <a:schemeClr val="accent6">
              <a:lumMod val="75000"/>
            </a:schemeClr>
          </a:solidFill>
          <a:ln>
            <a:solidFill>
              <a:schemeClr val="tx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smtClean="0">
                <a:latin typeface="Arial" pitchFamily="34" charset="0"/>
                <a:cs typeface="Arial" pitchFamily="34" charset="0"/>
              </a:rPr>
              <a:t>Indemnisation</a:t>
            </a:r>
            <a:endParaRPr lang="fr-FR" b="1" dirty="0">
              <a:latin typeface="Arial" pitchFamily="34" charset="0"/>
              <a:cs typeface="Arial" pitchFamily="34" charset="0"/>
            </a:endParaRPr>
          </a:p>
        </p:txBody>
      </p:sp>
      <p:sp>
        <p:nvSpPr>
          <p:cNvPr id="27" name="Rectangle 26"/>
          <p:cNvSpPr/>
          <p:nvPr/>
        </p:nvSpPr>
        <p:spPr>
          <a:xfrm>
            <a:off x="2857488" y="6215082"/>
            <a:ext cx="2286016" cy="500066"/>
          </a:xfrm>
          <a:prstGeom prst="rect">
            <a:avLst/>
          </a:prstGeom>
          <a:solidFill>
            <a:schemeClr val="accent6">
              <a:lumMod val="75000"/>
            </a:schemeClr>
          </a:solidFill>
          <a:ln>
            <a:solidFill>
              <a:schemeClr val="tx1"/>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smtClean="0">
                <a:latin typeface="Arial" pitchFamily="34" charset="0"/>
                <a:cs typeface="Arial" pitchFamily="34" charset="0"/>
              </a:rPr>
              <a:t>Restauration</a:t>
            </a:r>
            <a:endParaRPr lang="fr-FR" b="1" dirty="0">
              <a:latin typeface="Arial" pitchFamily="34" charset="0"/>
              <a:cs typeface="Arial" pitchFamily="34" charset="0"/>
            </a:endParaRPr>
          </a:p>
        </p:txBody>
      </p:sp>
      <p:sp>
        <p:nvSpPr>
          <p:cNvPr id="28" name="ZoneTexte 27"/>
          <p:cNvSpPr txBox="1"/>
          <p:nvPr/>
        </p:nvSpPr>
        <p:spPr>
          <a:xfrm>
            <a:off x="5357818" y="4947834"/>
            <a:ext cx="3143272" cy="338554"/>
          </a:xfrm>
          <a:prstGeom prst="rect">
            <a:avLst/>
          </a:prstGeom>
          <a:solidFill>
            <a:schemeClr val="bg1"/>
          </a:solidFill>
          <a:ln>
            <a:solidFill>
              <a:schemeClr val="tx1"/>
            </a:solidFill>
          </a:ln>
        </p:spPr>
        <p:txBody>
          <a:bodyPr wrap="square" rtlCol="0">
            <a:spAutoFit/>
          </a:bodyPr>
          <a:lstStyle/>
          <a:p>
            <a:r>
              <a:rPr lang="fr-FR" sz="1600" b="1" dirty="0" smtClean="0">
                <a:latin typeface="Arial" pitchFamily="34" charset="0"/>
                <a:cs typeface="Arial" pitchFamily="34" charset="0"/>
              </a:rPr>
              <a:t>Analyses et enseignements</a:t>
            </a:r>
            <a:endParaRPr lang="fr-FR" sz="1600" b="1" dirty="0">
              <a:latin typeface="Arial" pitchFamily="34" charset="0"/>
              <a:cs typeface="Arial" pitchFamily="34" charset="0"/>
            </a:endParaRPr>
          </a:p>
        </p:txBody>
      </p:sp>
      <p:sp>
        <p:nvSpPr>
          <p:cNvPr id="29" name="ZoneTexte 28"/>
          <p:cNvSpPr txBox="1"/>
          <p:nvPr/>
        </p:nvSpPr>
        <p:spPr>
          <a:xfrm>
            <a:off x="5357818" y="5590776"/>
            <a:ext cx="3571900" cy="338554"/>
          </a:xfrm>
          <a:prstGeom prst="rect">
            <a:avLst/>
          </a:prstGeom>
          <a:solidFill>
            <a:schemeClr val="bg1"/>
          </a:solidFill>
          <a:ln>
            <a:solidFill>
              <a:schemeClr val="tx1"/>
            </a:solidFill>
          </a:ln>
        </p:spPr>
        <p:txBody>
          <a:bodyPr wrap="square" rtlCol="0">
            <a:spAutoFit/>
          </a:bodyPr>
          <a:lstStyle/>
          <a:p>
            <a:r>
              <a:rPr lang="fr-FR" sz="1600" b="1" dirty="0" smtClean="0">
                <a:latin typeface="Arial" pitchFamily="34" charset="0"/>
                <a:cs typeface="Arial" pitchFamily="34" charset="0"/>
              </a:rPr>
              <a:t>Assurances et solidarité nationale</a:t>
            </a:r>
            <a:endParaRPr lang="fr-FR" sz="1600" b="1" dirty="0">
              <a:latin typeface="Arial" pitchFamily="34" charset="0"/>
              <a:cs typeface="Arial" pitchFamily="34" charset="0"/>
            </a:endParaRPr>
          </a:p>
        </p:txBody>
      </p:sp>
      <p:sp>
        <p:nvSpPr>
          <p:cNvPr id="30" name="ZoneTexte 29"/>
          <p:cNvSpPr txBox="1"/>
          <p:nvPr/>
        </p:nvSpPr>
        <p:spPr>
          <a:xfrm>
            <a:off x="5357818" y="6286520"/>
            <a:ext cx="3571900" cy="338554"/>
          </a:xfrm>
          <a:prstGeom prst="rect">
            <a:avLst/>
          </a:prstGeom>
          <a:solidFill>
            <a:schemeClr val="bg1"/>
          </a:solidFill>
          <a:ln>
            <a:solidFill>
              <a:schemeClr val="tx1"/>
            </a:solidFill>
          </a:ln>
        </p:spPr>
        <p:txBody>
          <a:bodyPr wrap="square" rtlCol="0">
            <a:spAutoFit/>
          </a:bodyPr>
          <a:lstStyle/>
          <a:p>
            <a:r>
              <a:rPr lang="fr-FR" sz="1600" b="1" dirty="0" smtClean="0">
                <a:latin typeface="Arial" pitchFamily="34" charset="0"/>
                <a:cs typeface="Arial" pitchFamily="34" charset="0"/>
              </a:rPr>
              <a:t>Services , bâti et environnement</a:t>
            </a:r>
            <a:endParaRPr lang="fr-FR" sz="1600" b="1" dirty="0">
              <a:latin typeface="Arial" pitchFamily="34" charset="0"/>
              <a:cs typeface="Arial" pitchFamily="34" charset="0"/>
            </a:endParaRPr>
          </a:p>
        </p:txBody>
      </p:sp>
      <p:sp>
        <p:nvSpPr>
          <p:cNvPr id="31" name="ZoneTexte 30"/>
          <p:cNvSpPr txBox="1"/>
          <p:nvPr/>
        </p:nvSpPr>
        <p:spPr>
          <a:xfrm>
            <a:off x="285720" y="5286388"/>
            <a:ext cx="1714512" cy="646331"/>
          </a:xfrm>
          <a:prstGeom prst="rect">
            <a:avLst/>
          </a:prstGeom>
          <a:solidFill>
            <a:schemeClr val="accent3">
              <a:lumMod val="75000"/>
            </a:schemeClr>
          </a:solidFill>
          <a:ln>
            <a:solidFill>
              <a:schemeClr val="tx1"/>
            </a:solidFill>
          </a:ln>
          <a:scene3d>
            <a:camera prst="orthographicFront"/>
            <a:lightRig rig="threePt" dir="t"/>
          </a:scene3d>
          <a:sp3d>
            <a:bevelT/>
          </a:sp3d>
        </p:spPr>
        <p:txBody>
          <a:bodyPr wrap="square" rtlCol="0">
            <a:spAutoFit/>
          </a:bodyPr>
          <a:lstStyle/>
          <a:p>
            <a:pPr algn="ctr"/>
            <a:r>
              <a:rPr lang="fr-FR" b="1" dirty="0" smtClean="0">
                <a:latin typeface="Arial Black" pitchFamily="34" charset="0"/>
              </a:rPr>
              <a:t>Après :</a:t>
            </a:r>
          </a:p>
          <a:p>
            <a:pPr algn="ctr"/>
            <a:r>
              <a:rPr lang="fr-FR" b="1" dirty="0" smtClean="0">
                <a:latin typeface="Arial Black" pitchFamily="34" charset="0"/>
              </a:rPr>
              <a:t>Post-crise </a:t>
            </a:r>
            <a:r>
              <a:rPr lang="fr-FR" dirty="0" smtClean="0"/>
              <a:t>,</a:t>
            </a:r>
            <a:endParaRPr lang="fr-FR" dirty="0"/>
          </a:p>
        </p:txBody>
      </p:sp>
      <p:sp>
        <p:nvSpPr>
          <p:cNvPr id="32" name="Parenthèse ouvrante 31"/>
          <p:cNvSpPr/>
          <p:nvPr/>
        </p:nvSpPr>
        <p:spPr>
          <a:xfrm>
            <a:off x="2500298" y="5072074"/>
            <a:ext cx="214314" cy="1500198"/>
          </a:xfrm>
          <a:prstGeom prst="leftBracket">
            <a:avLst/>
          </a:prstGeom>
          <a:ln w="76200">
            <a:solidFill>
              <a:srgbClr val="C00000"/>
            </a:solidFill>
            <a:prstDash val="sysDot"/>
          </a:ln>
        </p:spPr>
        <p:style>
          <a:lnRef idx="3">
            <a:schemeClr val="accent4"/>
          </a:lnRef>
          <a:fillRef idx="0">
            <a:schemeClr val="accent4"/>
          </a:fillRef>
          <a:effectRef idx="2">
            <a:schemeClr val="accent4"/>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sp>
        <p:nvSpPr>
          <p:cNvPr id="33" name="Flèche droite 32"/>
          <p:cNvSpPr/>
          <p:nvPr/>
        </p:nvSpPr>
        <p:spPr>
          <a:xfrm>
            <a:off x="2143108" y="5715016"/>
            <a:ext cx="214314" cy="214314"/>
          </a:xfrm>
          <a:prstGeom prst="rightArrow">
            <a:avLst>
              <a:gd name="adj1" fmla="val 50000"/>
              <a:gd name="adj2" fmla="val 111111"/>
            </a:avLst>
          </a:prstGeom>
          <a:solidFill>
            <a:srgbClr val="C00000"/>
          </a:solidFill>
          <a:ln>
            <a:noFill/>
          </a:ln>
          <a:effectLst>
            <a:outerShdw blurRad="57150" dist="38100" dir="5400000" algn="ctr" rotWithShape="0">
              <a:srgbClr val="E40059">
                <a:shade val="9000"/>
                <a:satMod val="105000"/>
                <a:alpha val="48000"/>
              </a:srgbClr>
            </a:outerShdw>
            <a:reflection blurRad="6350" stA="52000" endA="300" endPos="35000" dir="5400000" sy="-100000" algn="bl" rotWithShape="0"/>
          </a:effectLst>
          <a:scene3d>
            <a:camera prst="orthographicFront" fov="0">
              <a:rot lat="0" lon="0" rev="0"/>
            </a:camera>
            <a:lightRig rig="glow" dir="tl">
              <a:rot lat="0" lon="0" rev="900000"/>
            </a:lightRig>
          </a:scene3d>
          <a:sp3d prstMaterial="powder">
            <a:bevelT w="254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Papyrus"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1000" fill="hold"/>
                                        <p:tgtEl>
                                          <p:spTgt spid="22"/>
                                        </p:tgtEl>
                                        <p:attrNameLst>
                                          <p:attrName>ppt_w</p:attrName>
                                        </p:attrNameLst>
                                      </p:cBhvr>
                                      <p:tavLst>
                                        <p:tav tm="0">
                                          <p:val>
                                            <p:strVal val="#ppt_w*0.70"/>
                                          </p:val>
                                        </p:tav>
                                        <p:tav tm="100000">
                                          <p:val>
                                            <p:strVal val="#ppt_w"/>
                                          </p:val>
                                        </p:tav>
                                      </p:tavLst>
                                    </p:anim>
                                    <p:anim calcmode="lin" valueType="num">
                                      <p:cBhvr>
                                        <p:cTn id="15" dur="1000" fill="hold"/>
                                        <p:tgtEl>
                                          <p:spTgt spid="22"/>
                                        </p:tgtEl>
                                        <p:attrNameLst>
                                          <p:attrName>ppt_h</p:attrName>
                                        </p:attrNameLst>
                                      </p:cBhvr>
                                      <p:tavLst>
                                        <p:tav tm="0">
                                          <p:val>
                                            <p:strVal val="#ppt_h"/>
                                          </p:val>
                                        </p:tav>
                                        <p:tav tm="100000">
                                          <p:val>
                                            <p:strVal val="#ppt_h"/>
                                          </p:val>
                                        </p:tav>
                                      </p:tavLst>
                                    </p:anim>
                                    <p:animEffect transition="in" filter="fade">
                                      <p:cBhvr>
                                        <p:cTn id="16" dur="1000"/>
                                        <p:tgtEl>
                                          <p:spTgt spid="22"/>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1000" fill="hold"/>
                                        <p:tgtEl>
                                          <p:spTgt spid="20"/>
                                        </p:tgtEl>
                                        <p:attrNameLst>
                                          <p:attrName>ppt_w</p:attrName>
                                        </p:attrNameLst>
                                      </p:cBhvr>
                                      <p:tavLst>
                                        <p:tav tm="0">
                                          <p:val>
                                            <p:strVal val="#ppt_w*0.70"/>
                                          </p:val>
                                        </p:tav>
                                        <p:tav tm="100000">
                                          <p:val>
                                            <p:strVal val="#ppt_w"/>
                                          </p:val>
                                        </p:tav>
                                      </p:tavLst>
                                    </p:anim>
                                    <p:anim calcmode="lin" valueType="num">
                                      <p:cBhvr>
                                        <p:cTn id="20" dur="1000" fill="hold"/>
                                        <p:tgtEl>
                                          <p:spTgt spid="20"/>
                                        </p:tgtEl>
                                        <p:attrNameLst>
                                          <p:attrName>ppt_h</p:attrName>
                                        </p:attrNameLst>
                                      </p:cBhvr>
                                      <p:tavLst>
                                        <p:tav tm="0">
                                          <p:val>
                                            <p:strVal val="#ppt_h"/>
                                          </p:val>
                                        </p:tav>
                                        <p:tav tm="100000">
                                          <p:val>
                                            <p:strVal val="#ppt_h"/>
                                          </p:val>
                                        </p:tav>
                                      </p:tavLst>
                                    </p:anim>
                                    <p:animEffect transition="in" filter="fade">
                                      <p:cBhvr>
                                        <p:cTn id="21" dur="1000"/>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6"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inHorizontal)">
                                      <p:cBhvr>
                                        <p:cTn id="26" dur="500"/>
                                        <p:tgtEl>
                                          <p:spTgt spid="5"/>
                                        </p:tgtEl>
                                      </p:cBhvr>
                                    </p:animEffect>
                                  </p:childTnLst>
                                </p:cTn>
                              </p:par>
                              <p:par>
                                <p:cTn id="27" presetID="16" presetClass="entr" presetSubtype="26"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Horizontal)">
                                      <p:cBhvr>
                                        <p:cTn id="29" dur="500"/>
                                        <p:tgtEl>
                                          <p:spTgt spid="6"/>
                                        </p:tgtEl>
                                      </p:cBhvr>
                                    </p:animEffect>
                                  </p:childTnLst>
                                </p:cTn>
                              </p:par>
                              <p:par>
                                <p:cTn id="30" presetID="16" presetClass="entr" presetSubtype="26"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arn(inHorizontal)">
                                      <p:cBhvr>
                                        <p:cTn id="32" dur="500"/>
                                        <p:tgtEl>
                                          <p:spTgt spid="7"/>
                                        </p:tgtEl>
                                      </p:cBhvr>
                                    </p:animEffect>
                                  </p:childTnLst>
                                </p:cTn>
                              </p:par>
                              <p:par>
                                <p:cTn id="33" presetID="16" presetClass="entr" presetSubtype="26"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barn(inHorizontal)">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1000" fill="hold"/>
                                        <p:tgtEl>
                                          <p:spTgt spid="12"/>
                                        </p:tgtEl>
                                        <p:attrNameLst>
                                          <p:attrName>ppt_w</p:attrName>
                                        </p:attrNameLst>
                                      </p:cBhvr>
                                      <p:tavLst>
                                        <p:tav tm="0">
                                          <p:val>
                                            <p:strVal val="#ppt_w*0.70"/>
                                          </p:val>
                                        </p:tav>
                                        <p:tav tm="100000">
                                          <p:val>
                                            <p:strVal val="#ppt_w"/>
                                          </p:val>
                                        </p:tav>
                                      </p:tavLst>
                                    </p:anim>
                                    <p:anim calcmode="lin" valueType="num">
                                      <p:cBhvr>
                                        <p:cTn id="41" dur="1000" fill="hold"/>
                                        <p:tgtEl>
                                          <p:spTgt spid="12"/>
                                        </p:tgtEl>
                                        <p:attrNameLst>
                                          <p:attrName>ppt_h</p:attrName>
                                        </p:attrNameLst>
                                      </p:cBhvr>
                                      <p:tavLst>
                                        <p:tav tm="0">
                                          <p:val>
                                            <p:strVal val="#ppt_h"/>
                                          </p:val>
                                        </p:tav>
                                        <p:tav tm="100000">
                                          <p:val>
                                            <p:strVal val="#ppt_h"/>
                                          </p:val>
                                        </p:tav>
                                      </p:tavLst>
                                    </p:anim>
                                    <p:animEffect transition="in" filter="fade">
                                      <p:cBhvr>
                                        <p:cTn id="42" dur="1000"/>
                                        <p:tgtEl>
                                          <p:spTgt spid="12"/>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1000" fill="hold"/>
                                        <p:tgtEl>
                                          <p:spTgt spid="14"/>
                                        </p:tgtEl>
                                        <p:attrNameLst>
                                          <p:attrName>ppt_w</p:attrName>
                                        </p:attrNameLst>
                                      </p:cBhvr>
                                      <p:tavLst>
                                        <p:tav tm="0">
                                          <p:val>
                                            <p:strVal val="#ppt_w*0.70"/>
                                          </p:val>
                                        </p:tav>
                                        <p:tav tm="100000">
                                          <p:val>
                                            <p:strVal val="#ppt_w"/>
                                          </p:val>
                                        </p:tav>
                                      </p:tavLst>
                                    </p:anim>
                                    <p:anim calcmode="lin" valueType="num">
                                      <p:cBhvr>
                                        <p:cTn id="46" dur="1000" fill="hold"/>
                                        <p:tgtEl>
                                          <p:spTgt spid="14"/>
                                        </p:tgtEl>
                                        <p:attrNameLst>
                                          <p:attrName>ppt_h</p:attrName>
                                        </p:attrNameLst>
                                      </p:cBhvr>
                                      <p:tavLst>
                                        <p:tav tm="0">
                                          <p:val>
                                            <p:strVal val="#ppt_h"/>
                                          </p:val>
                                        </p:tav>
                                        <p:tav tm="100000">
                                          <p:val>
                                            <p:strVal val="#ppt_h"/>
                                          </p:val>
                                        </p:tav>
                                      </p:tavLst>
                                    </p:anim>
                                    <p:animEffect transition="in" filter="fade">
                                      <p:cBhvr>
                                        <p:cTn id="47" dur="1000"/>
                                        <p:tgtEl>
                                          <p:spTgt spid="14"/>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1000" fill="hold"/>
                                        <p:tgtEl>
                                          <p:spTgt spid="15"/>
                                        </p:tgtEl>
                                        <p:attrNameLst>
                                          <p:attrName>ppt_w</p:attrName>
                                        </p:attrNameLst>
                                      </p:cBhvr>
                                      <p:tavLst>
                                        <p:tav tm="0">
                                          <p:val>
                                            <p:strVal val="#ppt_w*0.70"/>
                                          </p:val>
                                        </p:tav>
                                        <p:tav tm="100000">
                                          <p:val>
                                            <p:strVal val="#ppt_w"/>
                                          </p:val>
                                        </p:tav>
                                      </p:tavLst>
                                    </p:anim>
                                    <p:anim calcmode="lin" valueType="num">
                                      <p:cBhvr>
                                        <p:cTn id="51" dur="1000" fill="hold"/>
                                        <p:tgtEl>
                                          <p:spTgt spid="15"/>
                                        </p:tgtEl>
                                        <p:attrNameLst>
                                          <p:attrName>ppt_h</p:attrName>
                                        </p:attrNameLst>
                                      </p:cBhvr>
                                      <p:tavLst>
                                        <p:tav tm="0">
                                          <p:val>
                                            <p:strVal val="#ppt_h"/>
                                          </p:val>
                                        </p:tav>
                                        <p:tav tm="100000">
                                          <p:val>
                                            <p:strVal val="#ppt_h"/>
                                          </p:val>
                                        </p:tav>
                                      </p:tavLst>
                                    </p:anim>
                                    <p:animEffect transition="in" filter="fade">
                                      <p:cBhvr>
                                        <p:cTn id="52" dur="10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55" presetClass="entr" presetSubtype="0"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p:cTn id="57" dur="1000" fill="hold"/>
                                        <p:tgtEl>
                                          <p:spTgt spid="19"/>
                                        </p:tgtEl>
                                        <p:attrNameLst>
                                          <p:attrName>ppt_w</p:attrName>
                                        </p:attrNameLst>
                                      </p:cBhvr>
                                      <p:tavLst>
                                        <p:tav tm="0">
                                          <p:val>
                                            <p:strVal val="#ppt_w*0.70"/>
                                          </p:val>
                                        </p:tav>
                                        <p:tav tm="100000">
                                          <p:val>
                                            <p:strVal val="#ppt_w"/>
                                          </p:val>
                                        </p:tav>
                                      </p:tavLst>
                                    </p:anim>
                                    <p:anim calcmode="lin" valueType="num">
                                      <p:cBhvr>
                                        <p:cTn id="58" dur="1000" fill="hold"/>
                                        <p:tgtEl>
                                          <p:spTgt spid="19"/>
                                        </p:tgtEl>
                                        <p:attrNameLst>
                                          <p:attrName>ppt_h</p:attrName>
                                        </p:attrNameLst>
                                      </p:cBhvr>
                                      <p:tavLst>
                                        <p:tav tm="0">
                                          <p:val>
                                            <p:strVal val="#ppt_h"/>
                                          </p:val>
                                        </p:tav>
                                        <p:tav tm="100000">
                                          <p:val>
                                            <p:strVal val="#ppt_h"/>
                                          </p:val>
                                        </p:tav>
                                      </p:tavLst>
                                    </p:anim>
                                    <p:animEffect transition="in" filter="fade">
                                      <p:cBhvr>
                                        <p:cTn id="59" dur="1000"/>
                                        <p:tgtEl>
                                          <p:spTgt spid="19"/>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26" fill="hold" grpId="0" nodeType="click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barn(inHorizontal)">
                                      <p:cBhvr>
                                        <p:cTn id="64" dur="500"/>
                                        <p:tgtEl>
                                          <p:spTgt spid="23"/>
                                        </p:tgtEl>
                                      </p:cBhvr>
                                    </p:animEffect>
                                  </p:childTnLst>
                                </p:cTn>
                              </p:par>
                              <p:par>
                                <p:cTn id="65" presetID="16" presetClass="entr" presetSubtype="26"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barn(inHorizontal)">
                                      <p:cBhvr>
                                        <p:cTn id="67" dur="500"/>
                                        <p:tgtEl>
                                          <p:spTgt spid="21"/>
                                        </p:tgtEl>
                                      </p:cBhvr>
                                    </p:animEffect>
                                  </p:childTnLst>
                                </p:cTn>
                              </p:par>
                            </p:childTnLst>
                          </p:cTn>
                        </p:par>
                      </p:childTnLst>
                    </p:cTn>
                  </p:par>
                  <p:par>
                    <p:cTn id="68" fill="hold">
                      <p:stCondLst>
                        <p:cond delay="indefinite"/>
                      </p:stCondLst>
                      <p:childTnLst>
                        <p:par>
                          <p:cTn id="69" fill="hold">
                            <p:stCondLst>
                              <p:cond delay="0"/>
                            </p:stCondLst>
                            <p:childTnLst>
                              <p:par>
                                <p:cTn id="70" presetID="55" presetClass="entr" presetSubtype="0" fill="hold" grpId="0" nodeType="click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p:cTn id="72" dur="1000" fill="hold"/>
                                        <p:tgtEl>
                                          <p:spTgt spid="9"/>
                                        </p:tgtEl>
                                        <p:attrNameLst>
                                          <p:attrName>ppt_w</p:attrName>
                                        </p:attrNameLst>
                                      </p:cBhvr>
                                      <p:tavLst>
                                        <p:tav tm="0">
                                          <p:val>
                                            <p:strVal val="#ppt_w*0.70"/>
                                          </p:val>
                                        </p:tav>
                                        <p:tav tm="100000">
                                          <p:val>
                                            <p:strVal val="#ppt_w"/>
                                          </p:val>
                                        </p:tav>
                                      </p:tavLst>
                                    </p:anim>
                                    <p:anim calcmode="lin" valueType="num">
                                      <p:cBhvr>
                                        <p:cTn id="73" dur="1000" fill="hold"/>
                                        <p:tgtEl>
                                          <p:spTgt spid="9"/>
                                        </p:tgtEl>
                                        <p:attrNameLst>
                                          <p:attrName>ppt_h</p:attrName>
                                        </p:attrNameLst>
                                      </p:cBhvr>
                                      <p:tavLst>
                                        <p:tav tm="0">
                                          <p:val>
                                            <p:strVal val="#ppt_h"/>
                                          </p:val>
                                        </p:tav>
                                        <p:tav tm="100000">
                                          <p:val>
                                            <p:strVal val="#ppt_h"/>
                                          </p:val>
                                        </p:tav>
                                      </p:tavLst>
                                    </p:anim>
                                    <p:animEffect transition="in" filter="fade">
                                      <p:cBhvr>
                                        <p:cTn id="74" dur="1000"/>
                                        <p:tgtEl>
                                          <p:spTgt spid="9"/>
                                        </p:tgtEl>
                                      </p:cBhvr>
                                    </p:animEffect>
                                  </p:childTnLst>
                                </p:cTn>
                              </p:par>
                              <p:par>
                                <p:cTn id="75" presetID="55" presetClass="entr" presetSubtype="0" fill="hold" grpId="0" nodeType="with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1000" fill="hold"/>
                                        <p:tgtEl>
                                          <p:spTgt spid="10"/>
                                        </p:tgtEl>
                                        <p:attrNameLst>
                                          <p:attrName>ppt_w</p:attrName>
                                        </p:attrNameLst>
                                      </p:cBhvr>
                                      <p:tavLst>
                                        <p:tav tm="0">
                                          <p:val>
                                            <p:strVal val="#ppt_w*0.70"/>
                                          </p:val>
                                        </p:tav>
                                        <p:tav tm="100000">
                                          <p:val>
                                            <p:strVal val="#ppt_w"/>
                                          </p:val>
                                        </p:tav>
                                      </p:tavLst>
                                    </p:anim>
                                    <p:anim calcmode="lin" valueType="num">
                                      <p:cBhvr>
                                        <p:cTn id="78" dur="1000" fill="hold"/>
                                        <p:tgtEl>
                                          <p:spTgt spid="10"/>
                                        </p:tgtEl>
                                        <p:attrNameLst>
                                          <p:attrName>ppt_h</p:attrName>
                                        </p:attrNameLst>
                                      </p:cBhvr>
                                      <p:tavLst>
                                        <p:tav tm="0">
                                          <p:val>
                                            <p:strVal val="#ppt_h"/>
                                          </p:val>
                                        </p:tav>
                                        <p:tav tm="100000">
                                          <p:val>
                                            <p:strVal val="#ppt_h"/>
                                          </p:val>
                                        </p:tav>
                                      </p:tavLst>
                                    </p:anim>
                                    <p:animEffect transition="in" filter="fade">
                                      <p:cBhvr>
                                        <p:cTn id="79" dur="1000"/>
                                        <p:tgtEl>
                                          <p:spTgt spid="10"/>
                                        </p:tgtEl>
                                      </p:cBhvr>
                                    </p:animEffect>
                                  </p:childTnLst>
                                </p:cTn>
                              </p:par>
                              <p:par>
                                <p:cTn id="80" presetID="55" presetClass="entr" presetSubtype="0"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 calcmode="lin" valueType="num">
                                      <p:cBhvr>
                                        <p:cTn id="82" dur="1000" fill="hold"/>
                                        <p:tgtEl>
                                          <p:spTgt spid="11"/>
                                        </p:tgtEl>
                                        <p:attrNameLst>
                                          <p:attrName>ppt_w</p:attrName>
                                        </p:attrNameLst>
                                      </p:cBhvr>
                                      <p:tavLst>
                                        <p:tav tm="0">
                                          <p:val>
                                            <p:strVal val="#ppt_w*0.70"/>
                                          </p:val>
                                        </p:tav>
                                        <p:tav tm="100000">
                                          <p:val>
                                            <p:strVal val="#ppt_w"/>
                                          </p:val>
                                        </p:tav>
                                      </p:tavLst>
                                    </p:anim>
                                    <p:anim calcmode="lin" valueType="num">
                                      <p:cBhvr>
                                        <p:cTn id="83" dur="1000" fill="hold"/>
                                        <p:tgtEl>
                                          <p:spTgt spid="11"/>
                                        </p:tgtEl>
                                        <p:attrNameLst>
                                          <p:attrName>ppt_h</p:attrName>
                                        </p:attrNameLst>
                                      </p:cBhvr>
                                      <p:tavLst>
                                        <p:tav tm="0">
                                          <p:val>
                                            <p:strVal val="#ppt_h"/>
                                          </p:val>
                                        </p:tav>
                                        <p:tav tm="100000">
                                          <p:val>
                                            <p:strVal val="#ppt_h"/>
                                          </p:val>
                                        </p:tav>
                                      </p:tavLst>
                                    </p:anim>
                                    <p:animEffect transition="in" filter="fade">
                                      <p:cBhvr>
                                        <p:cTn id="84" dur="1000"/>
                                        <p:tgtEl>
                                          <p:spTgt spid="11"/>
                                        </p:tgtEl>
                                      </p:cBhvr>
                                    </p:animEffect>
                                  </p:childTnLst>
                                </p:cTn>
                              </p:par>
                            </p:childTnLst>
                          </p:cTn>
                        </p:par>
                      </p:childTnLst>
                    </p:cTn>
                  </p:par>
                  <p:par>
                    <p:cTn id="85" fill="hold">
                      <p:stCondLst>
                        <p:cond delay="indefinite"/>
                      </p:stCondLst>
                      <p:childTnLst>
                        <p:par>
                          <p:cTn id="86" fill="hold">
                            <p:stCondLst>
                              <p:cond delay="0"/>
                            </p:stCondLst>
                            <p:childTnLst>
                              <p:par>
                                <p:cTn id="87" presetID="55" presetClass="entr" presetSubtype="0" fill="hold" grpId="0" nodeType="clickEffect">
                                  <p:stCondLst>
                                    <p:cond delay="0"/>
                                  </p:stCondLst>
                                  <p:childTnLst>
                                    <p:set>
                                      <p:cBhvr>
                                        <p:cTn id="88" dur="1" fill="hold">
                                          <p:stCondLst>
                                            <p:cond delay="0"/>
                                          </p:stCondLst>
                                        </p:cTn>
                                        <p:tgtEl>
                                          <p:spTgt spid="16"/>
                                        </p:tgtEl>
                                        <p:attrNameLst>
                                          <p:attrName>style.visibility</p:attrName>
                                        </p:attrNameLst>
                                      </p:cBhvr>
                                      <p:to>
                                        <p:strVal val="visible"/>
                                      </p:to>
                                    </p:set>
                                    <p:anim calcmode="lin" valueType="num">
                                      <p:cBhvr>
                                        <p:cTn id="89" dur="1000" fill="hold"/>
                                        <p:tgtEl>
                                          <p:spTgt spid="16"/>
                                        </p:tgtEl>
                                        <p:attrNameLst>
                                          <p:attrName>ppt_w</p:attrName>
                                        </p:attrNameLst>
                                      </p:cBhvr>
                                      <p:tavLst>
                                        <p:tav tm="0">
                                          <p:val>
                                            <p:strVal val="#ppt_w*0.70"/>
                                          </p:val>
                                        </p:tav>
                                        <p:tav tm="100000">
                                          <p:val>
                                            <p:strVal val="#ppt_w"/>
                                          </p:val>
                                        </p:tav>
                                      </p:tavLst>
                                    </p:anim>
                                    <p:anim calcmode="lin" valueType="num">
                                      <p:cBhvr>
                                        <p:cTn id="90" dur="1000" fill="hold"/>
                                        <p:tgtEl>
                                          <p:spTgt spid="16"/>
                                        </p:tgtEl>
                                        <p:attrNameLst>
                                          <p:attrName>ppt_h</p:attrName>
                                        </p:attrNameLst>
                                      </p:cBhvr>
                                      <p:tavLst>
                                        <p:tav tm="0">
                                          <p:val>
                                            <p:strVal val="#ppt_h"/>
                                          </p:val>
                                        </p:tav>
                                        <p:tav tm="100000">
                                          <p:val>
                                            <p:strVal val="#ppt_h"/>
                                          </p:val>
                                        </p:tav>
                                      </p:tavLst>
                                    </p:anim>
                                    <p:animEffect transition="in" filter="fade">
                                      <p:cBhvr>
                                        <p:cTn id="91" dur="1000"/>
                                        <p:tgtEl>
                                          <p:spTgt spid="16"/>
                                        </p:tgtEl>
                                      </p:cBhvr>
                                    </p:animEffect>
                                  </p:childTnLst>
                                </p:cTn>
                              </p:par>
                              <p:par>
                                <p:cTn id="92" presetID="55" presetClass="entr" presetSubtype="0"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 calcmode="lin" valueType="num">
                                      <p:cBhvr>
                                        <p:cTn id="94" dur="1000" fill="hold"/>
                                        <p:tgtEl>
                                          <p:spTgt spid="17"/>
                                        </p:tgtEl>
                                        <p:attrNameLst>
                                          <p:attrName>ppt_w</p:attrName>
                                        </p:attrNameLst>
                                      </p:cBhvr>
                                      <p:tavLst>
                                        <p:tav tm="0">
                                          <p:val>
                                            <p:strVal val="#ppt_w*0.70"/>
                                          </p:val>
                                        </p:tav>
                                        <p:tav tm="100000">
                                          <p:val>
                                            <p:strVal val="#ppt_w"/>
                                          </p:val>
                                        </p:tav>
                                      </p:tavLst>
                                    </p:anim>
                                    <p:anim calcmode="lin" valueType="num">
                                      <p:cBhvr>
                                        <p:cTn id="95" dur="1000" fill="hold"/>
                                        <p:tgtEl>
                                          <p:spTgt spid="17"/>
                                        </p:tgtEl>
                                        <p:attrNameLst>
                                          <p:attrName>ppt_h</p:attrName>
                                        </p:attrNameLst>
                                      </p:cBhvr>
                                      <p:tavLst>
                                        <p:tav tm="0">
                                          <p:val>
                                            <p:strVal val="#ppt_h"/>
                                          </p:val>
                                        </p:tav>
                                        <p:tav tm="100000">
                                          <p:val>
                                            <p:strVal val="#ppt_h"/>
                                          </p:val>
                                        </p:tav>
                                      </p:tavLst>
                                    </p:anim>
                                    <p:animEffect transition="in" filter="fade">
                                      <p:cBhvr>
                                        <p:cTn id="96" dur="1000"/>
                                        <p:tgtEl>
                                          <p:spTgt spid="17"/>
                                        </p:tgtEl>
                                      </p:cBhvr>
                                    </p:animEffect>
                                  </p:childTnLst>
                                </p:cTn>
                              </p:par>
                              <p:par>
                                <p:cTn id="97" presetID="55" presetClass="entr" presetSubtype="0" fill="hold" grpId="0" nodeType="withEffect">
                                  <p:stCondLst>
                                    <p:cond delay="0"/>
                                  </p:stCondLst>
                                  <p:childTnLst>
                                    <p:set>
                                      <p:cBhvr>
                                        <p:cTn id="98" dur="1" fill="hold">
                                          <p:stCondLst>
                                            <p:cond delay="0"/>
                                          </p:stCondLst>
                                        </p:cTn>
                                        <p:tgtEl>
                                          <p:spTgt spid="18"/>
                                        </p:tgtEl>
                                        <p:attrNameLst>
                                          <p:attrName>style.visibility</p:attrName>
                                        </p:attrNameLst>
                                      </p:cBhvr>
                                      <p:to>
                                        <p:strVal val="visible"/>
                                      </p:to>
                                    </p:set>
                                    <p:anim calcmode="lin" valueType="num">
                                      <p:cBhvr>
                                        <p:cTn id="99" dur="1000" fill="hold"/>
                                        <p:tgtEl>
                                          <p:spTgt spid="18"/>
                                        </p:tgtEl>
                                        <p:attrNameLst>
                                          <p:attrName>ppt_w</p:attrName>
                                        </p:attrNameLst>
                                      </p:cBhvr>
                                      <p:tavLst>
                                        <p:tav tm="0">
                                          <p:val>
                                            <p:strVal val="#ppt_w*0.70"/>
                                          </p:val>
                                        </p:tav>
                                        <p:tav tm="100000">
                                          <p:val>
                                            <p:strVal val="#ppt_w"/>
                                          </p:val>
                                        </p:tav>
                                      </p:tavLst>
                                    </p:anim>
                                    <p:anim calcmode="lin" valueType="num">
                                      <p:cBhvr>
                                        <p:cTn id="100" dur="1000" fill="hold"/>
                                        <p:tgtEl>
                                          <p:spTgt spid="18"/>
                                        </p:tgtEl>
                                        <p:attrNameLst>
                                          <p:attrName>ppt_h</p:attrName>
                                        </p:attrNameLst>
                                      </p:cBhvr>
                                      <p:tavLst>
                                        <p:tav tm="0">
                                          <p:val>
                                            <p:strVal val="#ppt_h"/>
                                          </p:val>
                                        </p:tav>
                                        <p:tav tm="100000">
                                          <p:val>
                                            <p:strVal val="#ppt_h"/>
                                          </p:val>
                                        </p:tav>
                                      </p:tavLst>
                                    </p:anim>
                                    <p:animEffect transition="in" filter="fade">
                                      <p:cBhvr>
                                        <p:cTn id="101" dur="1000"/>
                                        <p:tgtEl>
                                          <p:spTgt spid="18"/>
                                        </p:tgtEl>
                                      </p:cBhvr>
                                    </p:animEffect>
                                  </p:childTnLst>
                                </p:cTn>
                              </p:par>
                            </p:childTnLst>
                          </p:cTn>
                        </p:par>
                      </p:childTnLst>
                    </p:cTn>
                  </p:par>
                  <p:par>
                    <p:cTn id="102" fill="hold">
                      <p:stCondLst>
                        <p:cond delay="indefinite"/>
                      </p:stCondLst>
                      <p:childTnLst>
                        <p:par>
                          <p:cTn id="103" fill="hold">
                            <p:stCondLst>
                              <p:cond delay="0"/>
                            </p:stCondLst>
                            <p:childTnLst>
                              <p:par>
                                <p:cTn id="104" presetID="55" presetClass="entr" presetSubtype="0" fill="hold" grpId="0" nodeType="clickEffect">
                                  <p:stCondLst>
                                    <p:cond delay="0"/>
                                  </p:stCondLst>
                                  <p:childTnLst>
                                    <p:set>
                                      <p:cBhvr>
                                        <p:cTn id="105" dur="1" fill="hold">
                                          <p:stCondLst>
                                            <p:cond delay="0"/>
                                          </p:stCondLst>
                                        </p:cTn>
                                        <p:tgtEl>
                                          <p:spTgt spid="31"/>
                                        </p:tgtEl>
                                        <p:attrNameLst>
                                          <p:attrName>style.visibility</p:attrName>
                                        </p:attrNameLst>
                                      </p:cBhvr>
                                      <p:to>
                                        <p:strVal val="visible"/>
                                      </p:to>
                                    </p:set>
                                    <p:anim calcmode="lin" valueType="num">
                                      <p:cBhvr>
                                        <p:cTn id="106" dur="1000" fill="hold"/>
                                        <p:tgtEl>
                                          <p:spTgt spid="31"/>
                                        </p:tgtEl>
                                        <p:attrNameLst>
                                          <p:attrName>ppt_w</p:attrName>
                                        </p:attrNameLst>
                                      </p:cBhvr>
                                      <p:tavLst>
                                        <p:tav tm="0">
                                          <p:val>
                                            <p:strVal val="#ppt_w*0.70"/>
                                          </p:val>
                                        </p:tav>
                                        <p:tav tm="100000">
                                          <p:val>
                                            <p:strVal val="#ppt_w"/>
                                          </p:val>
                                        </p:tav>
                                      </p:tavLst>
                                    </p:anim>
                                    <p:anim calcmode="lin" valueType="num">
                                      <p:cBhvr>
                                        <p:cTn id="107" dur="1000" fill="hold"/>
                                        <p:tgtEl>
                                          <p:spTgt spid="31"/>
                                        </p:tgtEl>
                                        <p:attrNameLst>
                                          <p:attrName>ppt_h</p:attrName>
                                        </p:attrNameLst>
                                      </p:cBhvr>
                                      <p:tavLst>
                                        <p:tav tm="0">
                                          <p:val>
                                            <p:strVal val="#ppt_h"/>
                                          </p:val>
                                        </p:tav>
                                        <p:tav tm="100000">
                                          <p:val>
                                            <p:strVal val="#ppt_h"/>
                                          </p:val>
                                        </p:tav>
                                      </p:tavLst>
                                    </p:anim>
                                    <p:animEffect transition="in" filter="fade">
                                      <p:cBhvr>
                                        <p:cTn id="108" dur="1000"/>
                                        <p:tgtEl>
                                          <p:spTgt spid="31"/>
                                        </p:tgtEl>
                                      </p:cBhvr>
                                    </p:animEffect>
                                  </p:childTnLst>
                                </p:cTn>
                              </p:par>
                            </p:childTnLst>
                          </p:cTn>
                        </p:par>
                      </p:childTnLst>
                    </p:cTn>
                  </p:par>
                  <p:par>
                    <p:cTn id="109" fill="hold">
                      <p:stCondLst>
                        <p:cond delay="indefinite"/>
                      </p:stCondLst>
                      <p:childTnLst>
                        <p:par>
                          <p:cTn id="110" fill="hold">
                            <p:stCondLst>
                              <p:cond delay="0"/>
                            </p:stCondLst>
                            <p:childTnLst>
                              <p:par>
                                <p:cTn id="111" presetID="16" presetClass="entr" presetSubtype="26" fill="hold" grpId="0" nodeType="click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barn(inHorizontal)">
                                      <p:cBhvr>
                                        <p:cTn id="113" dur="500"/>
                                        <p:tgtEl>
                                          <p:spTgt spid="33"/>
                                        </p:tgtEl>
                                      </p:cBhvr>
                                    </p:animEffect>
                                  </p:childTnLst>
                                </p:cTn>
                              </p:par>
                              <p:par>
                                <p:cTn id="114" presetID="16" presetClass="entr" presetSubtype="26" fill="hold" grpId="0" nodeType="with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barn(inHorizontal)">
                                      <p:cBhvr>
                                        <p:cTn id="116" dur="500"/>
                                        <p:tgtEl>
                                          <p:spTgt spid="32"/>
                                        </p:tgtEl>
                                      </p:cBhvr>
                                    </p:animEffect>
                                  </p:childTnLst>
                                </p:cTn>
                              </p:par>
                            </p:childTnLst>
                          </p:cTn>
                        </p:par>
                      </p:childTnLst>
                    </p:cTn>
                  </p:par>
                  <p:par>
                    <p:cTn id="117" fill="hold">
                      <p:stCondLst>
                        <p:cond delay="indefinite"/>
                      </p:stCondLst>
                      <p:childTnLst>
                        <p:par>
                          <p:cTn id="118" fill="hold">
                            <p:stCondLst>
                              <p:cond delay="0"/>
                            </p:stCondLst>
                            <p:childTnLst>
                              <p:par>
                                <p:cTn id="119" presetID="55" presetClass="entr" presetSubtype="0" fill="hold" grpId="0" nodeType="clickEffect">
                                  <p:stCondLst>
                                    <p:cond delay="0"/>
                                  </p:stCondLst>
                                  <p:childTnLst>
                                    <p:set>
                                      <p:cBhvr>
                                        <p:cTn id="120" dur="1" fill="hold">
                                          <p:stCondLst>
                                            <p:cond delay="0"/>
                                          </p:stCondLst>
                                        </p:cTn>
                                        <p:tgtEl>
                                          <p:spTgt spid="27"/>
                                        </p:tgtEl>
                                        <p:attrNameLst>
                                          <p:attrName>style.visibility</p:attrName>
                                        </p:attrNameLst>
                                      </p:cBhvr>
                                      <p:to>
                                        <p:strVal val="visible"/>
                                      </p:to>
                                    </p:set>
                                    <p:anim calcmode="lin" valueType="num">
                                      <p:cBhvr>
                                        <p:cTn id="121" dur="1000" fill="hold"/>
                                        <p:tgtEl>
                                          <p:spTgt spid="27"/>
                                        </p:tgtEl>
                                        <p:attrNameLst>
                                          <p:attrName>ppt_w</p:attrName>
                                        </p:attrNameLst>
                                      </p:cBhvr>
                                      <p:tavLst>
                                        <p:tav tm="0">
                                          <p:val>
                                            <p:strVal val="#ppt_w*0.70"/>
                                          </p:val>
                                        </p:tav>
                                        <p:tav tm="100000">
                                          <p:val>
                                            <p:strVal val="#ppt_w"/>
                                          </p:val>
                                        </p:tav>
                                      </p:tavLst>
                                    </p:anim>
                                    <p:anim calcmode="lin" valueType="num">
                                      <p:cBhvr>
                                        <p:cTn id="122" dur="1000" fill="hold"/>
                                        <p:tgtEl>
                                          <p:spTgt spid="27"/>
                                        </p:tgtEl>
                                        <p:attrNameLst>
                                          <p:attrName>ppt_h</p:attrName>
                                        </p:attrNameLst>
                                      </p:cBhvr>
                                      <p:tavLst>
                                        <p:tav tm="0">
                                          <p:val>
                                            <p:strVal val="#ppt_h"/>
                                          </p:val>
                                        </p:tav>
                                        <p:tav tm="100000">
                                          <p:val>
                                            <p:strVal val="#ppt_h"/>
                                          </p:val>
                                        </p:tav>
                                      </p:tavLst>
                                    </p:anim>
                                    <p:animEffect transition="in" filter="fade">
                                      <p:cBhvr>
                                        <p:cTn id="123" dur="1000"/>
                                        <p:tgtEl>
                                          <p:spTgt spid="27"/>
                                        </p:tgtEl>
                                      </p:cBhvr>
                                    </p:animEffect>
                                  </p:childTnLst>
                                </p:cTn>
                              </p:par>
                              <p:par>
                                <p:cTn id="124" presetID="55" presetClass="entr" presetSubtype="0" fill="hold" grpId="0" nodeType="withEffect">
                                  <p:stCondLst>
                                    <p:cond delay="0"/>
                                  </p:stCondLst>
                                  <p:childTnLst>
                                    <p:set>
                                      <p:cBhvr>
                                        <p:cTn id="125" dur="1" fill="hold">
                                          <p:stCondLst>
                                            <p:cond delay="0"/>
                                          </p:stCondLst>
                                        </p:cTn>
                                        <p:tgtEl>
                                          <p:spTgt spid="26"/>
                                        </p:tgtEl>
                                        <p:attrNameLst>
                                          <p:attrName>style.visibility</p:attrName>
                                        </p:attrNameLst>
                                      </p:cBhvr>
                                      <p:to>
                                        <p:strVal val="visible"/>
                                      </p:to>
                                    </p:set>
                                    <p:anim calcmode="lin" valueType="num">
                                      <p:cBhvr>
                                        <p:cTn id="126" dur="1000" fill="hold"/>
                                        <p:tgtEl>
                                          <p:spTgt spid="26"/>
                                        </p:tgtEl>
                                        <p:attrNameLst>
                                          <p:attrName>ppt_w</p:attrName>
                                        </p:attrNameLst>
                                      </p:cBhvr>
                                      <p:tavLst>
                                        <p:tav tm="0">
                                          <p:val>
                                            <p:strVal val="#ppt_w*0.70"/>
                                          </p:val>
                                        </p:tav>
                                        <p:tav tm="100000">
                                          <p:val>
                                            <p:strVal val="#ppt_w"/>
                                          </p:val>
                                        </p:tav>
                                      </p:tavLst>
                                    </p:anim>
                                    <p:anim calcmode="lin" valueType="num">
                                      <p:cBhvr>
                                        <p:cTn id="127" dur="1000" fill="hold"/>
                                        <p:tgtEl>
                                          <p:spTgt spid="26"/>
                                        </p:tgtEl>
                                        <p:attrNameLst>
                                          <p:attrName>ppt_h</p:attrName>
                                        </p:attrNameLst>
                                      </p:cBhvr>
                                      <p:tavLst>
                                        <p:tav tm="0">
                                          <p:val>
                                            <p:strVal val="#ppt_h"/>
                                          </p:val>
                                        </p:tav>
                                        <p:tav tm="100000">
                                          <p:val>
                                            <p:strVal val="#ppt_h"/>
                                          </p:val>
                                        </p:tav>
                                      </p:tavLst>
                                    </p:anim>
                                    <p:animEffect transition="in" filter="fade">
                                      <p:cBhvr>
                                        <p:cTn id="128" dur="1000"/>
                                        <p:tgtEl>
                                          <p:spTgt spid="26"/>
                                        </p:tgtEl>
                                      </p:cBhvr>
                                    </p:animEffect>
                                  </p:childTnLst>
                                </p:cTn>
                              </p:par>
                              <p:par>
                                <p:cTn id="129" presetID="55" presetClass="entr" presetSubtype="0" fill="hold" grpId="0" nodeType="withEffect">
                                  <p:stCondLst>
                                    <p:cond delay="0"/>
                                  </p:stCondLst>
                                  <p:childTnLst>
                                    <p:set>
                                      <p:cBhvr>
                                        <p:cTn id="130" dur="1" fill="hold">
                                          <p:stCondLst>
                                            <p:cond delay="0"/>
                                          </p:stCondLst>
                                        </p:cTn>
                                        <p:tgtEl>
                                          <p:spTgt spid="25"/>
                                        </p:tgtEl>
                                        <p:attrNameLst>
                                          <p:attrName>style.visibility</p:attrName>
                                        </p:attrNameLst>
                                      </p:cBhvr>
                                      <p:to>
                                        <p:strVal val="visible"/>
                                      </p:to>
                                    </p:set>
                                    <p:anim calcmode="lin" valueType="num">
                                      <p:cBhvr>
                                        <p:cTn id="131" dur="1000" fill="hold"/>
                                        <p:tgtEl>
                                          <p:spTgt spid="25"/>
                                        </p:tgtEl>
                                        <p:attrNameLst>
                                          <p:attrName>ppt_w</p:attrName>
                                        </p:attrNameLst>
                                      </p:cBhvr>
                                      <p:tavLst>
                                        <p:tav tm="0">
                                          <p:val>
                                            <p:strVal val="#ppt_w*0.70"/>
                                          </p:val>
                                        </p:tav>
                                        <p:tav tm="100000">
                                          <p:val>
                                            <p:strVal val="#ppt_w"/>
                                          </p:val>
                                        </p:tav>
                                      </p:tavLst>
                                    </p:anim>
                                    <p:anim calcmode="lin" valueType="num">
                                      <p:cBhvr>
                                        <p:cTn id="132" dur="1000" fill="hold"/>
                                        <p:tgtEl>
                                          <p:spTgt spid="25"/>
                                        </p:tgtEl>
                                        <p:attrNameLst>
                                          <p:attrName>ppt_h</p:attrName>
                                        </p:attrNameLst>
                                      </p:cBhvr>
                                      <p:tavLst>
                                        <p:tav tm="0">
                                          <p:val>
                                            <p:strVal val="#ppt_h"/>
                                          </p:val>
                                        </p:tav>
                                        <p:tav tm="100000">
                                          <p:val>
                                            <p:strVal val="#ppt_h"/>
                                          </p:val>
                                        </p:tav>
                                      </p:tavLst>
                                    </p:anim>
                                    <p:animEffect transition="in" filter="fade">
                                      <p:cBhvr>
                                        <p:cTn id="133" dur="1000"/>
                                        <p:tgtEl>
                                          <p:spTgt spid="25"/>
                                        </p:tgtEl>
                                      </p:cBhvr>
                                    </p:animEffect>
                                  </p:childTnLst>
                                </p:cTn>
                              </p:par>
                            </p:childTnLst>
                          </p:cTn>
                        </p:par>
                      </p:childTnLst>
                    </p:cTn>
                  </p:par>
                  <p:par>
                    <p:cTn id="134" fill="hold">
                      <p:stCondLst>
                        <p:cond delay="indefinite"/>
                      </p:stCondLst>
                      <p:childTnLst>
                        <p:par>
                          <p:cTn id="135" fill="hold">
                            <p:stCondLst>
                              <p:cond delay="0"/>
                            </p:stCondLst>
                            <p:childTnLst>
                              <p:par>
                                <p:cTn id="136" presetID="55" presetClass="entr" presetSubtype="0" fill="hold" grpId="0" nodeType="clickEffect">
                                  <p:stCondLst>
                                    <p:cond delay="0"/>
                                  </p:stCondLst>
                                  <p:childTnLst>
                                    <p:set>
                                      <p:cBhvr>
                                        <p:cTn id="137" dur="1" fill="hold">
                                          <p:stCondLst>
                                            <p:cond delay="0"/>
                                          </p:stCondLst>
                                        </p:cTn>
                                        <p:tgtEl>
                                          <p:spTgt spid="29"/>
                                        </p:tgtEl>
                                        <p:attrNameLst>
                                          <p:attrName>style.visibility</p:attrName>
                                        </p:attrNameLst>
                                      </p:cBhvr>
                                      <p:to>
                                        <p:strVal val="visible"/>
                                      </p:to>
                                    </p:set>
                                    <p:anim calcmode="lin" valueType="num">
                                      <p:cBhvr>
                                        <p:cTn id="138" dur="1000" fill="hold"/>
                                        <p:tgtEl>
                                          <p:spTgt spid="29"/>
                                        </p:tgtEl>
                                        <p:attrNameLst>
                                          <p:attrName>ppt_w</p:attrName>
                                        </p:attrNameLst>
                                      </p:cBhvr>
                                      <p:tavLst>
                                        <p:tav tm="0">
                                          <p:val>
                                            <p:strVal val="#ppt_w*0.70"/>
                                          </p:val>
                                        </p:tav>
                                        <p:tav tm="100000">
                                          <p:val>
                                            <p:strVal val="#ppt_w"/>
                                          </p:val>
                                        </p:tav>
                                      </p:tavLst>
                                    </p:anim>
                                    <p:anim calcmode="lin" valueType="num">
                                      <p:cBhvr>
                                        <p:cTn id="139" dur="1000" fill="hold"/>
                                        <p:tgtEl>
                                          <p:spTgt spid="29"/>
                                        </p:tgtEl>
                                        <p:attrNameLst>
                                          <p:attrName>ppt_h</p:attrName>
                                        </p:attrNameLst>
                                      </p:cBhvr>
                                      <p:tavLst>
                                        <p:tav tm="0">
                                          <p:val>
                                            <p:strVal val="#ppt_h"/>
                                          </p:val>
                                        </p:tav>
                                        <p:tav tm="100000">
                                          <p:val>
                                            <p:strVal val="#ppt_h"/>
                                          </p:val>
                                        </p:tav>
                                      </p:tavLst>
                                    </p:anim>
                                    <p:animEffect transition="in" filter="fade">
                                      <p:cBhvr>
                                        <p:cTn id="140" dur="1000"/>
                                        <p:tgtEl>
                                          <p:spTgt spid="29"/>
                                        </p:tgtEl>
                                      </p:cBhvr>
                                    </p:animEffect>
                                  </p:childTnLst>
                                </p:cTn>
                              </p:par>
                              <p:par>
                                <p:cTn id="141" presetID="55" presetClass="entr" presetSubtype="0" fill="hold" grpId="0" nodeType="with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p:cTn id="143" dur="1000" fill="hold"/>
                                        <p:tgtEl>
                                          <p:spTgt spid="28"/>
                                        </p:tgtEl>
                                        <p:attrNameLst>
                                          <p:attrName>ppt_w</p:attrName>
                                        </p:attrNameLst>
                                      </p:cBhvr>
                                      <p:tavLst>
                                        <p:tav tm="0">
                                          <p:val>
                                            <p:strVal val="#ppt_w*0.70"/>
                                          </p:val>
                                        </p:tav>
                                        <p:tav tm="100000">
                                          <p:val>
                                            <p:strVal val="#ppt_w"/>
                                          </p:val>
                                        </p:tav>
                                      </p:tavLst>
                                    </p:anim>
                                    <p:anim calcmode="lin" valueType="num">
                                      <p:cBhvr>
                                        <p:cTn id="144" dur="1000" fill="hold"/>
                                        <p:tgtEl>
                                          <p:spTgt spid="28"/>
                                        </p:tgtEl>
                                        <p:attrNameLst>
                                          <p:attrName>ppt_h</p:attrName>
                                        </p:attrNameLst>
                                      </p:cBhvr>
                                      <p:tavLst>
                                        <p:tav tm="0">
                                          <p:val>
                                            <p:strVal val="#ppt_h"/>
                                          </p:val>
                                        </p:tav>
                                        <p:tav tm="100000">
                                          <p:val>
                                            <p:strVal val="#ppt_h"/>
                                          </p:val>
                                        </p:tav>
                                      </p:tavLst>
                                    </p:anim>
                                    <p:animEffect transition="in" filter="fade">
                                      <p:cBhvr>
                                        <p:cTn id="145" dur="1000"/>
                                        <p:tgtEl>
                                          <p:spTgt spid="28"/>
                                        </p:tgtEl>
                                      </p:cBhvr>
                                    </p:animEffect>
                                  </p:childTnLst>
                                </p:cTn>
                              </p:par>
                              <p:par>
                                <p:cTn id="146" presetID="55" presetClass="entr" presetSubtype="0" fill="hold" grpId="0" nodeType="withEffect">
                                  <p:stCondLst>
                                    <p:cond delay="0"/>
                                  </p:stCondLst>
                                  <p:childTnLst>
                                    <p:set>
                                      <p:cBhvr>
                                        <p:cTn id="147" dur="1" fill="hold">
                                          <p:stCondLst>
                                            <p:cond delay="0"/>
                                          </p:stCondLst>
                                        </p:cTn>
                                        <p:tgtEl>
                                          <p:spTgt spid="30"/>
                                        </p:tgtEl>
                                        <p:attrNameLst>
                                          <p:attrName>style.visibility</p:attrName>
                                        </p:attrNameLst>
                                      </p:cBhvr>
                                      <p:to>
                                        <p:strVal val="visible"/>
                                      </p:to>
                                    </p:set>
                                    <p:anim calcmode="lin" valueType="num">
                                      <p:cBhvr>
                                        <p:cTn id="148" dur="1000" fill="hold"/>
                                        <p:tgtEl>
                                          <p:spTgt spid="30"/>
                                        </p:tgtEl>
                                        <p:attrNameLst>
                                          <p:attrName>ppt_w</p:attrName>
                                        </p:attrNameLst>
                                      </p:cBhvr>
                                      <p:tavLst>
                                        <p:tav tm="0">
                                          <p:val>
                                            <p:strVal val="#ppt_w*0.70"/>
                                          </p:val>
                                        </p:tav>
                                        <p:tav tm="100000">
                                          <p:val>
                                            <p:strVal val="#ppt_w"/>
                                          </p:val>
                                        </p:tav>
                                      </p:tavLst>
                                    </p:anim>
                                    <p:anim calcmode="lin" valueType="num">
                                      <p:cBhvr>
                                        <p:cTn id="149" dur="1000" fill="hold"/>
                                        <p:tgtEl>
                                          <p:spTgt spid="30"/>
                                        </p:tgtEl>
                                        <p:attrNameLst>
                                          <p:attrName>ppt_h</p:attrName>
                                        </p:attrNameLst>
                                      </p:cBhvr>
                                      <p:tavLst>
                                        <p:tav tm="0">
                                          <p:val>
                                            <p:strVal val="#ppt_h"/>
                                          </p:val>
                                        </p:tav>
                                        <p:tav tm="100000">
                                          <p:val>
                                            <p:strVal val="#ppt_h"/>
                                          </p:val>
                                        </p:tav>
                                      </p:tavLst>
                                    </p:anim>
                                    <p:animEffect transition="in" filter="fade">
                                      <p:cBhvr>
                                        <p:cTn id="150"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5" grpId="0" animBg="1"/>
      <p:bldP spid="26" grpId="0" animBg="1"/>
      <p:bldP spid="27" grpId="0" animBg="1"/>
      <p:bldP spid="28" grpId="0" animBg="1"/>
      <p:bldP spid="29" grpId="0" animBg="1"/>
      <p:bldP spid="30" grpId="0" animBg="1"/>
      <p:bldP spid="31" grpId="0" animBg="1"/>
      <p:bldP spid="32" grpId="0" animBg="1"/>
      <p:bldP spid="3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1142976" y="285728"/>
            <a:ext cx="6429420" cy="785818"/>
          </a:xfrm>
          <a:prstGeom prst="roundRect">
            <a:avLst/>
          </a:prstGeom>
          <a:solidFill>
            <a:srgbClr val="92D050"/>
          </a:solidFill>
          <a:scene3d>
            <a:camera prst="orthographicFront"/>
            <a:lightRig rig="soft" dir="tl">
              <a:rot lat="0" lon="0" rev="0"/>
            </a:lightRig>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sp3d contourW="25400" prstMaterial="matte">
              <a:bevelT w="25400" h="55880" prst="artDeco"/>
              <a:contourClr>
                <a:schemeClr val="accent2">
                  <a:tint val="20000"/>
                </a:schemeClr>
              </a:contourClr>
            </a:sp3d>
          </a:bodyPr>
          <a:lstStyle/>
          <a:p>
            <a:pPr lvl="0" algn="ctr"/>
            <a:endPar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ndParaRPr>
          </a:p>
          <a:p>
            <a:pPr lvl="0" algn="ctr"/>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Politique de prévention en Algérie</a:t>
            </a:r>
          </a:p>
          <a:p>
            <a:pPr algn="ctr"/>
            <a:endParaRPr lang="fr-FR"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Rectangle 2"/>
          <p:cNvSpPr/>
          <p:nvPr/>
        </p:nvSpPr>
        <p:spPr>
          <a:xfrm>
            <a:off x="571472" y="1285860"/>
            <a:ext cx="5500726" cy="714380"/>
          </a:xfrm>
          <a:prstGeom prst="rect">
            <a:avLst/>
          </a:prstGeom>
          <a:solidFill>
            <a:schemeClr val="accent6">
              <a:lumMod val="60000"/>
              <a:lumOff val="40000"/>
            </a:schemeClr>
          </a:solidFill>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Arial Black" pitchFamily="34" charset="0"/>
              </a:rPr>
              <a:t>Gestion Et  Prévention Lors Des Événements Antérieurs:</a:t>
            </a:r>
            <a:endParaRPr lang="fr-FR" dirty="0">
              <a:latin typeface="Arial Black" pitchFamily="34" charset="0"/>
            </a:endParaRPr>
          </a:p>
        </p:txBody>
      </p:sp>
      <p:sp>
        <p:nvSpPr>
          <p:cNvPr id="5" name="Text Box 3"/>
          <p:cNvSpPr txBox="1">
            <a:spLocks noChangeArrowheads="1"/>
          </p:cNvSpPr>
          <p:nvPr/>
        </p:nvSpPr>
        <p:spPr bwMode="auto">
          <a:xfrm>
            <a:off x="1285852" y="2143116"/>
            <a:ext cx="6715172" cy="1569660"/>
          </a:xfrm>
          <a:prstGeom prst="rect">
            <a:avLst/>
          </a:prstGeom>
          <a:ln>
            <a:headEnd/>
            <a:tailEnd/>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a:spAutoFit/>
          </a:bodyPr>
          <a:lstStyle/>
          <a:p>
            <a:pPr marL="365125" indent="-365125" algn="just"/>
            <a:r>
              <a:rPr lang="fr-FR" sz="1600" b="1" dirty="0" smtClean="0">
                <a:solidFill>
                  <a:srgbClr val="000000"/>
                </a:solidFill>
                <a:latin typeface="Arial Black" pitchFamily="34" charset="0"/>
                <a:cs typeface="Arial" pitchFamily="34" charset="0"/>
              </a:rPr>
              <a:t>Selon </a:t>
            </a:r>
            <a:r>
              <a:rPr lang="fr-FR" sz="1600" b="1" dirty="0">
                <a:solidFill>
                  <a:srgbClr val="000000"/>
                </a:solidFill>
                <a:latin typeface="Arial Black" pitchFamily="34" charset="0"/>
                <a:cs typeface="Arial" pitchFamily="34" charset="0"/>
              </a:rPr>
              <a:t>l’importance de la  catastrophe, sont institués des </a:t>
            </a:r>
            <a:r>
              <a:rPr lang="fr-FR" sz="1600" b="1" dirty="0" smtClean="0">
                <a:solidFill>
                  <a:srgbClr val="000000"/>
                </a:solidFill>
                <a:latin typeface="Arial Black" pitchFamily="34" charset="0"/>
                <a:cs typeface="Arial" pitchFamily="34" charset="0"/>
              </a:rPr>
              <a:t>:</a:t>
            </a:r>
            <a:endParaRPr lang="fr-FR" sz="1600" b="1" dirty="0">
              <a:solidFill>
                <a:srgbClr val="000000"/>
              </a:solidFill>
              <a:latin typeface="Arial Black" pitchFamily="34" charset="0"/>
              <a:cs typeface="Arial" pitchFamily="34" charset="0"/>
            </a:endParaRPr>
          </a:p>
          <a:p>
            <a:pPr lvl="2" algn="just">
              <a:buClr>
                <a:srgbClr val="A50021"/>
              </a:buClr>
              <a:buFont typeface="Wingdings" pitchFamily="2" charset="2"/>
              <a:buChar char="§"/>
            </a:pPr>
            <a:r>
              <a:rPr lang="fr-FR" sz="1600" b="1" dirty="0">
                <a:solidFill>
                  <a:srgbClr val="000000"/>
                </a:solidFill>
                <a:latin typeface="Arial Black" pitchFamily="34" charset="0"/>
                <a:cs typeface="Arial" pitchFamily="34" charset="0"/>
              </a:rPr>
              <a:t> </a:t>
            </a:r>
            <a:r>
              <a:rPr lang="fr-FR" sz="1600" b="1" dirty="0">
                <a:solidFill>
                  <a:srgbClr val="00B050"/>
                </a:solidFill>
                <a:latin typeface="Arial Black" pitchFamily="34" charset="0"/>
                <a:cs typeface="Arial" pitchFamily="34" charset="0"/>
              </a:rPr>
              <a:t>Plans ORSEC Nationaux </a:t>
            </a:r>
            <a:r>
              <a:rPr lang="fr-FR" sz="1600" b="1" dirty="0" smtClean="0">
                <a:solidFill>
                  <a:srgbClr val="00B050"/>
                </a:solidFill>
                <a:latin typeface="Arial Black" pitchFamily="34" charset="0"/>
                <a:cs typeface="Arial" pitchFamily="34" charset="0"/>
              </a:rPr>
              <a:t>;</a:t>
            </a:r>
            <a:endParaRPr lang="fr-FR" sz="1600" b="1" dirty="0">
              <a:solidFill>
                <a:srgbClr val="00B050"/>
              </a:solidFill>
              <a:latin typeface="Arial Black" pitchFamily="34" charset="0"/>
              <a:cs typeface="Arial" pitchFamily="34" charset="0"/>
            </a:endParaRPr>
          </a:p>
          <a:p>
            <a:pPr lvl="2" algn="just">
              <a:buClr>
                <a:srgbClr val="A50021"/>
              </a:buClr>
              <a:buFont typeface="Wingdings" pitchFamily="2" charset="2"/>
              <a:buChar char="§"/>
            </a:pPr>
            <a:r>
              <a:rPr lang="fr-FR" sz="1600" b="1" dirty="0">
                <a:solidFill>
                  <a:srgbClr val="00B050"/>
                </a:solidFill>
                <a:latin typeface="Arial Black" pitchFamily="34" charset="0"/>
                <a:cs typeface="Arial" pitchFamily="34" charset="0"/>
              </a:rPr>
              <a:t> Plans ORSEC Régionaux </a:t>
            </a:r>
            <a:r>
              <a:rPr lang="fr-FR" sz="1600" b="1" dirty="0" smtClean="0">
                <a:solidFill>
                  <a:srgbClr val="00B050"/>
                </a:solidFill>
                <a:latin typeface="Arial Black" pitchFamily="34" charset="0"/>
                <a:cs typeface="Arial" pitchFamily="34" charset="0"/>
              </a:rPr>
              <a:t>;</a:t>
            </a:r>
            <a:endParaRPr lang="fr-FR" sz="1600" b="1" dirty="0">
              <a:solidFill>
                <a:srgbClr val="00B050"/>
              </a:solidFill>
              <a:latin typeface="Arial Black" pitchFamily="34" charset="0"/>
              <a:cs typeface="Arial" pitchFamily="34" charset="0"/>
            </a:endParaRPr>
          </a:p>
          <a:p>
            <a:pPr lvl="2" algn="just">
              <a:buClr>
                <a:srgbClr val="A50021"/>
              </a:buClr>
              <a:buFont typeface="Wingdings" pitchFamily="2" charset="2"/>
              <a:buChar char="§"/>
            </a:pPr>
            <a:r>
              <a:rPr lang="fr-FR" sz="1600" b="1" dirty="0">
                <a:solidFill>
                  <a:srgbClr val="00B050"/>
                </a:solidFill>
                <a:latin typeface="Arial Black" pitchFamily="34" charset="0"/>
                <a:cs typeface="Arial" pitchFamily="34" charset="0"/>
              </a:rPr>
              <a:t> Plans ORSEC Wilayas </a:t>
            </a:r>
            <a:r>
              <a:rPr lang="fr-FR" sz="1600" b="1" dirty="0" smtClean="0">
                <a:solidFill>
                  <a:srgbClr val="00B050"/>
                </a:solidFill>
                <a:latin typeface="Arial Black" pitchFamily="34" charset="0"/>
                <a:cs typeface="Arial" pitchFamily="34" charset="0"/>
              </a:rPr>
              <a:t>;</a:t>
            </a:r>
            <a:endParaRPr lang="fr-FR" sz="1600" b="1" dirty="0">
              <a:solidFill>
                <a:srgbClr val="00B050"/>
              </a:solidFill>
              <a:latin typeface="Arial Black" pitchFamily="34" charset="0"/>
              <a:cs typeface="Arial" pitchFamily="34" charset="0"/>
            </a:endParaRPr>
          </a:p>
          <a:p>
            <a:pPr lvl="2" algn="just">
              <a:buClr>
                <a:srgbClr val="A50021"/>
              </a:buClr>
              <a:buFont typeface="Wingdings" pitchFamily="2" charset="2"/>
              <a:buChar char="§"/>
            </a:pPr>
            <a:r>
              <a:rPr lang="fr-FR" sz="1600" b="1" dirty="0">
                <a:solidFill>
                  <a:srgbClr val="00B050"/>
                </a:solidFill>
                <a:latin typeface="Arial Black" pitchFamily="34" charset="0"/>
                <a:cs typeface="Arial" pitchFamily="34" charset="0"/>
              </a:rPr>
              <a:t> Plans ORSEC Communaux </a:t>
            </a:r>
            <a:r>
              <a:rPr lang="fr-FR" sz="1600" b="1" dirty="0" smtClean="0">
                <a:solidFill>
                  <a:srgbClr val="00B050"/>
                </a:solidFill>
                <a:latin typeface="Arial Black" pitchFamily="34" charset="0"/>
                <a:cs typeface="Arial" pitchFamily="34" charset="0"/>
              </a:rPr>
              <a:t>;</a:t>
            </a:r>
            <a:endParaRPr lang="fr-FR" sz="1600" b="1" dirty="0">
              <a:solidFill>
                <a:srgbClr val="00B050"/>
              </a:solidFill>
              <a:latin typeface="Arial Black" pitchFamily="34" charset="0"/>
              <a:cs typeface="Arial" pitchFamily="34" charset="0"/>
            </a:endParaRPr>
          </a:p>
          <a:p>
            <a:pPr lvl="2" algn="just">
              <a:buClr>
                <a:srgbClr val="A50021"/>
              </a:buClr>
              <a:buFont typeface="Wingdings" pitchFamily="2" charset="2"/>
              <a:buChar char="§"/>
            </a:pPr>
            <a:r>
              <a:rPr lang="fr-FR" sz="1600" b="1" dirty="0">
                <a:solidFill>
                  <a:srgbClr val="00B050"/>
                </a:solidFill>
                <a:latin typeface="Arial Black" pitchFamily="34" charset="0"/>
                <a:cs typeface="Arial" pitchFamily="34" charset="0"/>
              </a:rPr>
              <a:t> Plans ORSEC sites sensibles.</a:t>
            </a:r>
          </a:p>
        </p:txBody>
      </p:sp>
      <p:sp>
        <p:nvSpPr>
          <p:cNvPr id="6" name="Text Box 2"/>
          <p:cNvSpPr txBox="1">
            <a:spLocks noChangeArrowheads="1"/>
          </p:cNvSpPr>
          <p:nvPr/>
        </p:nvSpPr>
        <p:spPr bwMode="auto">
          <a:xfrm>
            <a:off x="214282" y="4357694"/>
            <a:ext cx="2428892" cy="1200329"/>
          </a:xfrm>
          <a:prstGeom prst="rect">
            <a:avLst/>
          </a:prstGeom>
          <a:ln>
            <a:headEnd/>
            <a:tailEnd/>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wrap="square">
            <a:spAutoFit/>
          </a:bodyPr>
          <a:lstStyle/>
          <a:p>
            <a:pPr algn="ctr">
              <a:spcBef>
                <a:spcPct val="20000"/>
              </a:spcBef>
              <a:buClr>
                <a:schemeClr val="hlink"/>
              </a:buClr>
              <a:buFont typeface="Wingdings" pitchFamily="2" charset="2"/>
              <a:buNone/>
            </a:pPr>
            <a:r>
              <a:rPr lang="fr-FR" b="1" i="1" dirty="0">
                <a:solidFill>
                  <a:srgbClr val="000000"/>
                </a:solidFill>
                <a:effectLst>
                  <a:outerShdw blurRad="38100" dist="38100" dir="2700000" algn="tl">
                    <a:srgbClr val="C0C0C0"/>
                  </a:outerShdw>
                </a:effectLst>
                <a:latin typeface="Arial Black" pitchFamily="34" charset="0"/>
              </a:rPr>
              <a:t>Le plan ORSEC est organisé </a:t>
            </a:r>
            <a:br>
              <a:rPr lang="fr-FR" b="1" i="1" dirty="0">
                <a:solidFill>
                  <a:srgbClr val="000000"/>
                </a:solidFill>
                <a:effectLst>
                  <a:outerShdw blurRad="38100" dist="38100" dir="2700000" algn="tl">
                    <a:srgbClr val="C0C0C0"/>
                  </a:outerShdw>
                </a:effectLst>
                <a:latin typeface="Arial Black" pitchFamily="34" charset="0"/>
              </a:rPr>
            </a:br>
            <a:r>
              <a:rPr lang="fr-FR" b="1" i="1" dirty="0">
                <a:solidFill>
                  <a:srgbClr val="000000"/>
                </a:solidFill>
                <a:effectLst>
                  <a:outerShdw blurRad="38100" dist="38100" dir="2700000" algn="tl">
                    <a:srgbClr val="C0C0C0"/>
                  </a:outerShdw>
                </a:effectLst>
                <a:latin typeface="Arial Black" pitchFamily="34" charset="0"/>
              </a:rPr>
              <a:t>et planifié selon 3 phases :</a:t>
            </a:r>
            <a:r>
              <a:rPr lang="fr-FR" b="1" i="1" dirty="0">
                <a:solidFill>
                  <a:srgbClr val="FF9900"/>
                </a:solidFill>
                <a:effectLst>
                  <a:outerShdw blurRad="38100" dist="38100" dir="2700000" algn="tl">
                    <a:srgbClr val="C0C0C0"/>
                  </a:outerShdw>
                </a:effectLst>
                <a:latin typeface="Arial Black" pitchFamily="34" charset="0"/>
              </a:rPr>
              <a:t> </a:t>
            </a:r>
          </a:p>
        </p:txBody>
      </p:sp>
      <p:sp>
        <p:nvSpPr>
          <p:cNvPr id="7" name="Rectangle 6"/>
          <p:cNvSpPr/>
          <p:nvPr/>
        </p:nvSpPr>
        <p:spPr>
          <a:xfrm>
            <a:off x="3071802" y="4143380"/>
            <a:ext cx="5072098" cy="369332"/>
          </a:xfrm>
          <a:prstGeom prst="rect">
            <a:avLst/>
          </a:prstGeom>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a:spAutoFit/>
          </a:bodyPr>
          <a:lstStyle/>
          <a:p>
            <a:pPr marL="625475" indent="-625475" algn="just"/>
            <a:r>
              <a:rPr lang="fr-FR" b="1" dirty="0" smtClean="0">
                <a:solidFill>
                  <a:srgbClr val="000000"/>
                </a:solidFill>
                <a:latin typeface="Bookman Old Style" pitchFamily="18" charset="0"/>
              </a:rPr>
              <a:t>La phase</a:t>
            </a:r>
            <a:r>
              <a:rPr lang="fr-FR" b="1" dirty="0" smtClean="0">
                <a:solidFill>
                  <a:srgbClr val="CC0000"/>
                </a:solidFill>
                <a:latin typeface="Bookman Old Style" pitchFamily="18" charset="0"/>
              </a:rPr>
              <a:t> d’urgence</a:t>
            </a:r>
            <a:r>
              <a:rPr lang="fr-FR" b="1" dirty="0" smtClean="0">
                <a:solidFill>
                  <a:srgbClr val="FFD14F"/>
                </a:solidFill>
                <a:latin typeface="Bookman Old Style" pitchFamily="18" charset="0"/>
              </a:rPr>
              <a:t> </a:t>
            </a:r>
            <a:r>
              <a:rPr lang="fr-FR" b="1" dirty="0" smtClean="0">
                <a:solidFill>
                  <a:srgbClr val="000000"/>
                </a:solidFill>
                <a:latin typeface="Bookman Old Style" pitchFamily="18" charset="0"/>
              </a:rPr>
              <a:t>ou phase</a:t>
            </a:r>
            <a:r>
              <a:rPr lang="fr-FR" b="1" dirty="0" smtClean="0">
                <a:solidFill>
                  <a:srgbClr val="FFD14F"/>
                </a:solidFill>
                <a:latin typeface="Bookman Old Style" pitchFamily="18" charset="0"/>
              </a:rPr>
              <a:t> </a:t>
            </a:r>
            <a:r>
              <a:rPr lang="fr-FR" b="1" dirty="0" smtClean="0">
                <a:solidFill>
                  <a:srgbClr val="000000"/>
                </a:solidFill>
                <a:latin typeface="Bookman Old Style" pitchFamily="18" charset="0"/>
              </a:rPr>
              <a:t>« </a:t>
            </a:r>
            <a:r>
              <a:rPr lang="fr-FR" b="1" dirty="0" smtClean="0">
                <a:solidFill>
                  <a:srgbClr val="CC0000"/>
                </a:solidFill>
                <a:latin typeface="Bookman Old Style" pitchFamily="18" charset="0"/>
              </a:rPr>
              <a:t>rouge</a:t>
            </a:r>
            <a:r>
              <a:rPr lang="fr-FR" b="1" dirty="0" smtClean="0">
                <a:solidFill>
                  <a:srgbClr val="FFFF66"/>
                </a:solidFill>
                <a:latin typeface="Bookman Old Style" pitchFamily="18" charset="0"/>
              </a:rPr>
              <a:t> </a:t>
            </a:r>
            <a:r>
              <a:rPr lang="fr-FR" b="1" dirty="0" smtClean="0">
                <a:solidFill>
                  <a:srgbClr val="000000"/>
                </a:solidFill>
                <a:latin typeface="Bookman Old Style" pitchFamily="18" charset="0"/>
              </a:rPr>
              <a:t>» </a:t>
            </a:r>
            <a:endParaRPr lang="fr-FR" b="1" dirty="0">
              <a:solidFill>
                <a:srgbClr val="FFD14F"/>
              </a:solidFill>
              <a:latin typeface="Bookman Old Style" pitchFamily="18" charset="0"/>
            </a:endParaRPr>
          </a:p>
        </p:txBody>
      </p:sp>
      <p:sp>
        <p:nvSpPr>
          <p:cNvPr id="8" name="Rectangle 7"/>
          <p:cNvSpPr/>
          <p:nvPr/>
        </p:nvSpPr>
        <p:spPr>
          <a:xfrm>
            <a:off x="3071802" y="4786322"/>
            <a:ext cx="5072098" cy="369332"/>
          </a:xfrm>
          <a:prstGeom prst="rect">
            <a:avLst/>
          </a:prstGeom>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a:spAutoFit/>
          </a:bodyPr>
          <a:lstStyle/>
          <a:p>
            <a:pPr marL="625475" indent="-625475"/>
            <a:r>
              <a:rPr lang="fr-FR" b="1" dirty="0" smtClean="0">
                <a:solidFill>
                  <a:srgbClr val="000000"/>
                </a:solidFill>
                <a:latin typeface="Bookman Old Style" pitchFamily="18" charset="0"/>
              </a:rPr>
              <a:t>La</a:t>
            </a:r>
            <a:r>
              <a:rPr lang="fr-FR" b="1" dirty="0" smtClean="0">
                <a:solidFill>
                  <a:srgbClr val="FFD14F"/>
                </a:solidFill>
                <a:latin typeface="Bookman Old Style" pitchFamily="18" charset="0"/>
              </a:rPr>
              <a:t> </a:t>
            </a:r>
            <a:r>
              <a:rPr lang="fr-FR" b="1" dirty="0" smtClean="0">
                <a:solidFill>
                  <a:srgbClr val="CC0000"/>
                </a:solidFill>
                <a:latin typeface="Bookman Old Style" pitchFamily="18" charset="0"/>
              </a:rPr>
              <a:t>phase d’évaluation</a:t>
            </a:r>
            <a:r>
              <a:rPr lang="fr-FR" b="1" dirty="0" smtClean="0">
                <a:solidFill>
                  <a:srgbClr val="FFD14F"/>
                </a:solidFill>
                <a:latin typeface="Bookman Old Style" pitchFamily="18" charset="0"/>
              </a:rPr>
              <a:t> </a:t>
            </a:r>
            <a:r>
              <a:rPr lang="fr-FR" b="1" dirty="0" smtClean="0">
                <a:solidFill>
                  <a:srgbClr val="000000"/>
                </a:solidFill>
                <a:latin typeface="Bookman Old Style" pitchFamily="18" charset="0"/>
              </a:rPr>
              <a:t>et de</a:t>
            </a:r>
            <a:r>
              <a:rPr lang="fr-FR" b="1" dirty="0" smtClean="0">
                <a:solidFill>
                  <a:srgbClr val="FFD14F"/>
                </a:solidFill>
                <a:latin typeface="Bookman Old Style" pitchFamily="18" charset="0"/>
              </a:rPr>
              <a:t> </a:t>
            </a:r>
            <a:r>
              <a:rPr lang="fr-FR" b="1" dirty="0" smtClean="0">
                <a:solidFill>
                  <a:srgbClr val="CC0000"/>
                </a:solidFill>
                <a:latin typeface="Bookman Old Style" pitchFamily="18" charset="0"/>
              </a:rPr>
              <a:t>contrôle</a:t>
            </a:r>
            <a:r>
              <a:rPr lang="fr-FR" b="1" dirty="0" smtClean="0">
                <a:solidFill>
                  <a:srgbClr val="FFD14F"/>
                </a:solidFill>
                <a:latin typeface="Bookman Old Style" pitchFamily="18" charset="0"/>
              </a:rPr>
              <a:t> </a:t>
            </a:r>
            <a:endParaRPr lang="fr-FR" b="1" dirty="0">
              <a:solidFill>
                <a:srgbClr val="000000"/>
              </a:solidFill>
              <a:latin typeface="Bookman Old Style" pitchFamily="18" charset="0"/>
            </a:endParaRPr>
          </a:p>
        </p:txBody>
      </p:sp>
      <p:sp>
        <p:nvSpPr>
          <p:cNvPr id="9" name="Rectangle 8"/>
          <p:cNvSpPr/>
          <p:nvPr/>
        </p:nvSpPr>
        <p:spPr>
          <a:xfrm>
            <a:off x="3071802" y="5357826"/>
            <a:ext cx="5072098" cy="646331"/>
          </a:xfrm>
          <a:prstGeom prst="rect">
            <a:avLst/>
          </a:prstGeom>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a:spAutoFit/>
          </a:bodyPr>
          <a:lstStyle/>
          <a:p>
            <a:pPr marL="625475" indent="-625475"/>
            <a:r>
              <a:rPr lang="fr-FR" b="1" dirty="0" smtClean="0">
                <a:solidFill>
                  <a:srgbClr val="000000"/>
                </a:solidFill>
                <a:latin typeface="Bookman Old Style" pitchFamily="18" charset="0"/>
              </a:rPr>
              <a:t>La</a:t>
            </a:r>
            <a:r>
              <a:rPr lang="fr-FR" b="1" dirty="0" smtClean="0">
                <a:solidFill>
                  <a:srgbClr val="FFD14F"/>
                </a:solidFill>
                <a:latin typeface="Bookman Old Style" pitchFamily="18" charset="0"/>
              </a:rPr>
              <a:t> </a:t>
            </a:r>
            <a:r>
              <a:rPr lang="fr-FR" b="1" dirty="0" smtClean="0">
                <a:solidFill>
                  <a:srgbClr val="CC0000"/>
                </a:solidFill>
                <a:latin typeface="Bookman Old Style" pitchFamily="18" charset="0"/>
              </a:rPr>
              <a:t>phase de réhabilitation</a:t>
            </a:r>
            <a:r>
              <a:rPr lang="fr-FR" b="1" dirty="0" smtClean="0">
                <a:solidFill>
                  <a:srgbClr val="FFD14F"/>
                </a:solidFill>
                <a:latin typeface="Bookman Old Style" pitchFamily="18" charset="0"/>
              </a:rPr>
              <a:t> </a:t>
            </a:r>
            <a:r>
              <a:rPr lang="fr-FR" b="1" dirty="0" smtClean="0">
                <a:solidFill>
                  <a:srgbClr val="000000"/>
                </a:solidFill>
                <a:latin typeface="Bookman Old Style" pitchFamily="18" charset="0"/>
              </a:rPr>
              <a:t>et/ou de</a:t>
            </a:r>
            <a:r>
              <a:rPr lang="fr-FR" b="1" dirty="0" smtClean="0">
                <a:solidFill>
                  <a:srgbClr val="FFD14F"/>
                </a:solidFill>
                <a:latin typeface="Bookman Old Style" pitchFamily="18" charset="0"/>
              </a:rPr>
              <a:t> </a:t>
            </a:r>
            <a:r>
              <a:rPr lang="fr-FR" b="1" dirty="0" smtClean="0">
                <a:solidFill>
                  <a:srgbClr val="CC0000"/>
                </a:solidFill>
                <a:latin typeface="Bookman Old Style" pitchFamily="18" charset="0"/>
              </a:rPr>
              <a:t>reconstruction</a:t>
            </a:r>
            <a:r>
              <a:rPr lang="fr-FR" b="1" dirty="0" smtClean="0">
                <a:solidFill>
                  <a:srgbClr val="FFD14F"/>
                </a:solidFill>
                <a:latin typeface="Bookman Old Style" pitchFamily="18" charset="0"/>
              </a:rPr>
              <a:t>.</a:t>
            </a:r>
            <a:endParaRPr lang="fr-FR" b="1" dirty="0">
              <a:solidFill>
                <a:srgbClr val="FFD14F"/>
              </a:solidFill>
              <a:latin typeface="Bookman Old Style" pitchFamily="18" charset="0"/>
            </a:endParaRPr>
          </a:p>
        </p:txBody>
      </p:sp>
      <p:sp>
        <p:nvSpPr>
          <p:cNvPr id="13" name="Accolade ouvrante 12"/>
          <p:cNvSpPr/>
          <p:nvPr/>
        </p:nvSpPr>
        <p:spPr>
          <a:xfrm>
            <a:off x="2571736" y="4357694"/>
            <a:ext cx="428628" cy="1428760"/>
          </a:xfrm>
          <a:prstGeom prst="leftBrace">
            <a:avLst/>
          </a:prstGeom>
          <a:ln w="63500">
            <a:solidFill>
              <a:srgbClr val="C0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i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ox(in)">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1000" fill="hold"/>
                                        <p:tgtEl>
                                          <p:spTgt spid="13"/>
                                        </p:tgtEl>
                                        <p:attrNameLst>
                                          <p:attrName>ppt_w</p:attrName>
                                        </p:attrNameLst>
                                      </p:cBhvr>
                                      <p:tavLst>
                                        <p:tav tm="0">
                                          <p:val>
                                            <p:strVal val="#ppt_w*0.70"/>
                                          </p:val>
                                        </p:tav>
                                        <p:tav tm="100000">
                                          <p:val>
                                            <p:strVal val="#ppt_w"/>
                                          </p:val>
                                        </p:tav>
                                      </p:tavLst>
                                    </p:anim>
                                    <p:anim calcmode="lin" valueType="num">
                                      <p:cBhvr>
                                        <p:cTn id="28" dur="1000" fill="hold"/>
                                        <p:tgtEl>
                                          <p:spTgt spid="13"/>
                                        </p:tgtEl>
                                        <p:attrNameLst>
                                          <p:attrName>ppt_h</p:attrName>
                                        </p:attrNameLst>
                                      </p:cBhvr>
                                      <p:tavLst>
                                        <p:tav tm="0">
                                          <p:val>
                                            <p:strVal val="#ppt_h"/>
                                          </p:val>
                                        </p:tav>
                                        <p:tav tm="100000">
                                          <p:val>
                                            <p:strVal val="#ppt_h"/>
                                          </p:val>
                                        </p:tav>
                                      </p:tavLst>
                                    </p:anim>
                                    <p:animEffect transition="in" filter="fade">
                                      <p:cBhvr>
                                        <p:cTn id="29" dur="10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ppt_x"/>
                                          </p:val>
                                        </p:tav>
                                        <p:tav tm="100000">
                                          <p:val>
                                            <p:strVal val="#ppt_x"/>
                                          </p:val>
                                        </p:tav>
                                      </p:tavLst>
                                    </p:anim>
                                    <p:anim calcmode="lin" valueType="num">
                                      <p:cBhvr additive="base">
                                        <p:cTn id="4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P spid="7" grpId="0" animBg="1"/>
      <p:bldP spid="8" grpId="0" animBg="1"/>
      <p:bldP spid="9"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85720" y="357166"/>
            <a:ext cx="8429684" cy="1200329"/>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pPr lvl="0"/>
            <a:r>
              <a:rPr lang="fr-FR" b="1" dirty="0">
                <a:latin typeface="Arial" pitchFamily="34" charset="0"/>
                <a:cs typeface="Arial" pitchFamily="34" charset="0"/>
              </a:rPr>
              <a:t>Depuis les inondations de </a:t>
            </a:r>
            <a:r>
              <a:rPr lang="fr-FR" b="1" dirty="0" err="1">
                <a:latin typeface="Arial" pitchFamily="34" charset="0"/>
                <a:cs typeface="Arial" pitchFamily="34" charset="0"/>
              </a:rPr>
              <a:t>Bab</a:t>
            </a:r>
            <a:r>
              <a:rPr lang="fr-FR" b="1" dirty="0">
                <a:latin typeface="Arial" pitchFamily="34" charset="0"/>
                <a:cs typeface="Arial" pitchFamily="34" charset="0"/>
              </a:rPr>
              <a:t> El-Oued de novembre 2001, un programme commun entre le gouvernement algérien et la Banque mondiale a été lancé, dans le cadre d’un accord de coopération portant sur </a:t>
            </a:r>
            <a:r>
              <a:rPr lang="fr-FR" b="1" dirty="0">
                <a:solidFill>
                  <a:srgbClr val="C00000"/>
                </a:solidFill>
                <a:latin typeface="Arial" pitchFamily="34" charset="0"/>
                <a:cs typeface="Arial" pitchFamily="34" charset="0"/>
              </a:rPr>
              <a:t>«la réduction de la vulnérabilité aux </a:t>
            </a:r>
            <a:r>
              <a:rPr lang="fr-FR" b="1" dirty="0" smtClean="0">
                <a:solidFill>
                  <a:srgbClr val="C00000"/>
                </a:solidFill>
                <a:latin typeface="Arial" pitchFamily="34" charset="0"/>
                <a:cs typeface="Arial" pitchFamily="34" charset="0"/>
              </a:rPr>
              <a:t>catastrophes majeurs en </a:t>
            </a:r>
            <a:r>
              <a:rPr lang="fr-FR" b="1" dirty="0">
                <a:solidFill>
                  <a:srgbClr val="C00000"/>
                </a:solidFill>
                <a:latin typeface="Arial" pitchFamily="34" charset="0"/>
                <a:cs typeface="Arial" pitchFamily="34" charset="0"/>
              </a:rPr>
              <a:t>milieu urbain</a:t>
            </a:r>
            <a:r>
              <a:rPr lang="fr-FR" b="1" dirty="0" smtClean="0">
                <a:solidFill>
                  <a:srgbClr val="C00000"/>
                </a:solidFill>
                <a:latin typeface="Arial" pitchFamily="34" charset="0"/>
                <a:cs typeface="Arial" pitchFamily="34" charset="0"/>
              </a:rPr>
              <a:t>».</a:t>
            </a:r>
            <a:endParaRPr lang="fr-FR" b="1" dirty="0">
              <a:solidFill>
                <a:srgbClr val="C00000"/>
              </a:solidFill>
              <a:latin typeface="Arial" pitchFamily="34" charset="0"/>
              <a:cs typeface="Arial" pitchFamily="34" charset="0"/>
            </a:endParaRPr>
          </a:p>
        </p:txBody>
      </p:sp>
      <p:sp>
        <p:nvSpPr>
          <p:cNvPr id="3" name="ZoneTexte 2"/>
          <p:cNvSpPr txBox="1"/>
          <p:nvPr/>
        </p:nvSpPr>
        <p:spPr>
          <a:xfrm>
            <a:off x="500034" y="1928802"/>
            <a:ext cx="3071834" cy="2031325"/>
          </a:xfrm>
          <a:prstGeom prst="rect">
            <a:avLst/>
          </a:prstGeom>
          <a:ln/>
          <a:scene3d>
            <a:camera prst="orthographicFront"/>
            <a:lightRig rig="threePt" dir="t"/>
          </a:scene3d>
          <a:sp3d>
            <a:bevelT/>
          </a:sp3d>
        </p:spPr>
        <p:style>
          <a:lnRef idx="2">
            <a:schemeClr val="accent5"/>
          </a:lnRef>
          <a:fillRef idx="1">
            <a:schemeClr val="lt1"/>
          </a:fillRef>
          <a:effectRef idx="0">
            <a:schemeClr val="accent5"/>
          </a:effectRef>
          <a:fontRef idx="minor">
            <a:schemeClr val="dk1"/>
          </a:fontRef>
        </p:style>
        <p:txBody>
          <a:bodyPr wrap="square" rtlCol="0">
            <a:spAutoFit/>
          </a:bodyPr>
          <a:lstStyle/>
          <a:p>
            <a:pPr lvl="0"/>
            <a:r>
              <a:rPr lang="fr-FR" b="1" dirty="0">
                <a:latin typeface="Arial" pitchFamily="34" charset="0"/>
                <a:cs typeface="Arial" pitchFamily="34" charset="0"/>
              </a:rPr>
              <a:t>ce projet devait renforcer </a:t>
            </a:r>
            <a:r>
              <a:rPr lang="fr-FR" b="1" dirty="0">
                <a:solidFill>
                  <a:srgbClr val="C00000"/>
                </a:solidFill>
                <a:latin typeface="Arial" pitchFamily="34" charset="0"/>
                <a:cs typeface="Arial" pitchFamily="34" charset="0"/>
              </a:rPr>
              <a:t>la capacité de l’Algérie à faire face aux catastrophes naturelles et à les gérer,</a:t>
            </a:r>
            <a:r>
              <a:rPr lang="fr-FR" b="1" dirty="0">
                <a:latin typeface="Arial" pitchFamily="34" charset="0"/>
                <a:cs typeface="Arial" pitchFamily="34" charset="0"/>
              </a:rPr>
              <a:t> tout en introduisant des mesures préventives à long terme</a:t>
            </a:r>
            <a:r>
              <a:rPr lang="fr-FR" b="1" dirty="0" smtClean="0">
                <a:latin typeface="Arial" pitchFamily="34" charset="0"/>
                <a:cs typeface="Arial" pitchFamily="34" charset="0"/>
              </a:rPr>
              <a:t>.</a:t>
            </a:r>
          </a:p>
        </p:txBody>
      </p:sp>
      <p:sp>
        <p:nvSpPr>
          <p:cNvPr id="4" name="ZoneTexte 3"/>
          <p:cNvSpPr txBox="1"/>
          <p:nvPr/>
        </p:nvSpPr>
        <p:spPr>
          <a:xfrm>
            <a:off x="4643438" y="1714488"/>
            <a:ext cx="4214842" cy="2585323"/>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pPr lvl="0"/>
            <a:r>
              <a:rPr lang="fr-FR" b="1" dirty="0">
                <a:latin typeface="Arial" pitchFamily="34" charset="0"/>
                <a:cs typeface="Arial" pitchFamily="34" charset="0"/>
              </a:rPr>
              <a:t>Ce programme était censé préparer le gouvernement algérien à être à même de répondre rapidement aux catastrophes naturelles, </a:t>
            </a:r>
            <a:r>
              <a:rPr lang="fr-FR" b="1" dirty="0">
                <a:solidFill>
                  <a:srgbClr val="C00000"/>
                </a:solidFill>
                <a:latin typeface="Arial" pitchFamily="34" charset="0"/>
                <a:cs typeface="Arial" pitchFamily="34" charset="0"/>
              </a:rPr>
              <a:t>en finançant des études, la formation du personnel des agences nationales de protection civile, la météorologie et la gestion des ressources en eau</a:t>
            </a:r>
            <a:r>
              <a:rPr lang="fr-FR" b="1" dirty="0" smtClean="0">
                <a:solidFill>
                  <a:srgbClr val="C00000"/>
                </a:solidFill>
                <a:latin typeface="Arial" pitchFamily="34" charset="0"/>
                <a:cs typeface="Arial" pitchFamily="34" charset="0"/>
              </a:rPr>
              <a:t>.</a:t>
            </a:r>
            <a:endParaRPr lang="fr-FR" b="1" dirty="0">
              <a:solidFill>
                <a:srgbClr val="C00000"/>
              </a:solidFill>
              <a:latin typeface="Arial" pitchFamily="34" charset="0"/>
              <a:cs typeface="Arial" pitchFamily="34" charset="0"/>
            </a:endParaRPr>
          </a:p>
        </p:txBody>
      </p:sp>
      <p:sp>
        <p:nvSpPr>
          <p:cNvPr id="5" name="ZoneTexte 4"/>
          <p:cNvSpPr txBox="1"/>
          <p:nvPr/>
        </p:nvSpPr>
        <p:spPr>
          <a:xfrm>
            <a:off x="928662" y="4572008"/>
            <a:ext cx="7358114" cy="923330"/>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pPr lvl="0"/>
            <a:r>
              <a:rPr lang="fr-FR" b="1" dirty="0">
                <a:latin typeface="Arial" pitchFamily="34" charset="0"/>
                <a:cs typeface="Arial" pitchFamily="34" charset="0"/>
              </a:rPr>
              <a:t>Le projet devait aussi assister le gouvernement dans </a:t>
            </a:r>
            <a:r>
              <a:rPr lang="fr-FR" b="1" dirty="0">
                <a:solidFill>
                  <a:srgbClr val="C00000"/>
                </a:solidFill>
                <a:latin typeface="Arial" pitchFamily="34" charset="0"/>
                <a:cs typeface="Arial" pitchFamily="34" charset="0"/>
              </a:rPr>
              <a:t>l’acquisition de l’équipement nécessaire aux opérations de recherche et de sauvetage</a:t>
            </a:r>
            <a:r>
              <a:rPr lang="fr-FR" b="1" dirty="0">
                <a:latin typeface="Arial" pitchFamily="34" charset="0"/>
                <a:cs typeface="Arial" pitchFamily="34" charset="0"/>
              </a:rPr>
              <a:t> ainsi qu’aux évacuations sanitaires</a:t>
            </a:r>
            <a:r>
              <a:rPr lang="fr-FR" dirty="0" smtClean="0"/>
              <a:t>.</a:t>
            </a:r>
            <a:endParaRPr lang="fr-FR" dirty="0"/>
          </a:p>
        </p:txBody>
      </p:sp>
      <p:sp>
        <p:nvSpPr>
          <p:cNvPr id="6" name="ZoneTexte 5"/>
          <p:cNvSpPr txBox="1"/>
          <p:nvPr/>
        </p:nvSpPr>
        <p:spPr>
          <a:xfrm>
            <a:off x="571472" y="5715016"/>
            <a:ext cx="8215370" cy="923330"/>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pPr lvl="0"/>
            <a:r>
              <a:rPr lang="fr-FR" b="1" dirty="0">
                <a:latin typeface="Arial" pitchFamily="34" charset="0"/>
                <a:cs typeface="Arial" pitchFamily="34" charset="0"/>
              </a:rPr>
              <a:t>Une autre composante du projet devait financer </a:t>
            </a:r>
            <a:r>
              <a:rPr lang="fr-FR" b="1" dirty="0">
                <a:solidFill>
                  <a:srgbClr val="C00000"/>
                </a:solidFill>
                <a:latin typeface="Arial" pitchFamily="34" charset="0"/>
                <a:cs typeface="Arial" pitchFamily="34" charset="0"/>
              </a:rPr>
              <a:t>la reconstruction d’urgence telle celle de nouvelles habitations pour les populations </a:t>
            </a:r>
            <a:r>
              <a:rPr lang="fr-FR" b="1" dirty="0">
                <a:latin typeface="Arial" pitchFamily="34" charset="0"/>
                <a:cs typeface="Arial" pitchFamily="34" charset="0"/>
              </a:rPr>
              <a:t>ayant ont perdu leur domicile au cours des inondations de </a:t>
            </a:r>
            <a:r>
              <a:rPr lang="fr-FR" b="1" dirty="0" smtClean="0">
                <a:latin typeface="Arial" pitchFamily="34" charset="0"/>
                <a:cs typeface="Arial" pitchFamily="34" charset="0"/>
              </a:rPr>
              <a:t>Bâb </a:t>
            </a:r>
            <a:r>
              <a:rPr lang="fr-FR" b="1" dirty="0">
                <a:latin typeface="Arial" pitchFamily="34" charset="0"/>
                <a:cs typeface="Arial" pitchFamily="34" charset="0"/>
              </a:rPr>
              <a:t>El-Oued</a:t>
            </a:r>
            <a:r>
              <a:rPr lang="fr-FR" b="1" dirty="0" smtClean="0">
                <a:latin typeface="Arial" pitchFamily="34" charset="0"/>
                <a:cs typeface="Arial" pitchFamily="34" charset="0"/>
              </a:rPr>
              <a:t>.</a:t>
            </a:r>
            <a:endParaRPr lang="fr-FR" b="1" dirty="0">
              <a:latin typeface="Arial" pitchFamily="34" charset="0"/>
              <a:cs typeface="Arial" pitchFamily="34" charset="0"/>
            </a:endParaRPr>
          </a:p>
        </p:txBody>
      </p:sp>
      <p:sp>
        <p:nvSpPr>
          <p:cNvPr id="7" name="Flèche vers le bas 6"/>
          <p:cNvSpPr/>
          <p:nvPr/>
        </p:nvSpPr>
        <p:spPr>
          <a:xfrm>
            <a:off x="1000100" y="1571612"/>
            <a:ext cx="2071702" cy="357190"/>
          </a:xfrm>
          <a:prstGeom prst="down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9" name="Flèche droite 8"/>
          <p:cNvSpPr/>
          <p:nvPr/>
        </p:nvSpPr>
        <p:spPr>
          <a:xfrm>
            <a:off x="3571868" y="2143116"/>
            <a:ext cx="1071570" cy="178595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fr-FR"/>
          </a:p>
        </p:txBody>
      </p:sp>
      <p:sp>
        <p:nvSpPr>
          <p:cNvPr id="11" name="Flèche vers le bas 10"/>
          <p:cNvSpPr/>
          <p:nvPr/>
        </p:nvSpPr>
        <p:spPr>
          <a:xfrm>
            <a:off x="1071538" y="4000504"/>
            <a:ext cx="2071702" cy="500066"/>
          </a:xfrm>
          <a:prstGeom prst="down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2" name="Flèche droite 11"/>
          <p:cNvSpPr/>
          <p:nvPr/>
        </p:nvSpPr>
        <p:spPr>
          <a:xfrm>
            <a:off x="214282" y="5715016"/>
            <a:ext cx="357222" cy="928694"/>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strVal val="#ppt_w*0.70"/>
                                          </p:val>
                                        </p:tav>
                                        <p:tav tm="100000">
                                          <p:val>
                                            <p:strVal val="#ppt_w"/>
                                          </p:val>
                                        </p:tav>
                                      </p:tavLst>
                                    </p:anim>
                                    <p:anim calcmode="lin" valueType="num">
                                      <p:cBhvr>
                                        <p:cTn id="19" dur="1000" fill="hold"/>
                                        <p:tgtEl>
                                          <p:spTgt spid="3"/>
                                        </p:tgtEl>
                                        <p:attrNameLst>
                                          <p:attrName>ppt_h</p:attrName>
                                        </p:attrNameLst>
                                      </p:cBhvr>
                                      <p:tavLst>
                                        <p:tav tm="0">
                                          <p:val>
                                            <p:strVal val="#ppt_h"/>
                                          </p:val>
                                        </p:tav>
                                        <p:tav tm="100000">
                                          <p:val>
                                            <p:strVal val="#ppt_h"/>
                                          </p:val>
                                        </p:tav>
                                      </p:tavLst>
                                    </p:anim>
                                    <p:animEffect transition="in" filter="fade">
                                      <p:cBhvr>
                                        <p:cTn id="20" dur="10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6"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inHorizontal)">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55"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1000" fill="hold"/>
                                        <p:tgtEl>
                                          <p:spTgt spid="4"/>
                                        </p:tgtEl>
                                        <p:attrNameLst>
                                          <p:attrName>ppt_w</p:attrName>
                                        </p:attrNameLst>
                                      </p:cBhvr>
                                      <p:tavLst>
                                        <p:tav tm="0">
                                          <p:val>
                                            <p:strVal val="#ppt_w*0.70"/>
                                          </p:val>
                                        </p:tav>
                                        <p:tav tm="100000">
                                          <p:val>
                                            <p:strVal val="#ppt_w"/>
                                          </p:val>
                                        </p:tav>
                                      </p:tavLst>
                                    </p:anim>
                                    <p:anim calcmode="lin" valueType="num">
                                      <p:cBhvr>
                                        <p:cTn id="31" dur="1000" fill="hold"/>
                                        <p:tgtEl>
                                          <p:spTgt spid="4"/>
                                        </p:tgtEl>
                                        <p:attrNameLst>
                                          <p:attrName>ppt_h</p:attrName>
                                        </p:attrNameLst>
                                      </p:cBhvr>
                                      <p:tavLst>
                                        <p:tav tm="0">
                                          <p:val>
                                            <p:strVal val="#ppt_h"/>
                                          </p:val>
                                        </p:tav>
                                        <p:tav tm="100000">
                                          <p:val>
                                            <p:strVal val="#ppt_h"/>
                                          </p:val>
                                        </p:tav>
                                      </p:tavLst>
                                    </p:anim>
                                    <p:animEffect transition="in" filter="fade">
                                      <p:cBhvr>
                                        <p:cTn id="32" dur="10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6" presetClass="entr" presetSubtype="26"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barn(inHorizontal)">
                                      <p:cBhvr>
                                        <p:cTn id="49" dur="500"/>
                                        <p:tgtEl>
                                          <p:spTgt spid="12"/>
                                        </p:tgtEl>
                                      </p:cBhvr>
                                    </p:animEffect>
                                  </p:childTnLst>
                                </p:cTn>
                              </p:par>
                            </p:childTnLst>
                          </p:cTn>
                        </p:par>
                      </p:childTnLst>
                    </p:cTn>
                  </p:par>
                  <p:par>
                    <p:cTn id="50" fill="hold">
                      <p:stCondLst>
                        <p:cond delay="indefinite"/>
                      </p:stCondLst>
                      <p:childTnLst>
                        <p:par>
                          <p:cTn id="51" fill="hold">
                            <p:stCondLst>
                              <p:cond delay="0"/>
                            </p:stCondLst>
                            <p:childTnLst>
                              <p:par>
                                <p:cTn id="52" presetID="55" presetClass="entr" presetSubtype="0" fill="hold" grpId="0" nodeType="click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1000" fill="hold"/>
                                        <p:tgtEl>
                                          <p:spTgt spid="6"/>
                                        </p:tgtEl>
                                        <p:attrNameLst>
                                          <p:attrName>ppt_w</p:attrName>
                                        </p:attrNameLst>
                                      </p:cBhvr>
                                      <p:tavLst>
                                        <p:tav tm="0">
                                          <p:val>
                                            <p:strVal val="#ppt_w*0.70"/>
                                          </p:val>
                                        </p:tav>
                                        <p:tav tm="100000">
                                          <p:val>
                                            <p:strVal val="#ppt_w"/>
                                          </p:val>
                                        </p:tav>
                                      </p:tavLst>
                                    </p:anim>
                                    <p:anim calcmode="lin" valueType="num">
                                      <p:cBhvr>
                                        <p:cTn id="55" dur="1000" fill="hold"/>
                                        <p:tgtEl>
                                          <p:spTgt spid="6"/>
                                        </p:tgtEl>
                                        <p:attrNameLst>
                                          <p:attrName>ppt_h</p:attrName>
                                        </p:attrNameLst>
                                      </p:cBhvr>
                                      <p:tavLst>
                                        <p:tav tm="0">
                                          <p:val>
                                            <p:strVal val="#ppt_h"/>
                                          </p:val>
                                        </p:tav>
                                        <p:tav tm="100000">
                                          <p:val>
                                            <p:strVal val="#ppt_h"/>
                                          </p:val>
                                        </p:tav>
                                      </p:tavLst>
                                    </p:anim>
                                    <p:animEffect transition="in" filter="fade">
                                      <p:cBhvr>
                                        <p:cTn id="5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9" grpId="0" animBg="1"/>
      <p:bldP spid="11" grpId="0" animBg="1"/>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14282" y="4572008"/>
            <a:ext cx="8715436" cy="2031325"/>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pPr lvl="0"/>
            <a:r>
              <a:rPr lang="fr-FR" b="1" dirty="0">
                <a:solidFill>
                  <a:srgbClr val="C00000"/>
                </a:solidFill>
                <a:latin typeface="Arial" pitchFamily="34" charset="0"/>
                <a:cs typeface="Arial" pitchFamily="34" charset="0"/>
              </a:rPr>
              <a:t>Sur le plan scientifique cependant, des plans de prévention de risques (PPR) ont été élaborées</a:t>
            </a:r>
            <a:r>
              <a:rPr lang="fr-FR" b="1" dirty="0">
                <a:latin typeface="Arial" pitchFamily="34" charset="0"/>
                <a:cs typeface="Arial" pitchFamily="34" charset="0"/>
              </a:rPr>
              <a:t> pour les grandes villes du pays, en attendant leur généralisation à l’ensemble des agglomérations.</a:t>
            </a:r>
          </a:p>
          <a:p>
            <a:pPr lvl="0"/>
            <a:r>
              <a:rPr lang="fr-FR" b="1" dirty="0">
                <a:latin typeface="Arial" pitchFamily="34" charset="0"/>
                <a:cs typeface="Arial" pitchFamily="34" charset="0"/>
              </a:rPr>
              <a:t>Il faut rappeler que l’Algérie s’est dotée d’un outil de gestion des risques juste après le séisme qui a frappé </a:t>
            </a:r>
            <a:r>
              <a:rPr lang="fr-FR" b="1" dirty="0" err="1">
                <a:latin typeface="Arial" pitchFamily="34" charset="0"/>
                <a:cs typeface="Arial" pitchFamily="34" charset="0"/>
              </a:rPr>
              <a:t>Boumerdes</a:t>
            </a:r>
            <a:r>
              <a:rPr lang="fr-FR" b="1" dirty="0">
                <a:latin typeface="Arial" pitchFamily="34" charset="0"/>
                <a:cs typeface="Arial" pitchFamily="34" charset="0"/>
              </a:rPr>
              <a:t> et une grande partie de l’Algérois, peu de temps après les inondations calamiteuses de </a:t>
            </a:r>
            <a:r>
              <a:rPr lang="fr-FR" b="1" dirty="0" err="1">
                <a:latin typeface="Arial" pitchFamily="34" charset="0"/>
                <a:cs typeface="Arial" pitchFamily="34" charset="0"/>
              </a:rPr>
              <a:t>Bab</a:t>
            </a:r>
            <a:r>
              <a:rPr lang="fr-FR" b="1" dirty="0">
                <a:latin typeface="Arial" pitchFamily="34" charset="0"/>
                <a:cs typeface="Arial" pitchFamily="34" charset="0"/>
              </a:rPr>
              <a:t>- el-Oued, en plein centre d’Alger</a:t>
            </a:r>
            <a:r>
              <a:rPr lang="fr-FR" b="1" dirty="0" smtClean="0">
                <a:latin typeface="Arial" pitchFamily="34" charset="0"/>
                <a:cs typeface="Arial" pitchFamily="34" charset="0"/>
              </a:rPr>
              <a:t>.</a:t>
            </a:r>
          </a:p>
        </p:txBody>
      </p:sp>
      <p:sp>
        <p:nvSpPr>
          <p:cNvPr id="3" name="ZoneTexte 2"/>
          <p:cNvSpPr txBox="1"/>
          <p:nvPr/>
        </p:nvSpPr>
        <p:spPr>
          <a:xfrm>
            <a:off x="785786" y="2285992"/>
            <a:ext cx="8072494" cy="2031325"/>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a:latin typeface="Arial" pitchFamily="34" charset="0"/>
                <a:cs typeface="Arial" pitchFamily="34" charset="0"/>
              </a:rPr>
              <a:t>une campagne de sensibilisation soutenue depuis quelque temps, en direction des écoles et de quelques franges de la population, celle-ci est rarement associée à l’élaboration des plans d’évacuation de la ville en cas de risque majeur, et ce malgré que </a:t>
            </a:r>
            <a:r>
              <a:rPr lang="fr-FR" b="1" dirty="0">
                <a:solidFill>
                  <a:srgbClr val="C00000"/>
                </a:solidFill>
                <a:latin typeface="Arial" pitchFamily="34" charset="0"/>
                <a:cs typeface="Arial" pitchFamily="34" charset="0"/>
              </a:rPr>
              <a:t>la loi n° 04-20 du 25 décembre 2004 relative à la prévention des risques majeurs et à la gestion des catastrophes dans le cadre du développement durable</a:t>
            </a:r>
            <a:r>
              <a:rPr lang="fr-FR" b="1" dirty="0">
                <a:latin typeface="Arial" pitchFamily="34" charset="0"/>
                <a:cs typeface="Arial" pitchFamily="34" charset="0"/>
              </a:rPr>
              <a:t>, ait consacré le principe fondamental de l’information des populations.</a:t>
            </a:r>
          </a:p>
        </p:txBody>
      </p:sp>
      <p:sp>
        <p:nvSpPr>
          <p:cNvPr id="4" name="ZoneTexte 3"/>
          <p:cNvSpPr txBox="1"/>
          <p:nvPr/>
        </p:nvSpPr>
        <p:spPr>
          <a:xfrm>
            <a:off x="285720" y="285728"/>
            <a:ext cx="8643998" cy="1754326"/>
          </a:xfrm>
          <a:prstGeom prst="rect">
            <a:avLst/>
          </a:prstGeom>
          <a:solidFill>
            <a:schemeClr val="tx1"/>
          </a:solidFill>
          <a:ln>
            <a:solidFill>
              <a:schemeClr val="tx1"/>
            </a:solidFill>
          </a:ln>
          <a:scene3d>
            <a:camera prst="orthographicFront"/>
            <a:lightRig rig="threePt" dir="t"/>
          </a:scene3d>
          <a:sp3d>
            <a:bevelT/>
          </a:sp3d>
        </p:spPr>
        <p:txBody>
          <a:bodyPr wrap="square" rtlCol="0">
            <a:spAutoFit/>
          </a:bodyPr>
          <a:lstStyle/>
          <a:p>
            <a:pPr lvl="0"/>
            <a:r>
              <a:rPr lang="fr-FR" b="1" dirty="0" smtClean="0">
                <a:solidFill>
                  <a:srgbClr val="FF0000"/>
                </a:solidFill>
                <a:latin typeface="Arial" pitchFamily="34" charset="0"/>
                <a:cs typeface="Arial" pitchFamily="34" charset="0"/>
              </a:rPr>
              <a:t>le </a:t>
            </a:r>
            <a:r>
              <a:rPr lang="fr-FR" b="1" dirty="0">
                <a:solidFill>
                  <a:srgbClr val="FF0000"/>
                </a:solidFill>
                <a:latin typeface="Arial" pitchFamily="34" charset="0"/>
                <a:cs typeface="Arial" pitchFamily="34" charset="0"/>
              </a:rPr>
              <a:t>ministre de l’intérieur </a:t>
            </a:r>
            <a:r>
              <a:rPr lang="fr-FR" b="1" dirty="0" smtClean="0">
                <a:solidFill>
                  <a:srgbClr val="FF0000"/>
                </a:solidFill>
                <a:latin typeface="Arial" pitchFamily="34" charset="0"/>
                <a:cs typeface="Arial" pitchFamily="34" charset="0"/>
              </a:rPr>
              <a:t>a </a:t>
            </a:r>
            <a:r>
              <a:rPr lang="fr-FR" b="1" dirty="0">
                <a:solidFill>
                  <a:srgbClr val="FF0000"/>
                </a:solidFill>
                <a:latin typeface="Arial" pitchFamily="34" charset="0"/>
                <a:cs typeface="Arial" pitchFamily="34" charset="0"/>
              </a:rPr>
              <a:t>déclaré </a:t>
            </a:r>
            <a:r>
              <a:rPr lang="fr-FR" b="1" dirty="0" smtClean="0">
                <a:solidFill>
                  <a:srgbClr val="FF0000"/>
                </a:solidFill>
                <a:latin typeface="Arial" pitchFamily="34" charset="0"/>
                <a:cs typeface="Arial" pitchFamily="34" charset="0"/>
              </a:rPr>
              <a:t>que </a:t>
            </a:r>
            <a:r>
              <a:rPr lang="fr-FR" b="1" dirty="0">
                <a:solidFill>
                  <a:srgbClr val="FF0000"/>
                </a:solidFill>
                <a:latin typeface="Arial" pitchFamily="34" charset="0"/>
                <a:cs typeface="Arial" pitchFamily="34" charset="0"/>
              </a:rPr>
              <a:t>: </a:t>
            </a:r>
            <a:r>
              <a:rPr lang="fr-FR" dirty="0">
                <a:solidFill>
                  <a:srgbClr val="00B0F0"/>
                </a:solidFill>
                <a:latin typeface="Arial" pitchFamily="34" charset="0"/>
                <a:cs typeface="Arial" pitchFamily="34" charset="0"/>
              </a:rPr>
              <a:t>«Pour le moment, il faut tirer les leçons des deux grandes catastrophes vécues par les Algériens».</a:t>
            </a:r>
          </a:p>
          <a:p>
            <a:pPr lvl="0"/>
            <a:r>
              <a:rPr lang="fr-FR" dirty="0">
                <a:solidFill>
                  <a:srgbClr val="00B0F0"/>
                </a:solidFill>
                <a:latin typeface="Arial" pitchFamily="34" charset="0"/>
                <a:cs typeface="Arial" pitchFamily="34" charset="0"/>
              </a:rPr>
              <a:t>Il s’agit des inondations de </a:t>
            </a:r>
            <a:r>
              <a:rPr lang="fr-FR" dirty="0" smtClean="0">
                <a:solidFill>
                  <a:srgbClr val="00B0F0"/>
                </a:solidFill>
                <a:latin typeface="Arial" pitchFamily="34" charset="0"/>
                <a:cs typeface="Arial" pitchFamily="34" charset="0"/>
              </a:rPr>
              <a:t>Bâb </a:t>
            </a:r>
            <a:r>
              <a:rPr lang="fr-FR" dirty="0">
                <a:solidFill>
                  <a:srgbClr val="00B0F0"/>
                </a:solidFill>
                <a:latin typeface="Arial" pitchFamily="34" charset="0"/>
                <a:cs typeface="Arial" pitchFamily="34" charset="0"/>
              </a:rPr>
              <a:t>El Oued et du séisme </a:t>
            </a:r>
            <a:r>
              <a:rPr lang="fr-FR" dirty="0" smtClean="0">
                <a:solidFill>
                  <a:srgbClr val="00B0F0"/>
                </a:solidFill>
                <a:latin typeface="Arial" pitchFamily="34" charset="0"/>
                <a:cs typeface="Arial" pitchFamily="34" charset="0"/>
              </a:rPr>
              <a:t>Boumerdès. </a:t>
            </a:r>
            <a:r>
              <a:rPr lang="fr-FR" dirty="0">
                <a:solidFill>
                  <a:srgbClr val="00B0F0"/>
                </a:solidFill>
                <a:latin typeface="Arial" pitchFamily="34" charset="0"/>
                <a:cs typeface="Arial" pitchFamily="34" charset="0"/>
              </a:rPr>
              <a:t>«Ceci, indique-t-il, nous a conduits à réfléchir sur l’importance de la prévention à court, moyen et long terme par la mise en place d’un système d’alerte pour intervenir promptement</a:t>
            </a:r>
            <a:r>
              <a:rPr lang="fr-FR" dirty="0" smtClean="0">
                <a:solidFill>
                  <a:srgbClr val="00B0F0"/>
                </a:solidFill>
                <a:latin typeface="Arial" pitchFamily="34" charset="0"/>
                <a:cs typeface="Arial" pitchFamily="34" charset="0"/>
              </a:rPr>
              <a:t>».</a:t>
            </a:r>
            <a:endParaRPr lang="fr-FR" dirty="0">
              <a:solidFill>
                <a:srgbClr val="00B0F0"/>
              </a:solidFill>
              <a:latin typeface="Arial" pitchFamily="34" charset="0"/>
              <a:cs typeface="Arial" pitchFamily="34" charset="0"/>
            </a:endParaRPr>
          </a:p>
        </p:txBody>
      </p:sp>
      <p:sp>
        <p:nvSpPr>
          <p:cNvPr id="5" name="Flèche droite 4"/>
          <p:cNvSpPr/>
          <p:nvPr/>
        </p:nvSpPr>
        <p:spPr>
          <a:xfrm>
            <a:off x="285720" y="2571744"/>
            <a:ext cx="428628" cy="1500198"/>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6" name="Flèche droite 5"/>
          <p:cNvSpPr/>
          <p:nvPr/>
        </p:nvSpPr>
        <p:spPr>
          <a:xfrm rot="5400000">
            <a:off x="4143372" y="3714752"/>
            <a:ext cx="357190" cy="1500198"/>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heckerboard(across)">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1000" fill="hold"/>
                                        <p:tgtEl>
                                          <p:spTgt spid="2"/>
                                        </p:tgtEl>
                                        <p:attrNameLst>
                                          <p:attrName>ppt_w</p:attrName>
                                        </p:attrNameLst>
                                      </p:cBhvr>
                                      <p:tavLst>
                                        <p:tav tm="0">
                                          <p:val>
                                            <p:strVal val="#ppt_w*0.70"/>
                                          </p:val>
                                        </p:tav>
                                        <p:tav tm="100000">
                                          <p:val>
                                            <p:strVal val="#ppt_w"/>
                                          </p:val>
                                        </p:tav>
                                      </p:tavLst>
                                    </p:anim>
                                    <p:anim calcmode="lin" valueType="num">
                                      <p:cBhvr>
                                        <p:cTn id="29" dur="1000" fill="hold"/>
                                        <p:tgtEl>
                                          <p:spTgt spid="2"/>
                                        </p:tgtEl>
                                        <p:attrNameLst>
                                          <p:attrName>ppt_h</p:attrName>
                                        </p:attrNameLst>
                                      </p:cBhvr>
                                      <p:tavLst>
                                        <p:tav tm="0">
                                          <p:val>
                                            <p:strVal val="#ppt_h"/>
                                          </p:val>
                                        </p:tav>
                                        <p:tav tm="100000">
                                          <p:val>
                                            <p:strVal val="#ppt_h"/>
                                          </p:val>
                                        </p:tav>
                                      </p:tavLst>
                                    </p:anim>
                                    <p:animEffect transition="in" filter="fade">
                                      <p:cBhvr>
                                        <p:cTn id="3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928662" y="5143512"/>
            <a:ext cx="7643866" cy="1477328"/>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pPr lvl="0"/>
            <a:r>
              <a:rPr lang="fr-FR" b="1" dirty="0" smtClean="0">
                <a:latin typeface="Arial" pitchFamily="34" charset="0"/>
                <a:cs typeface="Arial" pitchFamily="34" charset="0"/>
              </a:rPr>
              <a:t>Les </a:t>
            </a:r>
            <a:r>
              <a:rPr lang="fr-FR" b="1" dirty="0">
                <a:latin typeface="Arial" pitchFamily="34" charset="0"/>
                <a:cs typeface="Arial" pitchFamily="34" charset="0"/>
              </a:rPr>
              <a:t>aléas ont un impact à la fois sur les populations. Et sur les structures physiques et les activités économiques : interruption d’activités commerciales, financières, productives et de transports…Ces éléments peuvent se combiner, produire une réaction en chaîne et devenir une catastrophe majeure</a:t>
            </a:r>
            <a:r>
              <a:rPr lang="fr-FR" b="1" dirty="0" smtClean="0">
                <a:latin typeface="Arial" pitchFamily="34" charset="0"/>
                <a:cs typeface="Arial" pitchFamily="34" charset="0"/>
              </a:rPr>
              <a:t>.</a:t>
            </a:r>
            <a:endParaRPr lang="fr-FR" b="1" dirty="0">
              <a:latin typeface="Arial" pitchFamily="34" charset="0"/>
              <a:cs typeface="Arial" pitchFamily="34" charset="0"/>
            </a:endParaRPr>
          </a:p>
        </p:txBody>
      </p:sp>
      <p:sp>
        <p:nvSpPr>
          <p:cNvPr id="4" name="Rectangle à coins arrondis 3"/>
          <p:cNvSpPr/>
          <p:nvPr/>
        </p:nvSpPr>
        <p:spPr>
          <a:xfrm>
            <a:off x="857224" y="214290"/>
            <a:ext cx="7715304" cy="10001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Enseignements tirés des catastrophes antérieures</a:t>
            </a:r>
            <a:r>
              <a:rPr lang="fr-FR"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fr-FR" b="1" dirty="0" smtClean="0"/>
              <a:t> </a:t>
            </a:r>
            <a:endParaRPr lang="fr-FR" dirty="0"/>
          </a:p>
        </p:txBody>
      </p:sp>
      <p:sp>
        <p:nvSpPr>
          <p:cNvPr id="5" name="ZoneTexte 4"/>
          <p:cNvSpPr txBox="1"/>
          <p:nvPr/>
        </p:nvSpPr>
        <p:spPr>
          <a:xfrm>
            <a:off x="928662" y="1357298"/>
            <a:ext cx="7643866" cy="1477328"/>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pPr lvl="0"/>
            <a:r>
              <a:rPr lang="fr-FR" b="1" dirty="0" smtClean="0">
                <a:latin typeface="Arial" pitchFamily="34" charset="0"/>
                <a:cs typeface="Arial" pitchFamily="34" charset="0"/>
              </a:rPr>
              <a:t>Un préalable est a mettre en évidence, est que des séismes de même magnitude et des urbanisations effectuées sur des sites géologiquement similaires, et des épisodes pluvieux de même intensité n’ont pas produit par ailleurs des effets aussi dévastateurs.</a:t>
            </a:r>
          </a:p>
        </p:txBody>
      </p:sp>
      <p:sp>
        <p:nvSpPr>
          <p:cNvPr id="6" name="ZoneTexte 5"/>
          <p:cNvSpPr txBox="1"/>
          <p:nvPr/>
        </p:nvSpPr>
        <p:spPr>
          <a:xfrm>
            <a:off x="928662" y="2928934"/>
            <a:ext cx="7643866" cy="923330"/>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pPr lvl="0"/>
            <a:r>
              <a:rPr lang="fr-FR" b="1" dirty="0" smtClean="0">
                <a:latin typeface="Arial" pitchFamily="34" charset="0"/>
                <a:cs typeface="Arial" pitchFamily="34" charset="0"/>
              </a:rPr>
              <a:t>Les catastrophes produites sont rendues possibles par le développement d’une urbanisation n’intégrant pas le risque, et n’a pas non plus capitalisé et valorisé les expériences. </a:t>
            </a:r>
          </a:p>
        </p:txBody>
      </p:sp>
      <p:sp>
        <p:nvSpPr>
          <p:cNvPr id="7" name="ZoneTexte 6"/>
          <p:cNvSpPr txBox="1"/>
          <p:nvPr/>
        </p:nvSpPr>
        <p:spPr>
          <a:xfrm>
            <a:off x="928662" y="3929066"/>
            <a:ext cx="7643866" cy="1200329"/>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pPr lvl="0"/>
            <a:r>
              <a:rPr lang="fr-FR" b="1" dirty="0" smtClean="0">
                <a:latin typeface="Arial" pitchFamily="34" charset="0"/>
                <a:cs typeface="Arial" pitchFamily="34" charset="0"/>
              </a:rPr>
              <a:t>Les évaluations qui se sont faites restent assez sommaires n’intégrant que les données administratives, humaines et financières, mais occultant les impacts économiques et ne situant pas les responsabilités.</a:t>
            </a:r>
          </a:p>
        </p:txBody>
      </p:sp>
      <p:sp>
        <p:nvSpPr>
          <p:cNvPr id="8" name="Chevron 7"/>
          <p:cNvSpPr/>
          <p:nvPr/>
        </p:nvSpPr>
        <p:spPr>
          <a:xfrm>
            <a:off x="285720" y="1714488"/>
            <a:ext cx="500034" cy="714380"/>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solidFill>
                <a:schemeClr val="tx1"/>
              </a:solidFill>
            </a:endParaRPr>
          </a:p>
        </p:txBody>
      </p:sp>
      <p:sp>
        <p:nvSpPr>
          <p:cNvPr id="9" name="Chevron 8"/>
          <p:cNvSpPr/>
          <p:nvPr/>
        </p:nvSpPr>
        <p:spPr>
          <a:xfrm>
            <a:off x="428596" y="4071942"/>
            <a:ext cx="500034" cy="714380"/>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solidFill>
                <a:schemeClr val="tx1"/>
              </a:solidFill>
            </a:endParaRPr>
          </a:p>
        </p:txBody>
      </p:sp>
      <p:sp>
        <p:nvSpPr>
          <p:cNvPr id="10" name="Chevron 9"/>
          <p:cNvSpPr/>
          <p:nvPr/>
        </p:nvSpPr>
        <p:spPr>
          <a:xfrm>
            <a:off x="357158" y="3000372"/>
            <a:ext cx="500034" cy="714380"/>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solidFill>
                <a:schemeClr val="tx1"/>
              </a:solidFill>
            </a:endParaRPr>
          </a:p>
        </p:txBody>
      </p:sp>
      <p:sp>
        <p:nvSpPr>
          <p:cNvPr id="11" name="Chevron 10"/>
          <p:cNvSpPr/>
          <p:nvPr/>
        </p:nvSpPr>
        <p:spPr>
          <a:xfrm>
            <a:off x="357158" y="5286388"/>
            <a:ext cx="500034" cy="714380"/>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ppt_x"/>
                                          </p:val>
                                        </p:tav>
                                        <p:tav tm="100000">
                                          <p:val>
                                            <p:strVal val="#ppt_x"/>
                                          </p:val>
                                        </p:tav>
                                      </p:tavLst>
                                    </p:anim>
                                    <p:anim calcmode="lin" valueType="num">
                                      <p:cBhvr additive="base">
                                        <p:cTn id="4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ppt_x"/>
                                          </p:val>
                                        </p:tav>
                                        <p:tav tm="100000">
                                          <p:val>
                                            <p:strVal val="#ppt_x"/>
                                          </p:val>
                                        </p:tav>
                                      </p:tavLst>
                                    </p:anim>
                                    <p:anim calcmode="lin" valueType="num">
                                      <p:cBhvr additive="base">
                                        <p:cTn id="4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gtEl>
                                        <p:attrNameLst>
                                          <p:attrName>style.visibility</p:attrName>
                                        </p:attrNameLst>
                                      </p:cBhvr>
                                      <p:to>
                                        <p:strVal val="visible"/>
                                      </p:to>
                                    </p:set>
                                    <p:anim calcmode="lin" valueType="num">
                                      <p:cBhvr additive="base">
                                        <p:cTn id="54" dur="500" fill="hold"/>
                                        <p:tgtEl>
                                          <p:spTgt spid="3"/>
                                        </p:tgtEl>
                                        <p:attrNameLst>
                                          <p:attrName>ppt_x</p:attrName>
                                        </p:attrNameLst>
                                      </p:cBhvr>
                                      <p:tavLst>
                                        <p:tav tm="0">
                                          <p:val>
                                            <p:strVal val="#ppt_x"/>
                                          </p:val>
                                        </p:tav>
                                        <p:tav tm="100000">
                                          <p:val>
                                            <p:strVal val="#ppt_x"/>
                                          </p:val>
                                        </p:tav>
                                      </p:tavLst>
                                    </p:anim>
                                    <p:anim calcmode="lin" valueType="num">
                                      <p:cBhvr additive="base">
                                        <p:cTn id="5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85720" y="428604"/>
            <a:ext cx="3357586" cy="590931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lvl="0" algn="ctr"/>
            <a:r>
              <a:rPr lang="fr-FR" b="1" dirty="0" smtClean="0">
                <a:latin typeface="Arial" pitchFamily="34" charset="0"/>
                <a:cs typeface="Arial" pitchFamily="34" charset="0"/>
              </a:rPr>
              <a:t>Ainsi l’accroissement des potentiels humains et économiques dans les villes, établissements humains, c’est à dire les sites urbanisés, exposés aux risques, rendent nécessaire le besoin d’une stratégie de réduction du risque et de ses impacts a travers le triple processus du cycle de l’événement :</a:t>
            </a:r>
          </a:p>
          <a:p>
            <a:pPr lvl="0" algn="ctr"/>
            <a:r>
              <a:rPr lang="fr-FR" b="1" dirty="0" smtClean="0">
                <a:solidFill>
                  <a:srgbClr val="0070C0"/>
                </a:solidFill>
                <a:latin typeface="Arial" pitchFamily="34" charset="0"/>
                <a:cs typeface="Arial" pitchFamily="34" charset="0"/>
              </a:rPr>
              <a:t>1. Activités pré-événement : La prévention</a:t>
            </a:r>
          </a:p>
          <a:p>
            <a:pPr lvl="0" algn="ctr"/>
            <a:r>
              <a:rPr lang="fr-FR" b="1" dirty="0" smtClean="0">
                <a:solidFill>
                  <a:srgbClr val="0070C0"/>
                </a:solidFill>
                <a:latin typeface="Arial" pitchFamily="34" charset="0"/>
                <a:cs typeface="Arial" pitchFamily="34" charset="0"/>
              </a:rPr>
              <a:t>2. Activités de prise en charge de l’événement proprement dit.</a:t>
            </a:r>
          </a:p>
          <a:p>
            <a:pPr lvl="0" algn="ctr"/>
            <a:r>
              <a:rPr lang="fr-FR" b="1" dirty="0" smtClean="0">
                <a:solidFill>
                  <a:srgbClr val="0070C0"/>
                </a:solidFill>
                <a:latin typeface="Arial" pitchFamily="34" charset="0"/>
                <a:cs typeface="Arial" pitchFamily="34" charset="0"/>
              </a:rPr>
              <a:t>3. Activités post-événement : reprise des activités et correction des erreurs passées.</a:t>
            </a:r>
          </a:p>
        </p:txBody>
      </p:sp>
      <p:pic>
        <p:nvPicPr>
          <p:cNvPr id="3" name="Image 2"/>
          <p:cNvPicPr/>
          <p:nvPr/>
        </p:nvPicPr>
        <p:blipFill>
          <a:blip r:embed="rId2"/>
          <a:srcRect/>
          <a:stretch>
            <a:fillRect/>
          </a:stretch>
        </p:blipFill>
        <p:spPr bwMode="auto">
          <a:xfrm>
            <a:off x="3714744" y="785794"/>
            <a:ext cx="5429256" cy="504826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1000100" y="853843"/>
            <a:ext cx="7643866" cy="646331"/>
          </a:xfrm>
          <a:prstGeom prst="rect">
            <a:avLst/>
          </a:prstGeom>
          <a:solidFill>
            <a:schemeClr val="bg1"/>
          </a:solidFill>
          <a:ln>
            <a:solidFill>
              <a:schemeClr val="accent1"/>
            </a:solidFill>
          </a:ln>
        </p:spPr>
        <p:txBody>
          <a:bodyPr wrap="square" rtlCol="0">
            <a:spAutoFit/>
          </a:bodyPr>
          <a:lstStyle/>
          <a:p>
            <a:r>
              <a:rPr lang="fr-FR" b="1" dirty="0">
                <a:solidFill>
                  <a:srgbClr val="C00000"/>
                </a:solidFill>
                <a:latin typeface="Arial Black" pitchFamily="34" charset="0"/>
                <a:cs typeface="Arial" pitchFamily="34" charset="0"/>
              </a:rPr>
              <a:t>La prévention contre les risques majeurs naturels entre ainsi dans le cadre du développement durable </a:t>
            </a:r>
            <a:r>
              <a:rPr lang="fr-FR" b="1" dirty="0" smtClean="0">
                <a:solidFill>
                  <a:srgbClr val="C00000"/>
                </a:solidFill>
                <a:latin typeface="Arial Black" pitchFamily="34" charset="0"/>
                <a:cs typeface="Arial" pitchFamily="34" charset="0"/>
              </a:rPr>
              <a:t>en Algérie</a:t>
            </a:r>
            <a:r>
              <a:rPr lang="fr-FR" b="1" dirty="0" smtClean="0">
                <a:solidFill>
                  <a:srgbClr val="C00000"/>
                </a:solidFill>
                <a:latin typeface="Arial Black" pitchFamily="34" charset="0"/>
              </a:rPr>
              <a:t>.</a:t>
            </a:r>
            <a:endParaRPr lang="fr-FR" b="1" dirty="0">
              <a:solidFill>
                <a:srgbClr val="C00000"/>
              </a:solidFill>
              <a:latin typeface="Arial Black" pitchFamily="34" charset="0"/>
            </a:endParaRPr>
          </a:p>
        </p:txBody>
      </p:sp>
      <p:sp>
        <p:nvSpPr>
          <p:cNvPr id="7" name="ZoneTexte 6"/>
          <p:cNvSpPr txBox="1"/>
          <p:nvPr/>
        </p:nvSpPr>
        <p:spPr>
          <a:xfrm>
            <a:off x="1000100" y="2237424"/>
            <a:ext cx="7643866" cy="1754326"/>
          </a:xfrm>
          <a:prstGeom prst="rect">
            <a:avLst/>
          </a:prstGeom>
          <a:solidFill>
            <a:schemeClr val="accent2">
              <a:lumMod val="20000"/>
              <a:lumOff val="80000"/>
            </a:schemeClr>
          </a:solidFill>
          <a:ln>
            <a:solidFill>
              <a:schemeClr val="accent1"/>
            </a:solidFill>
          </a:ln>
        </p:spPr>
        <p:txBody>
          <a:bodyPr wrap="square" rtlCol="0">
            <a:spAutoFit/>
          </a:bodyPr>
          <a:lstStyle/>
          <a:p>
            <a:r>
              <a:rPr lang="fr-FR" b="1" dirty="0">
                <a:latin typeface="Arial" pitchFamily="34" charset="0"/>
                <a:cs typeface="Arial" pitchFamily="34" charset="0"/>
              </a:rPr>
              <a:t>De ce fait, la loi n° 04.20 du 25 décembre 2004 relative à la prévention des risques majeurs et à la gestion des catastrophes dans le cadre du développement durable, est promulguée en vue d’identifier et de sensibiliser sur ces risques, et se veut un outil efficace d’aide à la prise de décision pour les différents acteurs de la ville</a:t>
            </a:r>
            <a:r>
              <a:rPr lang="fr-FR" b="1" dirty="0" smtClean="0">
                <a:latin typeface="Arial" pitchFamily="34" charset="0"/>
                <a:cs typeface="Arial" pitchFamily="34" charset="0"/>
              </a:rPr>
              <a:t>.</a:t>
            </a:r>
          </a:p>
        </p:txBody>
      </p:sp>
      <p:sp>
        <p:nvSpPr>
          <p:cNvPr id="8" name="ZoneTexte 7"/>
          <p:cNvSpPr txBox="1"/>
          <p:nvPr/>
        </p:nvSpPr>
        <p:spPr>
          <a:xfrm>
            <a:off x="928662" y="4648810"/>
            <a:ext cx="7715304" cy="923330"/>
          </a:xfrm>
          <a:prstGeom prst="rect">
            <a:avLst/>
          </a:prstGeom>
          <a:solidFill>
            <a:schemeClr val="accent2">
              <a:lumMod val="60000"/>
              <a:lumOff val="40000"/>
            </a:schemeClr>
          </a:solidFill>
          <a:ln>
            <a:solidFill>
              <a:schemeClr val="accent1"/>
            </a:solidFill>
          </a:ln>
        </p:spPr>
        <p:txBody>
          <a:bodyPr wrap="square" rtlCol="0">
            <a:spAutoFit/>
          </a:bodyPr>
          <a:lstStyle/>
          <a:p>
            <a:r>
              <a:rPr lang="fr-FR" b="1" dirty="0">
                <a:latin typeface="Arial" pitchFamily="34" charset="0"/>
                <a:cs typeface="Arial" pitchFamily="34" charset="0"/>
              </a:rPr>
              <a:t>Sur le plan scientifique cependant, des plans de prévention de risques (PPR) ont été élaborées pour les grandes villes du pays, en attendant leur généralisation à l’ensemble des agglomérations</a:t>
            </a:r>
            <a:r>
              <a:rPr lang="fr-FR"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0.70"/>
                                          </p:val>
                                        </p:tav>
                                        <p:tav tm="100000">
                                          <p:val>
                                            <p:strVal val="#ppt_w"/>
                                          </p:val>
                                        </p:tav>
                                      </p:tavLst>
                                    </p:anim>
                                    <p:anim calcmode="lin" valueType="num">
                                      <p:cBhvr>
                                        <p:cTn id="8" dur="2000" fill="hold"/>
                                        <p:tgtEl>
                                          <p:spTgt spid="5"/>
                                        </p:tgtEl>
                                        <p:attrNameLst>
                                          <p:attrName>ppt_h</p:attrName>
                                        </p:attrNameLst>
                                      </p:cBhvr>
                                      <p:tavLst>
                                        <p:tav tm="0">
                                          <p:val>
                                            <p:strVal val="#ppt_h"/>
                                          </p:val>
                                        </p:tav>
                                        <p:tav tm="100000">
                                          <p:val>
                                            <p:strVal val="#ppt_h"/>
                                          </p:val>
                                        </p:tav>
                                      </p:tavLst>
                                    </p:anim>
                                    <p:animEffect transition="in" filter="fade">
                                      <p:cBhvr>
                                        <p:cTn id="9" dur="2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2000" fill="hold"/>
                                        <p:tgtEl>
                                          <p:spTgt spid="7"/>
                                        </p:tgtEl>
                                        <p:attrNameLst>
                                          <p:attrName>ppt_w</p:attrName>
                                        </p:attrNameLst>
                                      </p:cBhvr>
                                      <p:tavLst>
                                        <p:tav tm="0">
                                          <p:val>
                                            <p:strVal val="#ppt_w*0.70"/>
                                          </p:val>
                                        </p:tav>
                                        <p:tav tm="100000">
                                          <p:val>
                                            <p:strVal val="#ppt_w"/>
                                          </p:val>
                                        </p:tav>
                                      </p:tavLst>
                                    </p:anim>
                                    <p:anim calcmode="lin" valueType="num">
                                      <p:cBhvr>
                                        <p:cTn id="15" dur="2000" fill="hold"/>
                                        <p:tgtEl>
                                          <p:spTgt spid="7"/>
                                        </p:tgtEl>
                                        <p:attrNameLst>
                                          <p:attrName>ppt_h</p:attrName>
                                        </p:attrNameLst>
                                      </p:cBhvr>
                                      <p:tavLst>
                                        <p:tav tm="0">
                                          <p:val>
                                            <p:strVal val="#ppt_h"/>
                                          </p:val>
                                        </p:tav>
                                        <p:tav tm="100000">
                                          <p:val>
                                            <p:strVal val="#ppt_h"/>
                                          </p:val>
                                        </p:tav>
                                      </p:tavLst>
                                    </p:anim>
                                    <p:animEffect transition="in" filter="fade">
                                      <p:cBhvr>
                                        <p:cTn id="16" dur="2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2000" fill="hold"/>
                                        <p:tgtEl>
                                          <p:spTgt spid="8"/>
                                        </p:tgtEl>
                                        <p:attrNameLst>
                                          <p:attrName>ppt_w</p:attrName>
                                        </p:attrNameLst>
                                      </p:cBhvr>
                                      <p:tavLst>
                                        <p:tav tm="0">
                                          <p:val>
                                            <p:strVal val="#ppt_w*0.70"/>
                                          </p:val>
                                        </p:tav>
                                        <p:tav tm="100000">
                                          <p:val>
                                            <p:strVal val="#ppt_w"/>
                                          </p:val>
                                        </p:tav>
                                      </p:tavLst>
                                    </p:anim>
                                    <p:anim calcmode="lin" valueType="num">
                                      <p:cBhvr>
                                        <p:cTn id="22" dur="2000" fill="hold"/>
                                        <p:tgtEl>
                                          <p:spTgt spid="8"/>
                                        </p:tgtEl>
                                        <p:attrNameLst>
                                          <p:attrName>ppt_h</p:attrName>
                                        </p:attrNameLst>
                                      </p:cBhvr>
                                      <p:tavLst>
                                        <p:tav tm="0">
                                          <p:val>
                                            <p:strVal val="#ppt_h"/>
                                          </p:val>
                                        </p:tav>
                                        <p:tav tm="100000">
                                          <p:val>
                                            <p:strVal val="#ppt_h"/>
                                          </p:val>
                                        </p:tav>
                                      </p:tavLst>
                                    </p:anim>
                                    <p:animEffect transition="in" filter="fade">
                                      <p:cBhvr>
                                        <p:cTn id="2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1357290" y="357166"/>
            <a:ext cx="6286544" cy="85725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ndParaRPr>
          </a:p>
          <a:p>
            <a:pPr lvl="0" algn="ctr"/>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Outils </a:t>
            </a:r>
            <a:r>
              <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de prévention et de gestion des risques :</a:t>
            </a:r>
          </a:p>
          <a:p>
            <a:pPr algn="ctr"/>
            <a:endParaRPr lang="fr-FR" dirty="0"/>
          </a:p>
        </p:txBody>
      </p:sp>
      <p:sp>
        <p:nvSpPr>
          <p:cNvPr id="3" name="ZoneTexte 2"/>
          <p:cNvSpPr txBox="1"/>
          <p:nvPr/>
        </p:nvSpPr>
        <p:spPr>
          <a:xfrm>
            <a:off x="857224" y="3714752"/>
            <a:ext cx="7643866" cy="2031325"/>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Cette </a:t>
            </a:r>
            <a:r>
              <a:rPr lang="fr-FR" b="1" dirty="0">
                <a:latin typeface="Arial" pitchFamily="34" charset="0"/>
                <a:cs typeface="Arial" pitchFamily="34" charset="0"/>
              </a:rPr>
              <a:t>loi qualifie de système de gestion des catastrophes, lors de la survenance d'un aléa naturel ou technologique entraînant des dommages au plan humain, social, économique et/ou environnemental, l'ensemble des dispositifs et mesures de droit mis en œuvre pour assurer les meilleures conditions </a:t>
            </a:r>
            <a:r>
              <a:rPr lang="fr-FR" b="1" dirty="0">
                <a:solidFill>
                  <a:srgbClr val="C00000"/>
                </a:solidFill>
                <a:latin typeface="Arial" pitchFamily="34" charset="0"/>
                <a:cs typeface="Arial" pitchFamily="34" charset="0"/>
              </a:rPr>
              <a:t>d'information, de secours, d'aide, de sécurité, d'assistance et d'interventio</a:t>
            </a:r>
            <a:r>
              <a:rPr lang="fr-FR" b="1" dirty="0">
                <a:latin typeface="Arial" pitchFamily="34" charset="0"/>
                <a:cs typeface="Arial" pitchFamily="34" charset="0"/>
              </a:rPr>
              <a:t>n de moyens complémentaires et/ou spécialisés (Art. 4).</a:t>
            </a:r>
          </a:p>
        </p:txBody>
      </p:sp>
      <p:sp>
        <p:nvSpPr>
          <p:cNvPr id="9" name="ZoneTexte 8"/>
          <p:cNvSpPr txBox="1"/>
          <p:nvPr/>
        </p:nvSpPr>
        <p:spPr>
          <a:xfrm>
            <a:off x="1071538" y="1500174"/>
            <a:ext cx="7000924" cy="132343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fr-FR" sz="2000" b="1" dirty="0" smtClean="0">
                <a:latin typeface="Arial Black" pitchFamily="34" charset="0"/>
              </a:rPr>
              <a:t>Loi n° 04-20 du 25 décembre 2004 relative à la prévention des risques majeurs et à la gestion des catastrophes dans le cadre du développement durable :</a:t>
            </a:r>
            <a:endParaRPr lang="fr-FR" sz="2000" dirty="0" smtClean="0">
              <a:latin typeface="Arial Black" pitchFamily="34" charset="0"/>
            </a:endParaRPr>
          </a:p>
        </p:txBody>
      </p:sp>
      <p:sp>
        <p:nvSpPr>
          <p:cNvPr id="10" name="Flèche vers le bas 9"/>
          <p:cNvSpPr/>
          <p:nvPr/>
        </p:nvSpPr>
        <p:spPr>
          <a:xfrm>
            <a:off x="3786182" y="3000372"/>
            <a:ext cx="1857420" cy="571504"/>
          </a:xfrm>
          <a:prstGeom prst="downArrow">
            <a:avLst/>
          </a:prstGeom>
          <a:solidFill>
            <a:srgbClr val="0070C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checkerboard(across)">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9" grpId="0" animBg="1"/>
      <p:bldP spid="1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4071934" y="3143248"/>
            <a:ext cx="4143436" cy="646331"/>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dirty="0" smtClean="0"/>
              <a:t> </a:t>
            </a:r>
            <a:r>
              <a:rPr lang="fr-FR" b="1" dirty="0" smtClean="0">
                <a:latin typeface="Arial" pitchFamily="34" charset="0"/>
                <a:cs typeface="Arial" pitchFamily="34" charset="0"/>
              </a:rPr>
              <a:t>Le principe de précaution et de prudence </a:t>
            </a:r>
            <a:endParaRPr lang="fr-FR" b="1" dirty="0">
              <a:latin typeface="Arial" pitchFamily="34" charset="0"/>
              <a:cs typeface="Arial" pitchFamily="34" charset="0"/>
            </a:endParaRPr>
          </a:p>
        </p:txBody>
      </p:sp>
      <p:sp>
        <p:nvSpPr>
          <p:cNvPr id="4" name="ZoneTexte 3"/>
          <p:cNvSpPr txBox="1"/>
          <p:nvPr/>
        </p:nvSpPr>
        <p:spPr>
          <a:xfrm>
            <a:off x="4071934" y="4000504"/>
            <a:ext cx="4143404" cy="369332"/>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 Le principe de concomitance  </a:t>
            </a:r>
            <a:endParaRPr lang="fr-FR" b="1" dirty="0">
              <a:latin typeface="Arial" pitchFamily="34" charset="0"/>
              <a:cs typeface="Arial" pitchFamily="34" charset="0"/>
            </a:endParaRPr>
          </a:p>
        </p:txBody>
      </p:sp>
      <p:sp>
        <p:nvSpPr>
          <p:cNvPr id="5" name="ZoneTexte 4"/>
          <p:cNvSpPr txBox="1"/>
          <p:nvPr/>
        </p:nvSpPr>
        <p:spPr>
          <a:xfrm>
            <a:off x="4071934" y="5143512"/>
            <a:ext cx="4143404" cy="646331"/>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Le principe d'action préventive et de correction par priorité à la source </a:t>
            </a:r>
            <a:endParaRPr lang="fr-FR" dirty="0">
              <a:latin typeface="Arial" pitchFamily="34" charset="0"/>
              <a:cs typeface="Arial" pitchFamily="34" charset="0"/>
            </a:endParaRPr>
          </a:p>
        </p:txBody>
      </p:sp>
      <p:sp>
        <p:nvSpPr>
          <p:cNvPr id="6" name="ZoneTexte 5"/>
          <p:cNvSpPr txBox="1"/>
          <p:nvPr/>
        </p:nvSpPr>
        <p:spPr>
          <a:xfrm>
            <a:off x="4071934" y="4572008"/>
            <a:ext cx="4143404" cy="369332"/>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Le principe de participation </a:t>
            </a:r>
            <a:endParaRPr lang="fr-FR" dirty="0">
              <a:latin typeface="Arial" pitchFamily="34" charset="0"/>
              <a:cs typeface="Arial" pitchFamily="34" charset="0"/>
            </a:endParaRPr>
          </a:p>
        </p:txBody>
      </p:sp>
      <p:sp>
        <p:nvSpPr>
          <p:cNvPr id="7" name="ZoneTexte 6"/>
          <p:cNvSpPr txBox="1"/>
          <p:nvPr/>
        </p:nvSpPr>
        <p:spPr>
          <a:xfrm>
            <a:off x="4071934" y="6000768"/>
            <a:ext cx="4143404" cy="646331"/>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Le principe d'intégration des techniques nouvelles </a:t>
            </a:r>
            <a:endParaRPr lang="fr-FR" dirty="0">
              <a:latin typeface="Arial" pitchFamily="34" charset="0"/>
              <a:cs typeface="Arial" pitchFamily="34" charset="0"/>
            </a:endParaRPr>
          </a:p>
        </p:txBody>
      </p:sp>
      <p:sp>
        <p:nvSpPr>
          <p:cNvPr id="9" name="Rectangle à coins arrondis 8"/>
          <p:cNvSpPr/>
          <p:nvPr/>
        </p:nvSpPr>
        <p:spPr>
          <a:xfrm>
            <a:off x="428596" y="4000504"/>
            <a:ext cx="2857520" cy="2428892"/>
          </a:xfrm>
          <a:prstGeom prst="roundRect">
            <a:avLst/>
          </a:prstGeom>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smtClean="0">
                <a:latin typeface="Arial" pitchFamily="34" charset="0"/>
                <a:cs typeface="Arial" pitchFamily="34" charset="0"/>
              </a:rPr>
              <a:t>Les règles de prévention des risques majeurs et de gestion des catastrophes ayant pour fondement les principes suivants :</a:t>
            </a:r>
            <a:endParaRPr lang="fr-FR" dirty="0">
              <a:latin typeface="Arial" pitchFamily="34" charset="0"/>
              <a:cs typeface="Arial" pitchFamily="34" charset="0"/>
            </a:endParaRPr>
          </a:p>
        </p:txBody>
      </p:sp>
      <p:sp>
        <p:nvSpPr>
          <p:cNvPr id="10" name="Accolade ouvrante 9"/>
          <p:cNvSpPr/>
          <p:nvPr/>
        </p:nvSpPr>
        <p:spPr>
          <a:xfrm>
            <a:off x="3286116" y="3429000"/>
            <a:ext cx="785818" cy="3000396"/>
          </a:xfrm>
          <a:prstGeom prst="leftBrace">
            <a:avLst/>
          </a:prstGeom>
          <a:ln w="88900">
            <a:solidFill>
              <a:srgbClr val="C0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1" name="ZoneTexte 10"/>
          <p:cNvSpPr txBox="1"/>
          <p:nvPr/>
        </p:nvSpPr>
        <p:spPr>
          <a:xfrm>
            <a:off x="500034" y="357166"/>
            <a:ext cx="3143272" cy="1477328"/>
          </a:xfrm>
          <a:prstGeom prst="rect">
            <a:avLst/>
          </a:prstGeom>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a:latin typeface="Arial" pitchFamily="34" charset="0"/>
                <a:cs typeface="Arial" pitchFamily="34" charset="0"/>
              </a:rPr>
              <a:t>Elle met en place un système de prévention des risques majeurs et de gestion des catastrophes ayant pour objectifs </a:t>
            </a:r>
            <a:r>
              <a:rPr lang="fr-FR" b="1" dirty="0" smtClean="0">
                <a:latin typeface="Arial" pitchFamily="34" charset="0"/>
                <a:cs typeface="Arial" pitchFamily="34" charset="0"/>
              </a:rPr>
              <a:t>:</a:t>
            </a:r>
            <a:endParaRPr lang="fr-FR" b="1" dirty="0">
              <a:latin typeface="Arial" pitchFamily="34" charset="0"/>
              <a:cs typeface="Arial" pitchFamily="34" charset="0"/>
            </a:endParaRPr>
          </a:p>
        </p:txBody>
      </p:sp>
      <p:sp>
        <p:nvSpPr>
          <p:cNvPr id="12" name="ZoneTexte 11"/>
          <p:cNvSpPr txBox="1"/>
          <p:nvPr/>
        </p:nvSpPr>
        <p:spPr>
          <a:xfrm>
            <a:off x="500034" y="2071678"/>
            <a:ext cx="8215370" cy="923330"/>
          </a:xfrm>
          <a:prstGeom prst="rect">
            <a:avLst/>
          </a:prstGeom>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FR" b="1" dirty="0">
                <a:latin typeface="Arial" pitchFamily="34" charset="0"/>
                <a:cs typeface="Arial" pitchFamily="34" charset="0"/>
              </a:rPr>
              <a:t>De même qu’elle édicte, et ce afin de permettre aux établissements humains, aux activités qu'ils abritent, et à leur environnement de façon générale, de s'inscrire dans l'objectif d'un développement durable</a:t>
            </a:r>
            <a:r>
              <a:rPr lang="fr-FR" b="1" dirty="0" smtClean="0">
                <a:latin typeface="Arial" pitchFamily="34" charset="0"/>
                <a:cs typeface="Arial" pitchFamily="34" charset="0"/>
              </a:rPr>
              <a:t>.</a:t>
            </a:r>
          </a:p>
        </p:txBody>
      </p:sp>
      <p:sp>
        <p:nvSpPr>
          <p:cNvPr id="13" name="ZoneTexte 12"/>
          <p:cNvSpPr txBox="1"/>
          <p:nvPr/>
        </p:nvSpPr>
        <p:spPr>
          <a:xfrm>
            <a:off x="4143372" y="214290"/>
            <a:ext cx="4143404" cy="646331"/>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L'amélioration de la connaissance des risques</a:t>
            </a:r>
            <a:endParaRPr lang="fr-FR" dirty="0">
              <a:latin typeface="Arial" pitchFamily="34" charset="0"/>
              <a:cs typeface="Arial" pitchFamily="34" charset="0"/>
            </a:endParaRPr>
          </a:p>
        </p:txBody>
      </p:sp>
      <p:sp>
        <p:nvSpPr>
          <p:cNvPr id="14" name="ZoneTexte 13"/>
          <p:cNvSpPr txBox="1"/>
          <p:nvPr/>
        </p:nvSpPr>
        <p:spPr>
          <a:xfrm>
            <a:off x="4143372" y="928670"/>
            <a:ext cx="4143404" cy="646331"/>
          </a:xfrm>
          <a:prstGeom prst="rect">
            <a:avLst/>
          </a:prstGeom>
          <a:ln/>
          <a:scene3d>
            <a:camera prst="orthographicFront"/>
            <a:lightRig rig="threePt" dir="t"/>
          </a:scene3d>
          <a:sp3d>
            <a:bevelT/>
          </a:sp3d>
        </p:spPr>
        <p:style>
          <a:lnRef idx="2">
            <a:schemeClr val="accent5"/>
          </a:lnRef>
          <a:fillRef idx="1">
            <a:schemeClr val="lt1"/>
          </a:fillRef>
          <a:effectRef idx="0">
            <a:schemeClr val="accent5"/>
          </a:effectRef>
          <a:fontRef idx="minor">
            <a:schemeClr val="dk1"/>
          </a:fontRef>
        </p:style>
        <p:txBody>
          <a:bodyPr wrap="square" rtlCol="0">
            <a:spAutoFit/>
          </a:bodyPr>
          <a:lstStyle/>
          <a:p>
            <a:r>
              <a:rPr lang="fr-FR" b="1" dirty="0" smtClean="0">
                <a:latin typeface="Arial" pitchFamily="34" charset="0"/>
                <a:cs typeface="Arial" pitchFamily="34" charset="0"/>
              </a:rPr>
              <a:t>La prise en compte des risques dans l'utilisation des sols </a:t>
            </a:r>
            <a:endParaRPr lang="fr-FR" dirty="0">
              <a:latin typeface="Arial" pitchFamily="34" charset="0"/>
              <a:cs typeface="Arial" pitchFamily="34" charset="0"/>
            </a:endParaRPr>
          </a:p>
        </p:txBody>
      </p:sp>
      <p:sp>
        <p:nvSpPr>
          <p:cNvPr id="15" name="ZoneTexte 14"/>
          <p:cNvSpPr txBox="1"/>
          <p:nvPr/>
        </p:nvSpPr>
        <p:spPr>
          <a:xfrm>
            <a:off x="4143372" y="1643050"/>
            <a:ext cx="4143404" cy="369332"/>
          </a:xfrm>
          <a:prstGeom prst="rect">
            <a:avLst/>
          </a:prstGeom>
          <a:ln/>
          <a:scene3d>
            <a:camera prst="orthographicFront"/>
            <a:lightRig rig="threePt" dir="t"/>
          </a:scene3d>
          <a:sp3d>
            <a:bevelT/>
          </a:sp3d>
        </p:spPr>
        <p:style>
          <a:lnRef idx="2">
            <a:schemeClr val="accent5"/>
          </a:lnRef>
          <a:fillRef idx="1">
            <a:schemeClr val="lt1"/>
          </a:fillRef>
          <a:effectRef idx="0">
            <a:schemeClr val="accent5"/>
          </a:effectRef>
          <a:fontRef idx="minor">
            <a:schemeClr val="dk1"/>
          </a:fontRef>
        </p:style>
        <p:txBody>
          <a:bodyPr wrap="square" rtlCol="0">
            <a:spAutoFit/>
          </a:bodyPr>
          <a:lstStyle/>
          <a:p>
            <a:r>
              <a:rPr lang="fr-FR" b="1" dirty="0" smtClean="0">
                <a:latin typeface="Arial" pitchFamily="34" charset="0"/>
                <a:cs typeface="Arial" pitchFamily="34" charset="0"/>
              </a:rPr>
              <a:t>La mise en place de dispositifs</a:t>
            </a:r>
            <a:endParaRPr lang="fr-FR" b="1" dirty="0">
              <a:latin typeface="Arial" pitchFamily="34" charset="0"/>
              <a:cs typeface="Arial" pitchFamily="34" charset="0"/>
            </a:endParaRPr>
          </a:p>
        </p:txBody>
      </p:sp>
      <p:sp>
        <p:nvSpPr>
          <p:cNvPr id="16" name="Accolade ouvrante 15"/>
          <p:cNvSpPr/>
          <p:nvPr/>
        </p:nvSpPr>
        <p:spPr>
          <a:xfrm>
            <a:off x="3786182" y="428604"/>
            <a:ext cx="285752" cy="1357322"/>
          </a:xfrm>
          <a:prstGeom prst="leftBrace">
            <a:avLst/>
          </a:prstGeom>
          <a:ln w="63500">
            <a:solidFill>
              <a:srgbClr val="7030A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strVal val="#ppt_w*0.70"/>
                                          </p:val>
                                        </p:tav>
                                        <p:tav tm="100000">
                                          <p:val>
                                            <p:strVal val="#ppt_w"/>
                                          </p:val>
                                        </p:tav>
                                      </p:tavLst>
                                    </p:anim>
                                    <p:anim calcmode="lin" valueType="num">
                                      <p:cBhvr>
                                        <p:cTn id="13" dur="1000" fill="hold"/>
                                        <p:tgtEl>
                                          <p:spTgt spid="16"/>
                                        </p:tgtEl>
                                        <p:attrNameLst>
                                          <p:attrName>ppt_h</p:attrName>
                                        </p:attrNameLst>
                                      </p:cBhvr>
                                      <p:tavLst>
                                        <p:tav tm="0">
                                          <p:val>
                                            <p:strVal val="#ppt_h"/>
                                          </p:val>
                                        </p:tav>
                                        <p:tav tm="100000">
                                          <p:val>
                                            <p:strVal val="#ppt_h"/>
                                          </p:val>
                                        </p:tav>
                                      </p:tavLst>
                                    </p:anim>
                                    <p:animEffect transition="in" filter="fade">
                                      <p:cBhvr>
                                        <p:cTn id="14" dur="10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1000" fill="hold"/>
                                        <p:tgtEl>
                                          <p:spTgt spid="13"/>
                                        </p:tgtEl>
                                        <p:attrNameLst>
                                          <p:attrName>ppt_w</p:attrName>
                                        </p:attrNameLst>
                                      </p:cBhvr>
                                      <p:tavLst>
                                        <p:tav tm="0">
                                          <p:val>
                                            <p:strVal val="#ppt_w*0.70"/>
                                          </p:val>
                                        </p:tav>
                                        <p:tav tm="100000">
                                          <p:val>
                                            <p:strVal val="#ppt_w"/>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animEffect transition="in" filter="fade">
                                      <p:cBhvr>
                                        <p:cTn id="21" dur="10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1000" fill="hold"/>
                                        <p:tgtEl>
                                          <p:spTgt spid="14"/>
                                        </p:tgtEl>
                                        <p:attrNameLst>
                                          <p:attrName>ppt_w</p:attrName>
                                        </p:attrNameLst>
                                      </p:cBhvr>
                                      <p:tavLst>
                                        <p:tav tm="0">
                                          <p:val>
                                            <p:strVal val="#ppt_w*0.70"/>
                                          </p:val>
                                        </p:tav>
                                        <p:tav tm="100000">
                                          <p:val>
                                            <p:strVal val="#ppt_w"/>
                                          </p:val>
                                        </p:tav>
                                      </p:tavLst>
                                    </p:anim>
                                    <p:anim calcmode="lin" valueType="num">
                                      <p:cBhvr>
                                        <p:cTn id="27" dur="1000" fill="hold"/>
                                        <p:tgtEl>
                                          <p:spTgt spid="14"/>
                                        </p:tgtEl>
                                        <p:attrNameLst>
                                          <p:attrName>ppt_h</p:attrName>
                                        </p:attrNameLst>
                                      </p:cBhvr>
                                      <p:tavLst>
                                        <p:tav tm="0">
                                          <p:val>
                                            <p:strVal val="#ppt_h"/>
                                          </p:val>
                                        </p:tav>
                                        <p:tav tm="100000">
                                          <p:val>
                                            <p:strVal val="#ppt_h"/>
                                          </p:val>
                                        </p:tav>
                                      </p:tavLst>
                                    </p:anim>
                                    <p:animEffect transition="in" filter="fade">
                                      <p:cBhvr>
                                        <p:cTn id="28" dur="10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1000" fill="hold"/>
                                        <p:tgtEl>
                                          <p:spTgt spid="15"/>
                                        </p:tgtEl>
                                        <p:attrNameLst>
                                          <p:attrName>ppt_w</p:attrName>
                                        </p:attrNameLst>
                                      </p:cBhvr>
                                      <p:tavLst>
                                        <p:tav tm="0">
                                          <p:val>
                                            <p:strVal val="#ppt_w*0.70"/>
                                          </p:val>
                                        </p:tav>
                                        <p:tav tm="100000">
                                          <p:val>
                                            <p:strVal val="#ppt_w"/>
                                          </p:val>
                                        </p:tav>
                                      </p:tavLst>
                                    </p:anim>
                                    <p:anim calcmode="lin" valueType="num">
                                      <p:cBhvr>
                                        <p:cTn id="34" dur="1000" fill="hold"/>
                                        <p:tgtEl>
                                          <p:spTgt spid="15"/>
                                        </p:tgtEl>
                                        <p:attrNameLst>
                                          <p:attrName>ppt_h</p:attrName>
                                        </p:attrNameLst>
                                      </p:cBhvr>
                                      <p:tavLst>
                                        <p:tav tm="0">
                                          <p:val>
                                            <p:strVal val="#ppt_h"/>
                                          </p:val>
                                        </p:tav>
                                        <p:tav tm="100000">
                                          <p:val>
                                            <p:strVal val="#ppt_h"/>
                                          </p:val>
                                        </p:tav>
                                      </p:tavLst>
                                    </p:anim>
                                    <p:animEffect transition="in" filter="fade">
                                      <p:cBhvr>
                                        <p:cTn id="35" dur="10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checkerboard(across)">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6"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barn(inHorizontal)">
                                      <p:cBhvr>
                                        <p:cTn id="45" dur="500"/>
                                        <p:tgtEl>
                                          <p:spTgt spid="9"/>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500" fill="hold"/>
                                        <p:tgtEl>
                                          <p:spTgt spid="3"/>
                                        </p:tgtEl>
                                        <p:attrNameLst>
                                          <p:attrName>ppt_x</p:attrName>
                                        </p:attrNameLst>
                                      </p:cBhvr>
                                      <p:tavLst>
                                        <p:tav tm="0">
                                          <p:val>
                                            <p:strVal val="#ppt_x"/>
                                          </p:val>
                                        </p:tav>
                                        <p:tav tm="100000">
                                          <p:val>
                                            <p:strVal val="#ppt_x"/>
                                          </p:val>
                                        </p:tav>
                                      </p:tavLst>
                                    </p:anim>
                                    <p:anim calcmode="lin" valueType="num">
                                      <p:cBhvr additive="base">
                                        <p:cTn id="5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additive="base">
                                        <p:cTn id="62" dur="500" fill="hold"/>
                                        <p:tgtEl>
                                          <p:spTgt spid="4"/>
                                        </p:tgtEl>
                                        <p:attrNameLst>
                                          <p:attrName>ppt_x</p:attrName>
                                        </p:attrNameLst>
                                      </p:cBhvr>
                                      <p:tavLst>
                                        <p:tav tm="0">
                                          <p:val>
                                            <p:strVal val="#ppt_x"/>
                                          </p:val>
                                        </p:tav>
                                        <p:tav tm="100000">
                                          <p:val>
                                            <p:strVal val="#ppt_x"/>
                                          </p:val>
                                        </p:tav>
                                      </p:tavLst>
                                    </p:anim>
                                    <p:anim calcmode="lin" valueType="num">
                                      <p:cBhvr additive="base">
                                        <p:cTn id="6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6"/>
                                        </p:tgtEl>
                                        <p:attrNameLst>
                                          <p:attrName>style.visibility</p:attrName>
                                        </p:attrNameLst>
                                      </p:cBhvr>
                                      <p:to>
                                        <p:strVal val="visible"/>
                                      </p:to>
                                    </p:set>
                                    <p:anim calcmode="lin" valueType="num">
                                      <p:cBhvr additive="base">
                                        <p:cTn id="68" dur="500" fill="hold"/>
                                        <p:tgtEl>
                                          <p:spTgt spid="6"/>
                                        </p:tgtEl>
                                        <p:attrNameLst>
                                          <p:attrName>ppt_x</p:attrName>
                                        </p:attrNameLst>
                                      </p:cBhvr>
                                      <p:tavLst>
                                        <p:tav tm="0">
                                          <p:val>
                                            <p:strVal val="#ppt_x"/>
                                          </p:val>
                                        </p:tav>
                                        <p:tav tm="100000">
                                          <p:val>
                                            <p:strVal val="#ppt_x"/>
                                          </p:val>
                                        </p:tav>
                                      </p:tavLst>
                                    </p:anim>
                                    <p:anim calcmode="lin" valueType="num">
                                      <p:cBhvr additive="base">
                                        <p:cTn id="6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additive="base">
                                        <p:cTn id="74" dur="500" fill="hold"/>
                                        <p:tgtEl>
                                          <p:spTgt spid="5"/>
                                        </p:tgtEl>
                                        <p:attrNameLst>
                                          <p:attrName>ppt_x</p:attrName>
                                        </p:attrNameLst>
                                      </p:cBhvr>
                                      <p:tavLst>
                                        <p:tav tm="0">
                                          <p:val>
                                            <p:strVal val="#ppt_x"/>
                                          </p:val>
                                        </p:tav>
                                        <p:tav tm="100000">
                                          <p:val>
                                            <p:strVal val="#ppt_x"/>
                                          </p:val>
                                        </p:tav>
                                      </p:tavLst>
                                    </p:anim>
                                    <p:anim calcmode="lin" valueType="num">
                                      <p:cBhvr additive="base">
                                        <p:cTn id="7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7"/>
                                        </p:tgtEl>
                                        <p:attrNameLst>
                                          <p:attrName>style.visibility</p:attrName>
                                        </p:attrNameLst>
                                      </p:cBhvr>
                                      <p:to>
                                        <p:strVal val="visible"/>
                                      </p:to>
                                    </p:set>
                                    <p:anim calcmode="lin" valueType="num">
                                      <p:cBhvr additive="base">
                                        <p:cTn id="80" dur="500" fill="hold"/>
                                        <p:tgtEl>
                                          <p:spTgt spid="7"/>
                                        </p:tgtEl>
                                        <p:attrNameLst>
                                          <p:attrName>ppt_x</p:attrName>
                                        </p:attrNameLst>
                                      </p:cBhvr>
                                      <p:tavLst>
                                        <p:tav tm="0">
                                          <p:val>
                                            <p:strVal val="#ppt_x"/>
                                          </p:val>
                                        </p:tav>
                                        <p:tav tm="100000">
                                          <p:val>
                                            <p:strVal val="#ppt_x"/>
                                          </p:val>
                                        </p:tav>
                                      </p:tavLst>
                                    </p:anim>
                                    <p:anim calcmode="lin" valueType="num">
                                      <p:cBhvr additive="base">
                                        <p:cTn id="8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785786" y="1285860"/>
            <a:ext cx="7286676" cy="1200329"/>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a:latin typeface="Arial" pitchFamily="34" charset="0"/>
                <a:cs typeface="Arial" pitchFamily="34" charset="0"/>
              </a:rPr>
              <a:t>Prévenir et gérer les risques urbains est devenu progressivement </a:t>
            </a:r>
            <a:r>
              <a:rPr lang="fr-FR" b="1" dirty="0" smtClean="0">
                <a:latin typeface="Arial" pitchFamily="34" charset="0"/>
                <a:cs typeface="Arial" pitchFamily="34" charset="0"/>
              </a:rPr>
              <a:t> un défait (a challenge) aux collectivités et aux  responsables  et une </a:t>
            </a:r>
            <a:r>
              <a:rPr lang="fr-FR" b="1" dirty="0">
                <a:latin typeface="Arial" pitchFamily="34" charset="0"/>
                <a:cs typeface="Arial" pitchFamily="34" charset="0"/>
              </a:rPr>
              <a:t>préoccupation majeure des citadins et des </a:t>
            </a:r>
            <a:r>
              <a:rPr lang="fr-FR" b="1" dirty="0" smtClean="0">
                <a:latin typeface="Arial" pitchFamily="34" charset="0"/>
                <a:cs typeface="Arial" pitchFamily="34" charset="0"/>
              </a:rPr>
              <a:t>secteurs </a:t>
            </a:r>
            <a:r>
              <a:rPr lang="fr-FR" b="1" dirty="0">
                <a:latin typeface="Arial" pitchFamily="34" charset="0"/>
                <a:cs typeface="Arial" pitchFamily="34" charset="0"/>
              </a:rPr>
              <a:t>publics et privés</a:t>
            </a:r>
            <a:r>
              <a:rPr lang="fr-FR" b="1" dirty="0" smtClean="0">
                <a:latin typeface="Arial" pitchFamily="34" charset="0"/>
                <a:cs typeface="Arial" pitchFamily="34" charset="0"/>
              </a:rPr>
              <a:t>.</a:t>
            </a:r>
            <a:endParaRPr lang="fr-FR" b="1" dirty="0">
              <a:latin typeface="Arial" pitchFamily="34" charset="0"/>
              <a:cs typeface="Arial" pitchFamily="34" charset="0"/>
            </a:endParaRPr>
          </a:p>
        </p:txBody>
      </p:sp>
      <p:sp>
        <p:nvSpPr>
          <p:cNvPr id="5" name="ZoneTexte 4"/>
          <p:cNvSpPr txBox="1"/>
          <p:nvPr/>
        </p:nvSpPr>
        <p:spPr>
          <a:xfrm>
            <a:off x="714348" y="2643182"/>
            <a:ext cx="7643866" cy="1754326"/>
          </a:xfrm>
          <a:prstGeom prst="rect">
            <a:avLst/>
          </a:prstGeom>
          <a:ln/>
          <a:scene3d>
            <a:camera prst="orthographicFront"/>
            <a:lightRig rig="threePt" dir="t"/>
          </a:scene3d>
          <a:sp3d>
            <a:bevelT/>
          </a:sp3d>
        </p:spPr>
        <p:style>
          <a:lnRef idx="2">
            <a:schemeClr val="accent5"/>
          </a:lnRef>
          <a:fillRef idx="1">
            <a:schemeClr val="lt1"/>
          </a:fillRef>
          <a:effectRef idx="0">
            <a:schemeClr val="accent5"/>
          </a:effectRef>
          <a:fontRef idx="minor">
            <a:schemeClr val="dk1"/>
          </a:fontRef>
        </p:style>
        <p:txBody>
          <a:bodyPr wrap="square" rtlCol="0">
            <a:spAutoFit/>
          </a:bodyPr>
          <a:lstStyle/>
          <a:p>
            <a:r>
              <a:rPr lang="fr-FR" b="1" dirty="0">
                <a:latin typeface="Arial" pitchFamily="34" charset="0"/>
                <a:cs typeface="Arial" pitchFamily="34" charset="0"/>
              </a:rPr>
              <a:t>La gestion des risques et des </a:t>
            </a:r>
            <a:r>
              <a:rPr lang="fr-FR" b="1" dirty="0" smtClean="0">
                <a:latin typeface="Arial" pitchFamily="34" charset="0"/>
                <a:cs typeface="Arial" pitchFamily="34" charset="0"/>
              </a:rPr>
              <a:t>catastrophes majeurs repose </a:t>
            </a:r>
            <a:r>
              <a:rPr lang="fr-FR" b="1" dirty="0">
                <a:latin typeface="Arial" pitchFamily="34" charset="0"/>
                <a:cs typeface="Arial" pitchFamily="34" charset="0"/>
              </a:rPr>
              <a:t>sur de multiples acteurs ayant des missions </a:t>
            </a:r>
            <a:r>
              <a:rPr lang="fr-FR" b="1" dirty="0" smtClean="0">
                <a:latin typeface="Arial" pitchFamily="34" charset="0"/>
                <a:cs typeface="Arial" pitchFamily="34" charset="0"/>
              </a:rPr>
              <a:t>différentes; </a:t>
            </a:r>
            <a:r>
              <a:rPr lang="fr-FR" b="1" dirty="0">
                <a:latin typeface="Arial" pitchFamily="34" charset="0"/>
                <a:cs typeface="Arial" pitchFamily="34" charset="0"/>
              </a:rPr>
              <a:t>des mesures pour prévenir et « lutter » contre ces périls notamment en définissant certains principes consistant à engager des « actions de prévention, d’anticipation, de prospectives des situations de sinistres et de la gestion des catastrophes. </a:t>
            </a:r>
            <a:r>
              <a:rPr lang="fr-FR" b="1" dirty="0" smtClean="0">
                <a:latin typeface="Arial" pitchFamily="34" charset="0"/>
                <a:cs typeface="Arial" pitchFamily="34" charset="0"/>
              </a:rPr>
              <a:t>»</a:t>
            </a:r>
            <a:endParaRPr lang="fr-FR" b="1" dirty="0">
              <a:latin typeface="Arial" pitchFamily="34" charset="0"/>
              <a:cs typeface="Arial" pitchFamily="34" charset="0"/>
            </a:endParaRPr>
          </a:p>
        </p:txBody>
      </p:sp>
      <p:sp>
        <p:nvSpPr>
          <p:cNvPr id="6" name="ZoneTexte 5"/>
          <p:cNvSpPr txBox="1"/>
          <p:nvPr/>
        </p:nvSpPr>
        <p:spPr>
          <a:xfrm>
            <a:off x="571472" y="4643446"/>
            <a:ext cx="8001056" cy="1754326"/>
          </a:xfrm>
          <a:prstGeom prst="rect">
            <a:avLst/>
          </a:prstGeom>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a:latin typeface="Arial" pitchFamily="34" charset="0"/>
                <a:cs typeface="Arial" pitchFamily="34" charset="0"/>
              </a:rPr>
              <a:t>L’information préventive des citoyens, selon la loi (04-20</a:t>
            </a:r>
            <a:r>
              <a:rPr lang="fr-FR" b="1" dirty="0" smtClean="0">
                <a:latin typeface="Arial" pitchFamily="34" charset="0"/>
                <a:cs typeface="Arial" pitchFamily="34" charset="0"/>
              </a:rPr>
              <a:t>) en 2004, </a:t>
            </a:r>
            <a:r>
              <a:rPr lang="fr-FR" b="1" dirty="0">
                <a:latin typeface="Arial" pitchFamily="34" charset="0"/>
                <a:cs typeface="Arial" pitchFamily="34" charset="0"/>
              </a:rPr>
              <a:t>du Code de </a:t>
            </a:r>
            <a:r>
              <a:rPr lang="fr-FR" b="1" dirty="0" smtClean="0">
                <a:latin typeface="Arial" pitchFamily="34" charset="0"/>
                <a:cs typeface="Arial" pitchFamily="34" charset="0"/>
              </a:rPr>
              <a:t>l’environnement et le développement durable, </a:t>
            </a:r>
            <a:r>
              <a:rPr lang="fr-FR" b="1" dirty="0">
                <a:latin typeface="Arial" pitchFamily="34" charset="0"/>
                <a:cs typeface="Arial" pitchFamily="34" charset="0"/>
              </a:rPr>
              <a:t>a pour objectif de favoriser la prise de conscience des risques et la mise en œuvre d’actions individuelles d’anticipation des risques.</a:t>
            </a:r>
          </a:p>
          <a:p>
            <a:r>
              <a:rPr lang="fr-FR" b="1" dirty="0">
                <a:solidFill>
                  <a:srgbClr val="C00000"/>
                </a:solidFill>
                <a:latin typeface="Arial" pitchFamily="34" charset="0"/>
                <a:cs typeface="Arial" pitchFamily="34" charset="0"/>
              </a:rPr>
              <a:t>Le plan de prévention des risques naturels prévisibles (PPR) est au centre de cette politique</a:t>
            </a:r>
            <a:r>
              <a:rPr lang="fr-FR" b="1" dirty="0" smtClean="0">
                <a:solidFill>
                  <a:srgbClr val="C00000"/>
                </a:solidFill>
                <a:latin typeface="Arial" pitchFamily="34" charset="0"/>
                <a:cs typeface="Arial" pitchFamily="34" charset="0"/>
              </a:rPr>
              <a:t>. </a:t>
            </a:r>
            <a:endParaRPr lang="fr-FR" b="1" dirty="0">
              <a:solidFill>
                <a:srgbClr val="C00000"/>
              </a:solidFill>
              <a:latin typeface="Arial" pitchFamily="34" charset="0"/>
              <a:cs typeface="Arial" pitchFamily="34" charset="0"/>
            </a:endParaRPr>
          </a:p>
        </p:txBody>
      </p:sp>
      <p:sp>
        <p:nvSpPr>
          <p:cNvPr id="7" name="Flèche vers le bas 6"/>
          <p:cNvSpPr/>
          <p:nvPr/>
        </p:nvSpPr>
        <p:spPr>
          <a:xfrm>
            <a:off x="3214678" y="2428868"/>
            <a:ext cx="2286016" cy="285752"/>
          </a:xfrm>
          <a:prstGeom prst="downArrow">
            <a:avLst/>
          </a:prstGeom>
          <a:solidFill>
            <a:srgbClr val="92D05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vers le bas 7"/>
          <p:cNvSpPr/>
          <p:nvPr/>
        </p:nvSpPr>
        <p:spPr>
          <a:xfrm>
            <a:off x="3214678" y="4357694"/>
            <a:ext cx="2286016" cy="285752"/>
          </a:xfrm>
          <a:prstGeom prst="downArrow">
            <a:avLst/>
          </a:prstGeom>
          <a:solidFill>
            <a:srgbClr val="92D05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928662" y="357166"/>
            <a:ext cx="7429552" cy="1857388"/>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ndParaRPr>
          </a:p>
          <a:p>
            <a:pPr algn="ctr"/>
            <a:endPar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ndParaRPr>
          </a:p>
          <a:p>
            <a:pPr algn="ct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rPr>
              <a:t>VERS </a:t>
            </a:r>
            <a:r>
              <a:rPr lang="fr-FR"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rPr>
              <a:t>UNE POLITIQUE DE PLAN DE PREVENTION DES RISQUES (PPR</a:t>
            </a:r>
            <a:r>
              <a:rPr lang="fr-FR"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rPr>
              <a:t>)</a:t>
            </a:r>
          </a:p>
          <a:p>
            <a:pPr algn="ctr"/>
            <a:r>
              <a:rPr lang="fr-FR" sz="2000" b="1" dirty="0" smtClean="0">
                <a:solidFill>
                  <a:srgbClr val="FFC000"/>
                </a:solidFill>
                <a:latin typeface="Arial Black" pitchFamily="34" charset="0"/>
              </a:rPr>
              <a:t>Une alternative pour la prise en compte des risques</a:t>
            </a:r>
          </a:p>
          <a:p>
            <a:pPr algn="ctr"/>
            <a:r>
              <a:rPr lang="fr-FR" sz="2000" b="1" dirty="0" smtClean="0">
                <a:solidFill>
                  <a:srgbClr val="FFC000"/>
                </a:solidFill>
                <a:latin typeface="Arial Black" pitchFamily="34" charset="0"/>
              </a:rPr>
              <a:t> dans l’aménagement</a:t>
            </a:r>
          </a:p>
          <a:p>
            <a:pPr algn="ctr"/>
            <a:endParaRPr lang="fr-FR"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ndParaRPr>
          </a:p>
          <a:p>
            <a:pPr algn="ctr"/>
            <a:endParaRPr lang="fr-FR" dirty="0"/>
          </a:p>
        </p:txBody>
      </p:sp>
      <p:sp>
        <p:nvSpPr>
          <p:cNvPr id="4" name="ZoneTexte 3"/>
          <p:cNvSpPr txBox="1"/>
          <p:nvPr/>
        </p:nvSpPr>
        <p:spPr>
          <a:xfrm>
            <a:off x="785786" y="2643182"/>
            <a:ext cx="7572428" cy="1477328"/>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a:latin typeface="Arial" pitchFamily="34" charset="0"/>
                <a:cs typeface="Arial" pitchFamily="34" charset="0"/>
              </a:rPr>
              <a:t>Afin de réduire les effets désastreux de ces phénomènes naturels, </a:t>
            </a:r>
            <a:r>
              <a:rPr lang="fr-FR" b="1" dirty="0">
                <a:solidFill>
                  <a:srgbClr val="C00000"/>
                </a:solidFill>
                <a:latin typeface="Arial" pitchFamily="34" charset="0"/>
                <a:cs typeface="Arial" pitchFamily="34" charset="0"/>
              </a:rPr>
              <a:t>les objectifs scientifiques visent une meilleure connaissance de ces phénomènes par une surveillance permanente, une évaluation de l’aléa de ces phénomènes</a:t>
            </a:r>
            <a:r>
              <a:rPr lang="fr-FR" b="1" dirty="0">
                <a:latin typeface="Arial" pitchFamily="34" charset="0"/>
                <a:cs typeface="Arial" pitchFamily="34" charset="0"/>
              </a:rPr>
              <a:t> afin d’en connaitre leur ampleur, leur répartition spatiale mais également leur répétitivité dans le temps</a:t>
            </a:r>
            <a:r>
              <a:rPr lang="fr-FR" b="1" dirty="0" smtClean="0">
                <a:latin typeface="Arial" pitchFamily="34" charset="0"/>
                <a:cs typeface="Arial" pitchFamily="34" charset="0"/>
              </a:rPr>
              <a:t>.</a:t>
            </a:r>
          </a:p>
        </p:txBody>
      </p:sp>
      <p:sp>
        <p:nvSpPr>
          <p:cNvPr id="5" name="ZoneTexte 4"/>
          <p:cNvSpPr txBox="1"/>
          <p:nvPr/>
        </p:nvSpPr>
        <p:spPr>
          <a:xfrm>
            <a:off x="1500166" y="4286256"/>
            <a:ext cx="6072230" cy="923330"/>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a:latin typeface="Arial" pitchFamily="34" charset="0"/>
                <a:cs typeface="Arial" pitchFamily="34" charset="0"/>
              </a:rPr>
              <a:t>Des plans de sauvegarde fixent à l’avance les conditions d’organisation de la gestion de crise dans les implantations soumises à un événement naturel. </a:t>
            </a:r>
          </a:p>
        </p:txBody>
      </p:sp>
      <p:sp>
        <p:nvSpPr>
          <p:cNvPr id="6" name="ZoneTexte 5"/>
          <p:cNvSpPr txBox="1"/>
          <p:nvPr/>
        </p:nvSpPr>
        <p:spPr>
          <a:xfrm>
            <a:off x="571472" y="5572140"/>
            <a:ext cx="8072494" cy="923330"/>
          </a:xfrm>
          <a:prstGeom prst="rect">
            <a:avLst/>
          </a:prstGeom>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Le </a:t>
            </a:r>
            <a:r>
              <a:rPr lang="fr-FR" b="1" dirty="0">
                <a:latin typeface="Arial" pitchFamily="34" charset="0"/>
                <a:cs typeface="Arial" pitchFamily="34" charset="0"/>
              </a:rPr>
              <a:t>plan de prévention des risques naturels prévisibles (PPR) </a:t>
            </a:r>
            <a:r>
              <a:rPr lang="fr-FR" b="1" dirty="0" smtClean="0">
                <a:latin typeface="Arial" pitchFamily="34" charset="0"/>
                <a:cs typeface="Arial" pitchFamily="34" charset="0"/>
              </a:rPr>
              <a:t>a pour objectif de favoriser la prise de conscience des risques et la mise en œuvre d’actions individuelles d’anticipation des risques. </a:t>
            </a:r>
            <a:endParaRPr lang="fr-FR" b="1" dirty="0">
              <a:latin typeface="Arial" pitchFamily="34" charset="0"/>
              <a:cs typeface="Arial" pitchFamily="34" charset="0"/>
            </a:endParaRPr>
          </a:p>
        </p:txBody>
      </p:sp>
      <p:sp>
        <p:nvSpPr>
          <p:cNvPr id="7" name="Flèche vers le bas 6"/>
          <p:cNvSpPr/>
          <p:nvPr/>
        </p:nvSpPr>
        <p:spPr>
          <a:xfrm>
            <a:off x="3286116" y="4071942"/>
            <a:ext cx="2214578" cy="285752"/>
          </a:xfrm>
          <a:prstGeom prst="downArrow">
            <a:avLst/>
          </a:prstGeom>
          <a:solidFill>
            <a:srgbClr val="92D05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vers le bas 7"/>
          <p:cNvSpPr/>
          <p:nvPr/>
        </p:nvSpPr>
        <p:spPr>
          <a:xfrm>
            <a:off x="3357554" y="5286388"/>
            <a:ext cx="2214578" cy="285752"/>
          </a:xfrm>
          <a:prstGeom prst="downArrow">
            <a:avLst/>
          </a:prstGeom>
          <a:solidFill>
            <a:srgbClr val="92D05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6"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inHorizont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Horizontal)">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ppt_x"/>
                                          </p:val>
                                        </p:tav>
                                        <p:tav tm="100000">
                                          <p:val>
                                            <p:strVal val="#ppt_x"/>
                                          </p:val>
                                        </p:tav>
                                      </p:tavLst>
                                    </p:anim>
                                    <p:anim calcmode="lin" valueType="num">
                                      <p:cBhvr additive="base">
                                        <p:cTn id="3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animBg="1"/>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857224" y="214290"/>
            <a:ext cx="6929486" cy="78581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ndParaRPr>
          </a:p>
          <a:p>
            <a:pPr lvl="0" algn="ctr"/>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Essai de définition d’un plan de prévention des risques</a:t>
            </a:r>
          </a:p>
          <a:p>
            <a:pPr algn="ctr"/>
            <a:endParaRPr lang="fr-FR" dirty="0"/>
          </a:p>
        </p:txBody>
      </p:sp>
      <p:sp>
        <p:nvSpPr>
          <p:cNvPr id="3" name="ZoneTexte 2"/>
          <p:cNvSpPr txBox="1"/>
          <p:nvPr/>
        </p:nvSpPr>
        <p:spPr>
          <a:xfrm>
            <a:off x="285720" y="1142984"/>
            <a:ext cx="8501122" cy="923330"/>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a:latin typeface="Arial" pitchFamily="34" charset="0"/>
                <a:cs typeface="Arial" pitchFamily="34" charset="0"/>
              </a:rPr>
              <a:t>Pour les territoires exposés aux risques les plus forts, le plan de prévention des risques naturels prévisibles est un document réalisé par l’État qui fait connaître les zones à risques aux populations et aux aménageurs.</a:t>
            </a:r>
          </a:p>
        </p:txBody>
      </p:sp>
      <p:sp>
        <p:nvSpPr>
          <p:cNvPr id="4" name="ZoneTexte 3"/>
          <p:cNvSpPr txBox="1"/>
          <p:nvPr/>
        </p:nvSpPr>
        <p:spPr>
          <a:xfrm>
            <a:off x="357158" y="2428868"/>
            <a:ext cx="3714776" cy="147732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FR" b="1" dirty="0">
                <a:latin typeface="Arial" pitchFamily="34" charset="0"/>
                <a:cs typeface="Arial" pitchFamily="34" charset="0"/>
              </a:rPr>
              <a:t>Le PPR réglemente l’utilisation des sols en tenant compte des risques naturels identifiés sur cette zone et de la non aggravation des risques.</a:t>
            </a:r>
          </a:p>
        </p:txBody>
      </p:sp>
      <p:sp>
        <p:nvSpPr>
          <p:cNvPr id="5" name="ZoneTexte 4"/>
          <p:cNvSpPr txBox="1"/>
          <p:nvPr/>
        </p:nvSpPr>
        <p:spPr>
          <a:xfrm>
            <a:off x="5000628" y="2285992"/>
            <a:ext cx="3214710" cy="1754326"/>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Il </a:t>
            </a:r>
            <a:r>
              <a:rPr lang="fr-FR" b="1" dirty="0">
                <a:latin typeface="Arial" pitchFamily="34" charset="0"/>
                <a:cs typeface="Arial" pitchFamily="34" charset="0"/>
              </a:rPr>
              <a:t>permet ainsi d’orienter les choix d’aménagement dans les territoires les moins exposés pour réduire les dommages aux personnes et aux biens.</a:t>
            </a:r>
          </a:p>
        </p:txBody>
      </p:sp>
      <p:sp>
        <p:nvSpPr>
          <p:cNvPr id="6" name="Rectangle à coins arrondis 5"/>
          <p:cNvSpPr/>
          <p:nvPr/>
        </p:nvSpPr>
        <p:spPr>
          <a:xfrm>
            <a:off x="214282" y="4143380"/>
            <a:ext cx="4429156" cy="64294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ndParaRPr>
          </a:p>
          <a:p>
            <a:pPr lvl="0" algn="ctr"/>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Elaboration </a:t>
            </a:r>
            <a:r>
              <a:rPr lang="fr-F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d’un PPR : </a:t>
            </a:r>
          </a:p>
          <a:p>
            <a:pPr algn="ctr"/>
            <a:endParaRPr lang="fr-FR" dirty="0"/>
          </a:p>
        </p:txBody>
      </p:sp>
      <p:sp>
        <p:nvSpPr>
          <p:cNvPr id="7" name="ZoneTexte 6"/>
          <p:cNvSpPr txBox="1"/>
          <p:nvPr/>
        </p:nvSpPr>
        <p:spPr>
          <a:xfrm>
            <a:off x="357158" y="5000636"/>
            <a:ext cx="4000528" cy="147732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FR" b="1" dirty="0">
                <a:latin typeface="Arial" pitchFamily="34" charset="0"/>
                <a:cs typeface="Arial" pitchFamily="34" charset="0"/>
              </a:rPr>
              <a:t>L’élaboration du PPR débute en général par l’analyse historique des principaux phénomènes naturels ayant touché le territoire étudié</a:t>
            </a:r>
            <a:r>
              <a:rPr lang="fr-FR" b="1" dirty="0" smtClean="0">
                <a:latin typeface="Arial" pitchFamily="34" charset="0"/>
                <a:cs typeface="Arial" pitchFamily="34" charset="0"/>
              </a:rPr>
              <a:t>.</a:t>
            </a:r>
          </a:p>
        </p:txBody>
      </p:sp>
      <p:sp>
        <p:nvSpPr>
          <p:cNvPr id="8" name="ZoneTexte 7"/>
          <p:cNvSpPr txBox="1"/>
          <p:nvPr/>
        </p:nvSpPr>
        <p:spPr>
          <a:xfrm>
            <a:off x="4714876" y="4286256"/>
            <a:ext cx="3929090" cy="2585323"/>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a:latin typeface="Arial" pitchFamily="34" charset="0"/>
                <a:cs typeface="Arial" pitchFamily="34" charset="0"/>
              </a:rPr>
              <a:t>Après cette analyse, éventuellement complétée par des expertises sur les risques potentiels, on dispose d’une cartographie, dite carte des aléas, qui permet d’évaluer l’importance des phénomènes prévisibles. Cette carte, assortie d’une analyse des enjeux du territoire</a:t>
            </a:r>
          </a:p>
        </p:txBody>
      </p:sp>
      <p:sp>
        <p:nvSpPr>
          <p:cNvPr id="10" name="Flèche droite 9"/>
          <p:cNvSpPr/>
          <p:nvPr/>
        </p:nvSpPr>
        <p:spPr>
          <a:xfrm>
            <a:off x="4286248" y="2571744"/>
            <a:ext cx="571504" cy="14287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1" name="Flèche droite 10"/>
          <p:cNvSpPr/>
          <p:nvPr/>
        </p:nvSpPr>
        <p:spPr>
          <a:xfrm>
            <a:off x="4357686" y="5000636"/>
            <a:ext cx="347666" cy="14287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6"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inHorizontal)">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1000" fill="hold"/>
                                        <p:tgtEl>
                                          <p:spTgt spid="5"/>
                                        </p:tgtEl>
                                        <p:attrNameLst>
                                          <p:attrName>ppt_w</p:attrName>
                                        </p:attrNameLst>
                                      </p:cBhvr>
                                      <p:tavLst>
                                        <p:tav tm="0">
                                          <p:val>
                                            <p:strVal val="#ppt_w*0.70"/>
                                          </p:val>
                                        </p:tav>
                                        <p:tav tm="100000">
                                          <p:val>
                                            <p:strVal val="#ppt_w"/>
                                          </p:val>
                                        </p:tav>
                                      </p:tavLst>
                                    </p:anim>
                                    <p:anim calcmode="lin" valueType="num">
                                      <p:cBhvr>
                                        <p:cTn id="30" dur="1000" fill="hold"/>
                                        <p:tgtEl>
                                          <p:spTgt spid="5"/>
                                        </p:tgtEl>
                                        <p:attrNameLst>
                                          <p:attrName>ppt_h</p:attrName>
                                        </p:attrNameLst>
                                      </p:cBhvr>
                                      <p:tavLst>
                                        <p:tav tm="0">
                                          <p:val>
                                            <p:strVal val="#ppt_h"/>
                                          </p:val>
                                        </p:tav>
                                        <p:tav tm="100000">
                                          <p:val>
                                            <p:strVal val="#ppt_h"/>
                                          </p:val>
                                        </p:tav>
                                      </p:tavLst>
                                    </p:anim>
                                    <p:animEffect transition="in" filter="fade">
                                      <p:cBhvr>
                                        <p:cTn id="31" dur="10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20"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edge">
                                      <p:cBhvr>
                                        <p:cTn id="36" dur="10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ppt_x"/>
                                          </p:val>
                                        </p:tav>
                                        <p:tav tm="100000">
                                          <p:val>
                                            <p:strVal val="#ppt_x"/>
                                          </p:val>
                                        </p:tav>
                                      </p:tavLst>
                                    </p:anim>
                                    <p:anim calcmode="lin" valueType="num">
                                      <p:cBhvr additive="base">
                                        <p:cTn id="4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6" presetClass="entr" presetSubtype="26"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arn(inHorizontal)">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ppt_x"/>
                                          </p:val>
                                        </p:tav>
                                        <p:tav tm="100000">
                                          <p:val>
                                            <p:strVal val="#ppt_x"/>
                                          </p:val>
                                        </p:tav>
                                      </p:tavLst>
                                    </p:anim>
                                    <p:anim calcmode="lin" valueType="num">
                                      <p:cBhvr additive="base">
                                        <p:cTn id="5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10" grpId="0" animBg="1"/>
      <p:bldP spid="1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428596" y="357166"/>
            <a:ext cx="4572032" cy="642942"/>
          </a:xfrm>
          <a:prstGeom prst="roundRect">
            <a:avLst/>
          </a:prstGeom>
          <a:solidFill>
            <a:srgbClr val="92D05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rPr>
              <a:t>CONTENU DU PPR </a:t>
            </a:r>
            <a:r>
              <a:rPr lang="fr-FR" sz="2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Arial Black" pitchFamily="34" charset="0"/>
              </a:rPr>
              <a:t>:</a:t>
            </a:r>
            <a:endParaRPr lang="fr-FR" sz="24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Arial Black" pitchFamily="34" charset="0"/>
            </a:endParaRPr>
          </a:p>
        </p:txBody>
      </p:sp>
      <p:sp>
        <p:nvSpPr>
          <p:cNvPr id="3" name="ZoneTexte 2"/>
          <p:cNvSpPr txBox="1"/>
          <p:nvPr/>
        </p:nvSpPr>
        <p:spPr>
          <a:xfrm>
            <a:off x="2786050" y="1214422"/>
            <a:ext cx="3500462" cy="400110"/>
          </a:xfrm>
          <a:prstGeom prst="rect">
            <a:avLst/>
          </a:prstGeom>
          <a:scene3d>
            <a:camera prst="orthographicFront"/>
            <a:lightRig rig="threePt" dir="t"/>
          </a:scene3d>
          <a:sp3d>
            <a:bevelT/>
          </a:sp3d>
        </p:spPr>
        <p:style>
          <a:lnRef idx="1">
            <a:schemeClr val="accent6"/>
          </a:lnRef>
          <a:fillRef idx="2">
            <a:schemeClr val="accent6"/>
          </a:fillRef>
          <a:effectRef idx="1">
            <a:schemeClr val="accent6"/>
          </a:effectRef>
          <a:fontRef idx="minor">
            <a:schemeClr val="dk1"/>
          </a:fontRef>
        </p:style>
        <p:txBody>
          <a:bodyPr wrap="square" rtlCol="0">
            <a:spAutoFit/>
          </a:bodyPr>
          <a:lstStyle/>
          <a:p>
            <a:pPr lvl="0" algn="ctr"/>
            <a:r>
              <a:rPr lang="fr-FR" sz="2000" b="1" dirty="0" smtClean="0">
                <a:latin typeface="Arial" pitchFamily="34" charset="0"/>
                <a:cs typeface="Arial" pitchFamily="34" charset="0"/>
              </a:rPr>
              <a:t>Le </a:t>
            </a:r>
            <a:r>
              <a:rPr lang="fr-FR" sz="2000" b="1" dirty="0">
                <a:latin typeface="Arial" pitchFamily="34" charset="0"/>
                <a:cs typeface="Arial" pitchFamily="34" charset="0"/>
              </a:rPr>
              <a:t>PPR est composé </a:t>
            </a:r>
            <a:r>
              <a:rPr lang="fr-FR" sz="2000" b="1" dirty="0" smtClean="0">
                <a:latin typeface="Arial" pitchFamily="34" charset="0"/>
                <a:cs typeface="Arial" pitchFamily="34" charset="0"/>
              </a:rPr>
              <a:t>de :</a:t>
            </a:r>
            <a:endParaRPr lang="fr-FR" sz="2000" b="1" dirty="0">
              <a:latin typeface="Arial" pitchFamily="34" charset="0"/>
              <a:cs typeface="Arial" pitchFamily="34" charset="0"/>
            </a:endParaRPr>
          </a:p>
        </p:txBody>
      </p:sp>
      <p:sp>
        <p:nvSpPr>
          <p:cNvPr id="4" name="ZoneTexte 3"/>
          <p:cNvSpPr txBox="1"/>
          <p:nvPr/>
        </p:nvSpPr>
        <p:spPr>
          <a:xfrm>
            <a:off x="5929322" y="2643182"/>
            <a:ext cx="3214678" cy="2031325"/>
          </a:xfrm>
          <a:prstGeom prst="rect">
            <a:avLst/>
          </a:prstGeom>
          <a:scene3d>
            <a:camera prst="orthographicFront"/>
            <a:lightRig rig="threePt" dir="t"/>
          </a:scene3d>
          <a:sp3d>
            <a:bevelT/>
          </a:sp3d>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fr-FR" b="1" dirty="0">
                <a:latin typeface="Arial" pitchFamily="34" charset="0"/>
                <a:cs typeface="Arial" pitchFamily="34" charset="0"/>
              </a:rPr>
              <a:t>D’un rapport de présentation qui explique l’analyse des phénomènes pris en compte, ainsi que l’étude de leur impact sur les personnes et sur les biens, existants et futurs. </a:t>
            </a:r>
            <a:endParaRPr lang="fr-FR" b="1" dirty="0" smtClean="0">
              <a:latin typeface="Arial" pitchFamily="34" charset="0"/>
              <a:cs typeface="Arial" pitchFamily="34" charset="0"/>
            </a:endParaRPr>
          </a:p>
        </p:txBody>
      </p:sp>
      <p:sp>
        <p:nvSpPr>
          <p:cNvPr id="5" name="ZoneTexte 4"/>
          <p:cNvSpPr txBox="1"/>
          <p:nvPr/>
        </p:nvSpPr>
        <p:spPr>
          <a:xfrm>
            <a:off x="3071802" y="4357694"/>
            <a:ext cx="2857520" cy="2308324"/>
          </a:xfrm>
          <a:prstGeom prst="rect">
            <a:avLst/>
          </a:prstGeom>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Il </a:t>
            </a:r>
            <a:r>
              <a:rPr lang="fr-FR" b="1" dirty="0">
                <a:latin typeface="Arial" pitchFamily="34" charset="0"/>
                <a:cs typeface="Arial" pitchFamily="34" charset="0"/>
              </a:rPr>
              <a:t>s’agit bien sûr des zones exposées à des risques mais aussi de zones où des aménagements pourraient aggraver les risques ou en provoquer de nouveaux.</a:t>
            </a:r>
          </a:p>
        </p:txBody>
      </p:sp>
      <p:sp>
        <p:nvSpPr>
          <p:cNvPr id="6" name="ZoneTexte 5"/>
          <p:cNvSpPr txBox="1"/>
          <p:nvPr/>
        </p:nvSpPr>
        <p:spPr>
          <a:xfrm>
            <a:off x="0" y="2571744"/>
            <a:ext cx="3071802" cy="2585323"/>
          </a:xfrm>
          <a:prstGeom prst="rect">
            <a:avLst/>
          </a:prstGeom>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b="1" dirty="0" smtClean="0">
                <a:latin typeface="Arial" pitchFamily="34" charset="0"/>
                <a:cs typeface="Arial" pitchFamily="34" charset="0"/>
              </a:rPr>
              <a:t> </a:t>
            </a:r>
            <a:r>
              <a:rPr lang="fr-FR" b="1" dirty="0">
                <a:latin typeface="Arial" pitchFamily="34" charset="0"/>
                <a:cs typeface="Arial" pitchFamily="34" charset="0"/>
              </a:rPr>
              <a:t>D’un règlement qui précise les règles s’appliquant à chacune de ces zones. Le règlement définit ainsi les conditions de réalisation de tout projet, les mesures de prévention, de protection et </a:t>
            </a:r>
            <a:r>
              <a:rPr lang="fr-FR" b="1" dirty="0" smtClean="0">
                <a:latin typeface="Arial" pitchFamily="34" charset="0"/>
                <a:cs typeface="Arial" pitchFamily="34" charset="0"/>
              </a:rPr>
              <a:t>de sauvegarde</a:t>
            </a:r>
          </a:p>
        </p:txBody>
      </p:sp>
      <p:sp>
        <p:nvSpPr>
          <p:cNvPr id="9" name="Flèche vers le bas 8"/>
          <p:cNvSpPr/>
          <p:nvPr/>
        </p:nvSpPr>
        <p:spPr>
          <a:xfrm>
            <a:off x="4000496" y="1857364"/>
            <a:ext cx="857256" cy="1651736"/>
          </a:xfrm>
          <a:prstGeom prst="downArrow">
            <a:avLst>
              <a:gd name="adj1" fmla="val 27544"/>
              <a:gd name="adj2" fmla="val 23801"/>
            </a:avLst>
          </a:prstGeom>
          <a:solidFill>
            <a:srgbClr val="FFFF00"/>
          </a:solidFill>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0" name="Flèche vers le bas 9"/>
          <p:cNvSpPr/>
          <p:nvPr/>
        </p:nvSpPr>
        <p:spPr>
          <a:xfrm rot="18138367">
            <a:off x="5957246" y="1436879"/>
            <a:ext cx="857256" cy="1214446"/>
          </a:xfrm>
          <a:prstGeom prst="downArrow">
            <a:avLst>
              <a:gd name="adj1" fmla="val 27544"/>
              <a:gd name="adj2" fmla="val 23801"/>
            </a:avLst>
          </a:prstGeom>
          <a:solidFill>
            <a:srgbClr val="FFFF00"/>
          </a:solidFill>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1" name="Ellipse 10"/>
          <p:cNvSpPr/>
          <p:nvPr/>
        </p:nvSpPr>
        <p:spPr>
          <a:xfrm>
            <a:off x="7000892" y="1928802"/>
            <a:ext cx="785818" cy="71438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200" b="1" dirty="0" smtClean="0">
                <a:latin typeface="Arial Black" pitchFamily="34" charset="0"/>
                <a:cs typeface="Arial" pitchFamily="34" charset="0"/>
              </a:rPr>
              <a:t>1</a:t>
            </a:r>
            <a:endParaRPr lang="fr-FR" sz="3200" b="1" dirty="0">
              <a:latin typeface="Arial Black" pitchFamily="34" charset="0"/>
              <a:cs typeface="Arial" pitchFamily="34" charset="0"/>
            </a:endParaRPr>
          </a:p>
        </p:txBody>
      </p:sp>
      <p:sp>
        <p:nvSpPr>
          <p:cNvPr id="12" name="Ellipse 11"/>
          <p:cNvSpPr/>
          <p:nvPr/>
        </p:nvSpPr>
        <p:spPr>
          <a:xfrm>
            <a:off x="1000100" y="1928802"/>
            <a:ext cx="785818" cy="71438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200" b="1" dirty="0" smtClean="0">
                <a:latin typeface="Arial Black" pitchFamily="34" charset="0"/>
                <a:cs typeface="Arial" pitchFamily="34" charset="0"/>
              </a:rPr>
              <a:t>3</a:t>
            </a:r>
            <a:endParaRPr lang="fr-FR" sz="3200" b="1" dirty="0">
              <a:latin typeface="Arial Black" pitchFamily="34" charset="0"/>
              <a:cs typeface="Arial" pitchFamily="34" charset="0"/>
            </a:endParaRPr>
          </a:p>
        </p:txBody>
      </p:sp>
      <p:sp>
        <p:nvSpPr>
          <p:cNvPr id="13" name="Ellipse 12"/>
          <p:cNvSpPr/>
          <p:nvPr/>
        </p:nvSpPr>
        <p:spPr>
          <a:xfrm>
            <a:off x="4071934" y="3714752"/>
            <a:ext cx="785818" cy="71438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3200" b="1" dirty="0" smtClean="0">
                <a:latin typeface="Arial Black" pitchFamily="34" charset="0"/>
                <a:cs typeface="Arial" pitchFamily="34" charset="0"/>
              </a:rPr>
              <a:t>2</a:t>
            </a:r>
            <a:endParaRPr lang="fr-FR" sz="3200" b="1" dirty="0">
              <a:latin typeface="Arial Black" pitchFamily="34" charset="0"/>
              <a:cs typeface="Arial" pitchFamily="34" charset="0"/>
            </a:endParaRPr>
          </a:p>
        </p:txBody>
      </p:sp>
      <p:sp>
        <p:nvSpPr>
          <p:cNvPr id="16" name="Flèche vers le bas 15"/>
          <p:cNvSpPr/>
          <p:nvPr/>
        </p:nvSpPr>
        <p:spPr>
          <a:xfrm rot="2952073">
            <a:off x="2168469" y="1542750"/>
            <a:ext cx="857256" cy="1214446"/>
          </a:xfrm>
          <a:prstGeom prst="downArrow">
            <a:avLst>
              <a:gd name="adj1" fmla="val 27544"/>
              <a:gd name="adj2" fmla="val 23801"/>
            </a:avLst>
          </a:prstGeom>
          <a:solidFill>
            <a:srgbClr val="FFFF00"/>
          </a:solidFill>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strVal val="#ppt_w*0.70"/>
                                          </p:val>
                                        </p:tav>
                                        <p:tav tm="100000">
                                          <p:val>
                                            <p:strVal val="#ppt_w"/>
                                          </p:val>
                                        </p:tav>
                                      </p:tavLst>
                                    </p:anim>
                                    <p:anim calcmode="lin" valueType="num">
                                      <p:cBhvr>
                                        <p:cTn id="34" dur="1000" fill="hold"/>
                                        <p:tgtEl>
                                          <p:spTgt spid="9"/>
                                        </p:tgtEl>
                                        <p:attrNameLst>
                                          <p:attrName>ppt_h</p:attrName>
                                        </p:attrNameLst>
                                      </p:cBhvr>
                                      <p:tavLst>
                                        <p:tav tm="0">
                                          <p:val>
                                            <p:strVal val="#ppt_h"/>
                                          </p:val>
                                        </p:tav>
                                        <p:tav tm="100000">
                                          <p:val>
                                            <p:strVal val="#ppt_h"/>
                                          </p:val>
                                        </p:tav>
                                      </p:tavLst>
                                    </p:anim>
                                    <p:animEffect transition="in" filter="fade">
                                      <p:cBhvr>
                                        <p:cTn id="35" dur="10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ppt_x"/>
                                          </p:val>
                                        </p:tav>
                                        <p:tav tm="100000">
                                          <p:val>
                                            <p:strVal val="#ppt_x"/>
                                          </p:val>
                                        </p:tav>
                                      </p:tavLst>
                                    </p:anim>
                                    <p:anim calcmode="lin" valueType="num">
                                      <p:cBhvr additive="base">
                                        <p:cTn id="41" dur="500" fill="hold"/>
                                        <p:tgtEl>
                                          <p:spTgt spid="1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ppt_x"/>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55" presetClass="entr" presetSubtype="0"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1000" fill="hold"/>
                                        <p:tgtEl>
                                          <p:spTgt spid="16"/>
                                        </p:tgtEl>
                                        <p:attrNameLst>
                                          <p:attrName>ppt_w</p:attrName>
                                        </p:attrNameLst>
                                      </p:cBhvr>
                                      <p:tavLst>
                                        <p:tav tm="0">
                                          <p:val>
                                            <p:strVal val="#ppt_w*0.70"/>
                                          </p:val>
                                        </p:tav>
                                        <p:tav tm="100000">
                                          <p:val>
                                            <p:strVal val="#ppt_w"/>
                                          </p:val>
                                        </p:tav>
                                      </p:tavLst>
                                    </p:anim>
                                    <p:anim calcmode="lin" valueType="num">
                                      <p:cBhvr>
                                        <p:cTn id="51" dur="1000" fill="hold"/>
                                        <p:tgtEl>
                                          <p:spTgt spid="16"/>
                                        </p:tgtEl>
                                        <p:attrNameLst>
                                          <p:attrName>ppt_h</p:attrName>
                                        </p:attrNameLst>
                                      </p:cBhvr>
                                      <p:tavLst>
                                        <p:tav tm="0">
                                          <p:val>
                                            <p:strVal val="#ppt_h"/>
                                          </p:val>
                                        </p:tav>
                                        <p:tav tm="100000">
                                          <p:val>
                                            <p:strVal val="#ppt_h"/>
                                          </p:val>
                                        </p:tav>
                                      </p:tavLst>
                                    </p:anim>
                                    <p:animEffect transition="in" filter="fade">
                                      <p:cBhvr>
                                        <p:cTn id="52" dur="10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ppt_x"/>
                                          </p:val>
                                        </p:tav>
                                        <p:tav tm="100000">
                                          <p:val>
                                            <p:strVal val="#ppt_x"/>
                                          </p:val>
                                        </p:tav>
                                      </p:tavLst>
                                    </p:anim>
                                    <p:anim calcmode="lin" valueType="num">
                                      <p:cBhvr additive="base">
                                        <p:cTn id="58" dur="500" fill="hold"/>
                                        <p:tgtEl>
                                          <p:spTgt spid="12"/>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ppt_x"/>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9" grpId="0" animBg="1"/>
      <p:bldP spid="10" grpId="0" animBg="1"/>
      <p:bldP spid="11" grpId="0" animBg="1"/>
      <p:bldP spid="12" grpId="0" animBg="1"/>
      <p:bldP spid="13" grpId="0" animBg="1"/>
      <p:bldP spid="1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785786" y="1000108"/>
            <a:ext cx="3000396" cy="785818"/>
          </a:xfrm>
          <a:prstGeom prst="roundRect">
            <a:avLst/>
          </a:prstGeom>
          <a:solidFill>
            <a:srgbClr val="92D050"/>
          </a:solidFill>
          <a:scene3d>
            <a:camera prst="orthographicFront"/>
            <a:lightRig rig="threePt" dir="t"/>
          </a:scene3d>
          <a:sp3d>
            <a:bevelT/>
          </a:sp3d>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a:endParaRPr lang="fr-FR"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Black" pitchFamily="34" charset="0"/>
              <a:cs typeface="Arial" pitchFamily="34" charset="0"/>
            </a:endParaRPr>
          </a:p>
          <a:p>
            <a:pPr lvl="0" algn="ctr"/>
            <a:r>
              <a:rPr lang="fr-FR"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Black" pitchFamily="34" charset="0"/>
                <a:cs typeface="Arial" pitchFamily="34" charset="0"/>
              </a:rPr>
              <a:t>RÔLE DU PPR :</a:t>
            </a:r>
          </a:p>
          <a:p>
            <a:pPr algn="ctr"/>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ZoneTexte 2"/>
          <p:cNvSpPr txBox="1"/>
          <p:nvPr/>
        </p:nvSpPr>
        <p:spPr>
          <a:xfrm>
            <a:off x="4071934" y="1357298"/>
            <a:ext cx="4500594" cy="1214446"/>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a:latin typeface="Arial" pitchFamily="34" charset="0"/>
                <a:cs typeface="Arial" pitchFamily="34" charset="0"/>
              </a:rPr>
              <a:t>Le PPR vaut servitude d’utilité publique qui s’impose à tous : particuliers, entreprises, collectivités, ainsi qu’à </a:t>
            </a:r>
            <a:r>
              <a:rPr lang="fr-FR" b="1" dirty="0" smtClean="0">
                <a:latin typeface="Arial" pitchFamily="34" charset="0"/>
                <a:cs typeface="Arial" pitchFamily="34" charset="0"/>
              </a:rPr>
              <a:t>l’État.</a:t>
            </a:r>
            <a:endParaRPr lang="fr-FR" b="1" dirty="0">
              <a:latin typeface="Arial" pitchFamily="34" charset="0"/>
              <a:cs typeface="Arial" pitchFamily="34" charset="0"/>
            </a:endParaRPr>
          </a:p>
        </p:txBody>
      </p:sp>
      <p:sp>
        <p:nvSpPr>
          <p:cNvPr id="4" name="ZoneTexte 3"/>
          <p:cNvSpPr txBox="1"/>
          <p:nvPr/>
        </p:nvSpPr>
        <p:spPr>
          <a:xfrm>
            <a:off x="4071934" y="285728"/>
            <a:ext cx="4500594" cy="923330"/>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a:latin typeface="Arial" pitchFamily="34" charset="0"/>
                <a:cs typeface="Arial" pitchFamily="34" charset="0"/>
              </a:rPr>
              <a:t>Le PPR est une procédure spécifique à la prise en compte des risques </a:t>
            </a:r>
            <a:r>
              <a:rPr lang="fr-FR" b="1" dirty="0" smtClean="0">
                <a:latin typeface="Arial" pitchFamily="34" charset="0"/>
                <a:cs typeface="Arial" pitchFamily="34" charset="0"/>
              </a:rPr>
              <a:t>naturels ou humains  </a:t>
            </a:r>
            <a:r>
              <a:rPr lang="fr-FR" b="1" dirty="0">
                <a:latin typeface="Arial" pitchFamily="34" charset="0"/>
                <a:cs typeface="Arial" pitchFamily="34" charset="0"/>
              </a:rPr>
              <a:t>dans l’aménagement.</a:t>
            </a:r>
          </a:p>
        </p:txBody>
      </p:sp>
      <p:sp>
        <p:nvSpPr>
          <p:cNvPr id="5" name="ZoneTexte 4"/>
          <p:cNvSpPr txBox="1"/>
          <p:nvPr/>
        </p:nvSpPr>
        <p:spPr>
          <a:xfrm>
            <a:off x="785786" y="2857496"/>
            <a:ext cx="7143800" cy="646331"/>
          </a:xfrm>
          <a:prstGeom prst="rect">
            <a:avLst/>
          </a:prstGeom>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a:solidFill>
                  <a:srgbClr val="FF0000"/>
                </a:solidFill>
                <a:latin typeface="Arial" pitchFamily="34" charset="0"/>
                <a:cs typeface="Arial" pitchFamily="34" charset="0"/>
              </a:rPr>
              <a:t>Il peut traiter d’un seul type de risque ou de plusieurs, et s’étendre sur une ou plusieurs communes.</a:t>
            </a:r>
          </a:p>
        </p:txBody>
      </p:sp>
      <p:sp>
        <p:nvSpPr>
          <p:cNvPr id="6" name="Rectangle à coins arrondis 5"/>
          <p:cNvSpPr/>
          <p:nvPr/>
        </p:nvSpPr>
        <p:spPr>
          <a:xfrm>
            <a:off x="357158" y="4500570"/>
            <a:ext cx="2500330" cy="928694"/>
          </a:xfrm>
          <a:prstGeom prst="roundRect">
            <a:avLst/>
          </a:prstGeom>
          <a:solidFill>
            <a:srgbClr val="92D05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a:endParaRPr lang="fr-FR"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lvl="0" algn="ctr"/>
            <a:r>
              <a:rPr lang="fr-FR"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Résultats attendus d’un PPR </a:t>
            </a:r>
          </a:p>
          <a:p>
            <a:pPr algn="ctr"/>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7" name="ZoneTexte 6"/>
          <p:cNvSpPr txBox="1"/>
          <p:nvPr/>
        </p:nvSpPr>
        <p:spPr>
          <a:xfrm>
            <a:off x="3214678" y="4000504"/>
            <a:ext cx="4929222" cy="369332"/>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pPr lvl="0"/>
            <a:r>
              <a:rPr lang="fr-FR" b="1" dirty="0"/>
              <a:t>Aider les collectivités à </a:t>
            </a:r>
            <a:r>
              <a:rPr lang="fr-FR" b="1" dirty="0" smtClean="0"/>
              <a:t>agir</a:t>
            </a:r>
            <a:endParaRPr lang="fr-FR" dirty="0"/>
          </a:p>
        </p:txBody>
      </p:sp>
      <p:sp>
        <p:nvSpPr>
          <p:cNvPr id="8" name="ZoneTexte 7"/>
          <p:cNvSpPr txBox="1"/>
          <p:nvPr/>
        </p:nvSpPr>
        <p:spPr>
          <a:xfrm>
            <a:off x="3214678" y="4500570"/>
            <a:ext cx="4929222" cy="369332"/>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pPr lvl="0"/>
            <a:r>
              <a:rPr lang="fr-FR" b="1" dirty="0"/>
              <a:t>Aider les particuliers et les </a:t>
            </a:r>
            <a:r>
              <a:rPr lang="fr-FR" b="1" dirty="0" smtClean="0"/>
              <a:t>entreprises</a:t>
            </a:r>
          </a:p>
        </p:txBody>
      </p:sp>
      <p:sp>
        <p:nvSpPr>
          <p:cNvPr id="9" name="ZoneTexte 8"/>
          <p:cNvSpPr txBox="1"/>
          <p:nvPr/>
        </p:nvSpPr>
        <p:spPr>
          <a:xfrm>
            <a:off x="3214678" y="5000636"/>
            <a:ext cx="4929222" cy="369332"/>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pPr lvl="0"/>
            <a:r>
              <a:rPr lang="fr-FR" b="1" dirty="0"/>
              <a:t>Gérer les cas les plus graves </a:t>
            </a:r>
            <a:endParaRPr lang="fr-FR" dirty="0"/>
          </a:p>
        </p:txBody>
      </p:sp>
      <p:sp>
        <p:nvSpPr>
          <p:cNvPr id="10" name="ZoneTexte 9"/>
          <p:cNvSpPr txBox="1"/>
          <p:nvPr/>
        </p:nvSpPr>
        <p:spPr>
          <a:xfrm>
            <a:off x="3214678" y="5500702"/>
            <a:ext cx="4929222" cy="369332"/>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a:t>Mieux informer </a:t>
            </a:r>
            <a:endParaRPr lang="fr-FR" dirty="0"/>
          </a:p>
        </p:txBody>
      </p:sp>
      <p:sp>
        <p:nvSpPr>
          <p:cNvPr id="11" name="ZoneTexte 10"/>
          <p:cNvSpPr txBox="1"/>
          <p:nvPr/>
        </p:nvSpPr>
        <p:spPr>
          <a:xfrm>
            <a:off x="3214678" y="6000768"/>
            <a:ext cx="4929222" cy="369332"/>
          </a:xfrm>
          <a:prstGeom prst="rect">
            <a:avLst/>
          </a:prstGeom>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a:t>Vers une stratégie locale de prévention </a:t>
            </a:r>
            <a:endParaRPr lang="fr-FR" dirty="0"/>
          </a:p>
        </p:txBody>
      </p:sp>
      <p:sp>
        <p:nvSpPr>
          <p:cNvPr id="12" name="Accolade ouvrante 11"/>
          <p:cNvSpPr/>
          <p:nvPr/>
        </p:nvSpPr>
        <p:spPr>
          <a:xfrm>
            <a:off x="3786182" y="642918"/>
            <a:ext cx="214314" cy="1714512"/>
          </a:xfrm>
          <a:prstGeom prst="leftBrace">
            <a:avLst/>
          </a:prstGeom>
          <a:ln w="635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3" name="Accolade ouvrante 12"/>
          <p:cNvSpPr/>
          <p:nvPr/>
        </p:nvSpPr>
        <p:spPr>
          <a:xfrm>
            <a:off x="2928926" y="4071942"/>
            <a:ext cx="142876" cy="2214578"/>
          </a:xfrm>
          <a:prstGeom prst="leftBrace">
            <a:avLst/>
          </a:prstGeom>
          <a:ln w="63500" cmpd="sng">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1000" fill="hold"/>
                                        <p:tgtEl>
                                          <p:spTgt spid="3"/>
                                        </p:tgtEl>
                                        <p:attrNameLst>
                                          <p:attrName>ppt_w</p:attrName>
                                        </p:attrNameLst>
                                      </p:cBhvr>
                                      <p:tavLst>
                                        <p:tav tm="0">
                                          <p:val>
                                            <p:strVal val="#ppt_w*0.70"/>
                                          </p:val>
                                        </p:tav>
                                        <p:tav tm="100000">
                                          <p:val>
                                            <p:strVal val="#ppt_w"/>
                                          </p:val>
                                        </p:tav>
                                      </p:tavLst>
                                    </p:anim>
                                    <p:anim calcmode="lin" valueType="num">
                                      <p:cBhvr>
                                        <p:cTn id="25" dur="1000" fill="hold"/>
                                        <p:tgtEl>
                                          <p:spTgt spid="3"/>
                                        </p:tgtEl>
                                        <p:attrNameLst>
                                          <p:attrName>ppt_h</p:attrName>
                                        </p:attrNameLst>
                                      </p:cBhvr>
                                      <p:tavLst>
                                        <p:tav tm="0">
                                          <p:val>
                                            <p:strVal val="#ppt_h"/>
                                          </p:val>
                                        </p:tav>
                                        <p:tav tm="100000">
                                          <p:val>
                                            <p:strVal val="#ppt_h"/>
                                          </p:val>
                                        </p:tav>
                                      </p:tavLst>
                                    </p:anim>
                                    <p:animEffect transition="in" filter="fade">
                                      <p:cBhvr>
                                        <p:cTn id="26" dur="1000"/>
                                        <p:tgtEl>
                                          <p:spTgt spid="3"/>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checkerboard(across)">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blinds(horizontal)">
                                      <p:cBhvr>
                                        <p:cTn id="36" dur="5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6"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arn(inHorizontal)">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55" presetClass="entr" presetSubtype="0" fill="hold" grpId="0" nodeType="click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1000" fill="hold"/>
                                        <p:tgtEl>
                                          <p:spTgt spid="7"/>
                                        </p:tgtEl>
                                        <p:attrNameLst>
                                          <p:attrName>ppt_w</p:attrName>
                                        </p:attrNameLst>
                                      </p:cBhvr>
                                      <p:tavLst>
                                        <p:tav tm="0">
                                          <p:val>
                                            <p:strVal val="#ppt_w*0.70"/>
                                          </p:val>
                                        </p:tav>
                                        <p:tav tm="100000">
                                          <p:val>
                                            <p:strVal val="#ppt_w"/>
                                          </p:val>
                                        </p:tav>
                                      </p:tavLst>
                                    </p:anim>
                                    <p:anim calcmode="lin" valueType="num">
                                      <p:cBhvr>
                                        <p:cTn id="47" dur="1000" fill="hold"/>
                                        <p:tgtEl>
                                          <p:spTgt spid="7"/>
                                        </p:tgtEl>
                                        <p:attrNameLst>
                                          <p:attrName>ppt_h</p:attrName>
                                        </p:attrNameLst>
                                      </p:cBhvr>
                                      <p:tavLst>
                                        <p:tav tm="0">
                                          <p:val>
                                            <p:strVal val="#ppt_h"/>
                                          </p:val>
                                        </p:tav>
                                        <p:tav tm="100000">
                                          <p:val>
                                            <p:strVal val="#ppt_h"/>
                                          </p:val>
                                        </p:tav>
                                      </p:tavLst>
                                    </p:anim>
                                    <p:animEffect transition="in" filter="fade">
                                      <p:cBhvr>
                                        <p:cTn id="48" dur="1000"/>
                                        <p:tgtEl>
                                          <p:spTgt spid="7"/>
                                        </p:tgtEl>
                                      </p:cBhvr>
                                    </p:animEffect>
                                  </p:childTnLst>
                                </p:cTn>
                              </p:par>
                            </p:childTnLst>
                          </p:cTn>
                        </p:par>
                      </p:childTnLst>
                    </p:cTn>
                  </p:par>
                  <p:par>
                    <p:cTn id="49" fill="hold">
                      <p:stCondLst>
                        <p:cond delay="indefinite"/>
                      </p:stCondLst>
                      <p:childTnLst>
                        <p:par>
                          <p:cTn id="50" fill="hold">
                            <p:stCondLst>
                              <p:cond delay="0"/>
                            </p:stCondLst>
                            <p:childTnLst>
                              <p:par>
                                <p:cTn id="51" presetID="55" presetClass="entr" presetSubtype="0" fill="hold" grpId="0" nodeType="click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p:cTn id="53" dur="1000" fill="hold"/>
                                        <p:tgtEl>
                                          <p:spTgt spid="8"/>
                                        </p:tgtEl>
                                        <p:attrNameLst>
                                          <p:attrName>ppt_w</p:attrName>
                                        </p:attrNameLst>
                                      </p:cBhvr>
                                      <p:tavLst>
                                        <p:tav tm="0">
                                          <p:val>
                                            <p:strVal val="#ppt_w*0.70"/>
                                          </p:val>
                                        </p:tav>
                                        <p:tav tm="100000">
                                          <p:val>
                                            <p:strVal val="#ppt_w"/>
                                          </p:val>
                                        </p:tav>
                                      </p:tavLst>
                                    </p:anim>
                                    <p:anim calcmode="lin" valueType="num">
                                      <p:cBhvr>
                                        <p:cTn id="54" dur="1000" fill="hold"/>
                                        <p:tgtEl>
                                          <p:spTgt spid="8"/>
                                        </p:tgtEl>
                                        <p:attrNameLst>
                                          <p:attrName>ppt_h</p:attrName>
                                        </p:attrNameLst>
                                      </p:cBhvr>
                                      <p:tavLst>
                                        <p:tav tm="0">
                                          <p:val>
                                            <p:strVal val="#ppt_h"/>
                                          </p:val>
                                        </p:tav>
                                        <p:tav tm="100000">
                                          <p:val>
                                            <p:strVal val="#ppt_h"/>
                                          </p:val>
                                        </p:tav>
                                      </p:tavLst>
                                    </p:anim>
                                    <p:animEffect transition="in" filter="fade">
                                      <p:cBhvr>
                                        <p:cTn id="55" dur="1000"/>
                                        <p:tgtEl>
                                          <p:spTgt spid="8"/>
                                        </p:tgtEl>
                                      </p:cBhvr>
                                    </p:animEffect>
                                  </p:childTnLst>
                                </p:cTn>
                              </p:par>
                            </p:childTnLst>
                          </p:cTn>
                        </p:par>
                      </p:childTnLst>
                    </p:cTn>
                  </p:par>
                  <p:par>
                    <p:cTn id="56" fill="hold">
                      <p:stCondLst>
                        <p:cond delay="indefinite"/>
                      </p:stCondLst>
                      <p:childTnLst>
                        <p:par>
                          <p:cTn id="57" fill="hold">
                            <p:stCondLst>
                              <p:cond delay="0"/>
                            </p:stCondLst>
                            <p:childTnLst>
                              <p:par>
                                <p:cTn id="58" presetID="55" presetClass="entr" presetSubtype="0" fill="hold" grpId="0" nodeType="click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1000" fill="hold"/>
                                        <p:tgtEl>
                                          <p:spTgt spid="9"/>
                                        </p:tgtEl>
                                        <p:attrNameLst>
                                          <p:attrName>ppt_w</p:attrName>
                                        </p:attrNameLst>
                                      </p:cBhvr>
                                      <p:tavLst>
                                        <p:tav tm="0">
                                          <p:val>
                                            <p:strVal val="#ppt_w*0.70"/>
                                          </p:val>
                                        </p:tav>
                                        <p:tav tm="100000">
                                          <p:val>
                                            <p:strVal val="#ppt_w"/>
                                          </p:val>
                                        </p:tav>
                                      </p:tavLst>
                                    </p:anim>
                                    <p:anim calcmode="lin" valueType="num">
                                      <p:cBhvr>
                                        <p:cTn id="61" dur="1000" fill="hold"/>
                                        <p:tgtEl>
                                          <p:spTgt spid="9"/>
                                        </p:tgtEl>
                                        <p:attrNameLst>
                                          <p:attrName>ppt_h</p:attrName>
                                        </p:attrNameLst>
                                      </p:cBhvr>
                                      <p:tavLst>
                                        <p:tav tm="0">
                                          <p:val>
                                            <p:strVal val="#ppt_h"/>
                                          </p:val>
                                        </p:tav>
                                        <p:tav tm="100000">
                                          <p:val>
                                            <p:strVal val="#ppt_h"/>
                                          </p:val>
                                        </p:tav>
                                      </p:tavLst>
                                    </p:anim>
                                    <p:animEffect transition="in" filter="fade">
                                      <p:cBhvr>
                                        <p:cTn id="62" dur="1000"/>
                                        <p:tgtEl>
                                          <p:spTgt spid="9"/>
                                        </p:tgtEl>
                                      </p:cBhvr>
                                    </p:animEffect>
                                  </p:childTnLst>
                                </p:cTn>
                              </p:par>
                            </p:childTnLst>
                          </p:cTn>
                        </p:par>
                      </p:childTnLst>
                    </p:cTn>
                  </p:par>
                  <p:par>
                    <p:cTn id="63" fill="hold">
                      <p:stCondLst>
                        <p:cond delay="indefinite"/>
                      </p:stCondLst>
                      <p:childTnLst>
                        <p:par>
                          <p:cTn id="64" fill="hold">
                            <p:stCondLst>
                              <p:cond delay="0"/>
                            </p:stCondLst>
                            <p:childTnLst>
                              <p:par>
                                <p:cTn id="65" presetID="55" presetClass="entr" presetSubtype="0" fill="hold" grpId="0" nodeType="click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1000" fill="hold"/>
                                        <p:tgtEl>
                                          <p:spTgt spid="10"/>
                                        </p:tgtEl>
                                        <p:attrNameLst>
                                          <p:attrName>ppt_w</p:attrName>
                                        </p:attrNameLst>
                                      </p:cBhvr>
                                      <p:tavLst>
                                        <p:tav tm="0">
                                          <p:val>
                                            <p:strVal val="#ppt_w*0.70"/>
                                          </p:val>
                                        </p:tav>
                                        <p:tav tm="100000">
                                          <p:val>
                                            <p:strVal val="#ppt_w"/>
                                          </p:val>
                                        </p:tav>
                                      </p:tavLst>
                                    </p:anim>
                                    <p:anim calcmode="lin" valueType="num">
                                      <p:cBhvr>
                                        <p:cTn id="68" dur="1000" fill="hold"/>
                                        <p:tgtEl>
                                          <p:spTgt spid="10"/>
                                        </p:tgtEl>
                                        <p:attrNameLst>
                                          <p:attrName>ppt_h</p:attrName>
                                        </p:attrNameLst>
                                      </p:cBhvr>
                                      <p:tavLst>
                                        <p:tav tm="0">
                                          <p:val>
                                            <p:strVal val="#ppt_h"/>
                                          </p:val>
                                        </p:tav>
                                        <p:tav tm="100000">
                                          <p:val>
                                            <p:strVal val="#ppt_h"/>
                                          </p:val>
                                        </p:tav>
                                      </p:tavLst>
                                    </p:anim>
                                    <p:animEffect transition="in" filter="fade">
                                      <p:cBhvr>
                                        <p:cTn id="69" dur="1000"/>
                                        <p:tgtEl>
                                          <p:spTgt spid="10"/>
                                        </p:tgtEl>
                                      </p:cBhvr>
                                    </p:animEffect>
                                  </p:childTnLst>
                                </p:cTn>
                              </p:par>
                            </p:childTnLst>
                          </p:cTn>
                        </p:par>
                      </p:childTnLst>
                    </p:cTn>
                  </p:par>
                  <p:par>
                    <p:cTn id="70" fill="hold">
                      <p:stCondLst>
                        <p:cond delay="indefinite"/>
                      </p:stCondLst>
                      <p:childTnLst>
                        <p:par>
                          <p:cTn id="71" fill="hold">
                            <p:stCondLst>
                              <p:cond delay="0"/>
                            </p:stCondLst>
                            <p:childTnLst>
                              <p:par>
                                <p:cTn id="72" presetID="55" presetClass="entr" presetSubtype="0" fill="hold" grpId="0" nodeType="clickEffect">
                                  <p:stCondLst>
                                    <p:cond delay="0"/>
                                  </p:stCondLst>
                                  <p:childTnLst>
                                    <p:set>
                                      <p:cBhvr>
                                        <p:cTn id="73" dur="1" fill="hold">
                                          <p:stCondLst>
                                            <p:cond delay="0"/>
                                          </p:stCondLst>
                                        </p:cTn>
                                        <p:tgtEl>
                                          <p:spTgt spid="11"/>
                                        </p:tgtEl>
                                        <p:attrNameLst>
                                          <p:attrName>style.visibility</p:attrName>
                                        </p:attrNameLst>
                                      </p:cBhvr>
                                      <p:to>
                                        <p:strVal val="visible"/>
                                      </p:to>
                                    </p:set>
                                    <p:anim calcmode="lin" valueType="num">
                                      <p:cBhvr>
                                        <p:cTn id="74" dur="1000" fill="hold"/>
                                        <p:tgtEl>
                                          <p:spTgt spid="11"/>
                                        </p:tgtEl>
                                        <p:attrNameLst>
                                          <p:attrName>ppt_w</p:attrName>
                                        </p:attrNameLst>
                                      </p:cBhvr>
                                      <p:tavLst>
                                        <p:tav tm="0">
                                          <p:val>
                                            <p:strVal val="#ppt_w*0.70"/>
                                          </p:val>
                                        </p:tav>
                                        <p:tav tm="100000">
                                          <p:val>
                                            <p:strVal val="#ppt_w"/>
                                          </p:val>
                                        </p:tav>
                                      </p:tavLst>
                                    </p:anim>
                                    <p:anim calcmode="lin" valueType="num">
                                      <p:cBhvr>
                                        <p:cTn id="75" dur="1000" fill="hold"/>
                                        <p:tgtEl>
                                          <p:spTgt spid="11"/>
                                        </p:tgtEl>
                                        <p:attrNameLst>
                                          <p:attrName>ppt_h</p:attrName>
                                        </p:attrNameLst>
                                      </p:cBhvr>
                                      <p:tavLst>
                                        <p:tav tm="0">
                                          <p:val>
                                            <p:strVal val="#ppt_h"/>
                                          </p:val>
                                        </p:tav>
                                        <p:tav tm="100000">
                                          <p:val>
                                            <p:strVal val="#ppt_h"/>
                                          </p:val>
                                        </p:tav>
                                      </p:tavLst>
                                    </p:anim>
                                    <p:animEffect transition="in" filter="fade">
                                      <p:cBhvr>
                                        <p:cTn id="76"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2643174" y="285728"/>
            <a:ext cx="3643338" cy="642942"/>
          </a:xfrm>
          <a:prstGeom prst="roundRect">
            <a:avLst/>
          </a:prstGeom>
          <a:solidFill>
            <a:srgbClr val="92D050"/>
          </a:solidFill>
          <a:scene3d>
            <a:camera prst="orthographicFront"/>
            <a:lightRig rig="soft" dir="tl">
              <a:rot lat="0" lon="0" rev="0"/>
            </a:lightRig>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sp3d contourW="25400" prstMaterial="matte">
              <a:bevelT w="25400" h="55880" prst="artDeco"/>
              <a:contourClr>
                <a:schemeClr val="accent2">
                  <a:tint val="20000"/>
                </a:schemeClr>
              </a:contourClr>
            </a:sp3d>
          </a:bodyPr>
          <a:lstStyle/>
          <a:p>
            <a:pPr lvl="0" algn="ctr"/>
            <a:endParaRPr lang="fr-FR" sz="2400"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pitchFamily="34" charset="0"/>
            </a:endParaRPr>
          </a:p>
          <a:p>
            <a:pPr lvl="0" algn="ctr"/>
            <a:r>
              <a:rPr lang="fr-FR"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pitchFamily="34" charset="0"/>
              </a:rPr>
              <a:t>Conclusion</a:t>
            </a:r>
          </a:p>
          <a:p>
            <a:pPr algn="ctr"/>
            <a:endParaRPr lang="fr-FR"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ZoneTexte 2"/>
          <p:cNvSpPr txBox="1"/>
          <p:nvPr/>
        </p:nvSpPr>
        <p:spPr>
          <a:xfrm>
            <a:off x="642910" y="1214422"/>
            <a:ext cx="7858180" cy="1477328"/>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smtClean="0">
                <a:solidFill>
                  <a:srgbClr val="C00000"/>
                </a:solidFill>
                <a:latin typeface="Arial" pitchFamily="34" charset="0"/>
                <a:cs typeface="Arial" pitchFamily="34" charset="0"/>
              </a:rPr>
              <a:t>Le PPR permet de délimiter les zones concernées par les risques et d'y prescrire des mesures de prévention</a:t>
            </a:r>
            <a:r>
              <a:rPr lang="fr-FR" b="1" dirty="0" smtClean="0">
                <a:latin typeface="Arial" pitchFamily="34" charset="0"/>
                <a:cs typeface="Arial" pitchFamily="34" charset="0"/>
              </a:rPr>
              <a:t>. Il couvre plusieurs domaines de risque. C’est le document de référence pour la prise en compte des risques naturels dans l'aménagement, le document de synthèse en matière d’urbanisme demeure le plan d’occupation des sols.</a:t>
            </a:r>
          </a:p>
        </p:txBody>
      </p:sp>
      <p:sp>
        <p:nvSpPr>
          <p:cNvPr id="4" name="ZoneTexte 3"/>
          <p:cNvSpPr txBox="1"/>
          <p:nvPr/>
        </p:nvSpPr>
        <p:spPr>
          <a:xfrm>
            <a:off x="1928794" y="2786058"/>
            <a:ext cx="6072230" cy="1200329"/>
          </a:xfrm>
          <a:prstGeom prst="rect">
            <a:avLst/>
          </a:prstGeom>
          <a:ln/>
          <a:scene3d>
            <a:camera prst="orthographicFront"/>
            <a:lightRig rig="threePt" dir="t"/>
          </a:scene3d>
          <a:sp3d>
            <a:bevelT/>
          </a:sp3d>
        </p:spPr>
        <p:style>
          <a:lnRef idx="2">
            <a:schemeClr val="accent5"/>
          </a:lnRef>
          <a:fillRef idx="1">
            <a:schemeClr val="lt1"/>
          </a:fillRef>
          <a:effectRef idx="0">
            <a:schemeClr val="accent5"/>
          </a:effectRef>
          <a:fontRef idx="minor">
            <a:schemeClr val="dk1"/>
          </a:fontRef>
        </p:style>
        <p:txBody>
          <a:bodyPr wrap="square" rtlCol="0">
            <a:spAutoFit/>
          </a:bodyPr>
          <a:lstStyle/>
          <a:p>
            <a:r>
              <a:rPr lang="fr-FR" b="1" dirty="0" smtClean="0">
                <a:latin typeface="Arial" pitchFamily="34" charset="0"/>
                <a:cs typeface="Arial" pitchFamily="34" charset="0"/>
              </a:rPr>
              <a:t>Si les risques naturels ne sont pas pris en compte dans les POS, soit parce qu’il les ignore, soit parce qu'il en tient compte insuffisamment, le PPR en est alors le complément indispensable.</a:t>
            </a:r>
          </a:p>
        </p:txBody>
      </p:sp>
      <p:sp>
        <p:nvSpPr>
          <p:cNvPr id="5" name="ZoneTexte 4"/>
          <p:cNvSpPr txBox="1"/>
          <p:nvPr/>
        </p:nvSpPr>
        <p:spPr>
          <a:xfrm>
            <a:off x="571472" y="4071942"/>
            <a:ext cx="7072362" cy="1477328"/>
          </a:xfrm>
          <a:prstGeom prst="rect">
            <a:avLst/>
          </a:prstGeom>
          <a:ln/>
          <a:scene3d>
            <a:camera prst="orthographicFront"/>
            <a:lightRig rig="threePt" dir="t"/>
          </a:scene3d>
          <a:sp3d>
            <a:bevelT/>
          </a:sp3d>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Le PPR a comme particularité de gérer les zones non directement exposés au risque, celles-ci sont définie au terme de la loi comme des zones où des constructions, des ouvrages, des aménagements pourraient aggraver les risques ou en provoquer de nouveaux".</a:t>
            </a:r>
          </a:p>
        </p:txBody>
      </p:sp>
      <p:sp>
        <p:nvSpPr>
          <p:cNvPr id="6" name="ZoneTexte 5"/>
          <p:cNvSpPr txBox="1"/>
          <p:nvPr/>
        </p:nvSpPr>
        <p:spPr>
          <a:xfrm>
            <a:off x="1857356" y="5657671"/>
            <a:ext cx="6215106" cy="923330"/>
          </a:xfrm>
          <a:prstGeom prst="rect">
            <a:avLst/>
          </a:prstGeom>
          <a:ln/>
          <a:scene3d>
            <a:camera prst="orthographicFront"/>
            <a:lightRig rig="threePt" dir="t"/>
          </a:scene3d>
          <a:sp3d>
            <a:bevelT/>
          </a:sp3d>
        </p:spPr>
        <p:style>
          <a:lnRef idx="2">
            <a:schemeClr val="accent5"/>
          </a:lnRef>
          <a:fillRef idx="1">
            <a:schemeClr val="lt1"/>
          </a:fillRef>
          <a:effectRef idx="0">
            <a:schemeClr val="accent5"/>
          </a:effectRef>
          <a:fontRef idx="minor">
            <a:schemeClr val="dk1"/>
          </a:fontRef>
        </p:style>
        <p:txBody>
          <a:bodyPr wrap="square" rtlCol="0">
            <a:spAutoFit/>
          </a:bodyPr>
          <a:lstStyle/>
          <a:p>
            <a:r>
              <a:rPr lang="fr-FR" b="1" dirty="0" smtClean="0">
                <a:latin typeface="Arial" pitchFamily="34" charset="0"/>
                <a:cs typeface="Arial" pitchFamily="34" charset="0"/>
              </a:rPr>
              <a:t>Enfin le PPR vient en complément des documents de gestion. Il peut rendre obligatoire certaines</a:t>
            </a:r>
            <a:r>
              <a:rPr lang="fr-FR" b="1" dirty="0" smtClean="0">
                <a:solidFill>
                  <a:srgbClr val="C00000"/>
                </a:solidFill>
                <a:latin typeface="Arial" pitchFamily="34" charset="0"/>
                <a:cs typeface="Arial" pitchFamily="34" charset="0"/>
              </a:rPr>
              <a:t> mesures de prévention, de protection et de sauvegarde.</a:t>
            </a:r>
          </a:p>
        </p:txBody>
      </p:sp>
      <p:sp>
        <p:nvSpPr>
          <p:cNvPr id="7" name="Chevron 6"/>
          <p:cNvSpPr/>
          <p:nvPr/>
        </p:nvSpPr>
        <p:spPr>
          <a:xfrm>
            <a:off x="1000100" y="3000372"/>
            <a:ext cx="642942" cy="857256"/>
          </a:xfrm>
          <a:prstGeom prst="chevron">
            <a:avLst/>
          </a:prstGeom>
          <a:solidFill>
            <a:srgbClr val="0070C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8" name="Chevron 7"/>
          <p:cNvSpPr/>
          <p:nvPr/>
        </p:nvSpPr>
        <p:spPr>
          <a:xfrm>
            <a:off x="928662" y="5643578"/>
            <a:ext cx="642942" cy="857256"/>
          </a:xfrm>
          <a:prstGeom prst="chevron">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checkerboard(across)">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ppt_w</p:attrName>
                                        </p:attrNameLst>
                                      </p:cBhvr>
                                      <p:tavLst>
                                        <p:tav tm="0">
                                          <p:val>
                                            <p:strVal val="#ppt_w*0.70"/>
                                          </p:val>
                                        </p:tav>
                                        <p:tav tm="100000">
                                          <p:val>
                                            <p:strVal val="#ppt_w"/>
                                          </p:val>
                                        </p:tav>
                                      </p:tavLst>
                                    </p:anim>
                                    <p:anim calcmode="lin" valueType="num">
                                      <p:cBhvr>
                                        <p:cTn id="29" dur="1000" fill="hold"/>
                                        <p:tgtEl>
                                          <p:spTgt spid="5"/>
                                        </p:tgtEl>
                                        <p:attrNameLst>
                                          <p:attrName>ppt_h</p:attrName>
                                        </p:attrNameLst>
                                      </p:cBhvr>
                                      <p:tavLst>
                                        <p:tav tm="0">
                                          <p:val>
                                            <p:strVal val="#ppt_h"/>
                                          </p:val>
                                        </p:tav>
                                        <p:tav tm="100000">
                                          <p:val>
                                            <p:strVal val="#ppt_h"/>
                                          </p:val>
                                        </p:tav>
                                      </p:tavLst>
                                    </p:anim>
                                    <p:animEffect transition="in" filter="fade">
                                      <p:cBhvr>
                                        <p:cTn id="30" dur="10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5" presetClass="entr" presetSubtype="0"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1000" fill="hold"/>
                                        <p:tgtEl>
                                          <p:spTgt spid="6"/>
                                        </p:tgtEl>
                                        <p:attrNameLst>
                                          <p:attrName>ppt_w</p:attrName>
                                        </p:attrNameLst>
                                      </p:cBhvr>
                                      <p:tavLst>
                                        <p:tav tm="0">
                                          <p:val>
                                            <p:strVal val="#ppt_w*0.70"/>
                                          </p:val>
                                        </p:tav>
                                        <p:tav tm="100000">
                                          <p:val>
                                            <p:strVal val="#ppt_w"/>
                                          </p:val>
                                        </p:tav>
                                      </p:tavLst>
                                    </p:anim>
                                    <p:anim calcmode="lin" valueType="num">
                                      <p:cBhvr>
                                        <p:cTn id="42" dur="1000" fill="hold"/>
                                        <p:tgtEl>
                                          <p:spTgt spid="6"/>
                                        </p:tgtEl>
                                        <p:attrNameLst>
                                          <p:attrName>ppt_h</p:attrName>
                                        </p:attrNameLst>
                                      </p:cBhvr>
                                      <p:tavLst>
                                        <p:tav tm="0">
                                          <p:val>
                                            <p:strVal val="#ppt_h"/>
                                          </p:val>
                                        </p:tav>
                                        <p:tav tm="100000">
                                          <p:val>
                                            <p:strVal val="#ppt_h"/>
                                          </p:val>
                                        </p:tav>
                                      </p:tavLst>
                                    </p:anim>
                                    <p:animEffect transition="in" filter="fade">
                                      <p:cBhvr>
                                        <p:cTn id="4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071538" y="3143248"/>
            <a:ext cx="7072362" cy="1477328"/>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FR" b="1" dirty="0" smtClean="0">
                <a:latin typeface="Arial" pitchFamily="34" charset="0"/>
                <a:cs typeface="Arial" pitchFamily="34" charset="0"/>
              </a:rPr>
              <a:t>L’Algérie se trouve sous la menace permanente de risques  d’origines divers, de grandes intensités et dont les impacts sont catastrophiques</a:t>
            </a:r>
            <a:r>
              <a:rPr lang="fr-FR" b="1" dirty="0" smtClean="0">
                <a:solidFill>
                  <a:srgbClr val="C00000"/>
                </a:solidFill>
                <a:latin typeface="Arial" pitchFamily="34" charset="0"/>
                <a:cs typeface="Arial" pitchFamily="34" charset="0"/>
              </a:rPr>
              <a:t>. Des lors, des mesures de préventions  adéquates doivent être prises au moment opportun pour réduire les risques encourus</a:t>
            </a:r>
            <a:r>
              <a:rPr lang="fr-FR" b="1" dirty="0" smtClean="0">
                <a:latin typeface="Arial" pitchFamily="34" charset="0"/>
                <a:cs typeface="Arial" pitchFamily="34" charset="0"/>
              </a:rPr>
              <a:t>.</a:t>
            </a:r>
            <a:endParaRPr lang="fr-FR" b="1" dirty="0">
              <a:latin typeface="Arial" pitchFamily="34" charset="0"/>
              <a:cs typeface="Arial" pitchFamily="34" charset="0"/>
            </a:endParaRPr>
          </a:p>
        </p:txBody>
      </p:sp>
      <p:sp>
        <p:nvSpPr>
          <p:cNvPr id="4" name="ZoneTexte 3"/>
          <p:cNvSpPr txBox="1"/>
          <p:nvPr/>
        </p:nvSpPr>
        <p:spPr>
          <a:xfrm>
            <a:off x="714348" y="500042"/>
            <a:ext cx="7786742" cy="1477328"/>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smtClean="0">
                <a:solidFill>
                  <a:srgbClr val="C00000"/>
                </a:solidFill>
                <a:latin typeface="Arial" pitchFamily="34" charset="0"/>
                <a:cs typeface="Arial" pitchFamily="34" charset="0"/>
              </a:rPr>
              <a:t>L’Algérie présente toutes les caractéristiques d’une zone a risque a grande échelle</a:t>
            </a:r>
            <a:r>
              <a:rPr lang="fr-FR" b="1" dirty="0" smtClean="0">
                <a:latin typeface="Arial" pitchFamily="34" charset="0"/>
                <a:cs typeface="Arial" pitchFamily="34" charset="0"/>
              </a:rPr>
              <a:t>, car elle est notamment, le lieu de concentration de population en tant que conséquence d’une urbanisation effrénée, caractérisée géologiquement et géographiquement par des reliefs accidentées, avec des sols propices a des mouvements divers. </a:t>
            </a:r>
            <a:endParaRPr lang="fr-FR" b="1" dirty="0">
              <a:latin typeface="Arial" pitchFamily="34" charset="0"/>
              <a:cs typeface="Arial" pitchFamily="34" charset="0"/>
            </a:endParaRPr>
          </a:p>
        </p:txBody>
      </p:sp>
      <p:sp>
        <p:nvSpPr>
          <p:cNvPr id="5" name="ZoneTexte 4"/>
          <p:cNvSpPr txBox="1"/>
          <p:nvPr/>
        </p:nvSpPr>
        <p:spPr>
          <a:xfrm>
            <a:off x="857224" y="5500702"/>
            <a:ext cx="7500990" cy="1200329"/>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Les villes algériennes sont confrontées en général, à une absence  de </a:t>
            </a:r>
            <a:r>
              <a:rPr lang="fr-FR" b="1" dirty="0" smtClean="0">
                <a:solidFill>
                  <a:srgbClr val="FF0000"/>
                </a:solidFill>
                <a:latin typeface="Arial" pitchFamily="34" charset="0"/>
                <a:cs typeface="Arial" pitchFamily="34" charset="0"/>
              </a:rPr>
              <a:t>PPR</a:t>
            </a:r>
            <a:r>
              <a:rPr lang="fr-FR" b="1" dirty="0" smtClean="0">
                <a:latin typeface="Arial" pitchFamily="34" charset="0"/>
                <a:cs typeface="Arial" pitchFamily="34" charset="0"/>
              </a:rPr>
              <a:t>.  Tandis que la France compte actuellement plus de </a:t>
            </a:r>
            <a:r>
              <a:rPr lang="fr-FR" b="1" dirty="0" smtClean="0">
                <a:solidFill>
                  <a:srgbClr val="FF0000"/>
                </a:solidFill>
                <a:latin typeface="Arial" pitchFamily="34" charset="0"/>
                <a:cs typeface="Arial" pitchFamily="34" charset="0"/>
              </a:rPr>
              <a:t>5000</a:t>
            </a:r>
            <a:r>
              <a:rPr lang="fr-FR" b="1" dirty="0" smtClean="0">
                <a:latin typeface="Arial" pitchFamily="34" charset="0"/>
                <a:cs typeface="Arial" pitchFamily="34" charset="0"/>
              </a:rPr>
              <a:t> </a:t>
            </a:r>
            <a:r>
              <a:rPr lang="fr-FR" b="1" dirty="0" smtClean="0">
                <a:solidFill>
                  <a:srgbClr val="FF0000"/>
                </a:solidFill>
                <a:latin typeface="Arial" pitchFamily="34" charset="0"/>
                <a:cs typeface="Arial" pitchFamily="34" charset="0"/>
              </a:rPr>
              <a:t>PPR</a:t>
            </a:r>
            <a:r>
              <a:rPr lang="fr-FR" b="1" dirty="0" smtClean="0">
                <a:latin typeface="Arial" pitchFamily="34" charset="0"/>
                <a:cs typeface="Arial" pitchFamily="34" charset="0"/>
              </a:rPr>
              <a:t>  de ses villes  et agglomérations. </a:t>
            </a:r>
            <a:r>
              <a:rPr lang="fr-FR" b="1" dirty="0" smtClean="0">
                <a:latin typeface="Arial" pitchFamily="34" charset="0"/>
                <a:cs typeface="Arial" pitchFamily="34" charset="0"/>
              </a:rPr>
              <a:t>Néanmoins, le risque zéro n’existe pas!</a:t>
            </a:r>
            <a:endParaRPr lang="fr-FR" b="1" dirty="0" smtClean="0">
              <a:solidFill>
                <a:srgbClr val="C00000"/>
              </a:solidFill>
              <a:latin typeface="Arial" pitchFamily="34" charset="0"/>
              <a:cs typeface="Arial" pitchFamily="34" charset="0"/>
            </a:endParaRPr>
          </a:p>
        </p:txBody>
      </p:sp>
      <p:sp>
        <p:nvSpPr>
          <p:cNvPr id="7" name="Flèche vers le bas 6"/>
          <p:cNvSpPr/>
          <p:nvPr/>
        </p:nvSpPr>
        <p:spPr>
          <a:xfrm>
            <a:off x="3357554" y="2071678"/>
            <a:ext cx="2286016" cy="928694"/>
          </a:xfrm>
          <a:prstGeom prst="down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vers le bas 7"/>
          <p:cNvSpPr/>
          <p:nvPr/>
        </p:nvSpPr>
        <p:spPr>
          <a:xfrm>
            <a:off x="3428992" y="4714884"/>
            <a:ext cx="2286016" cy="785818"/>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strVal val="#ppt_w*0.70"/>
                                          </p:val>
                                        </p:tav>
                                        <p:tav tm="100000">
                                          <p:val>
                                            <p:strVal val="#ppt_w"/>
                                          </p:val>
                                        </p:tav>
                                      </p:tavLst>
                                    </p:anim>
                                    <p:anim calcmode="lin" valueType="num">
                                      <p:cBhvr>
                                        <p:cTn id="19" dur="1000" fill="hold"/>
                                        <p:tgtEl>
                                          <p:spTgt spid="3"/>
                                        </p:tgtEl>
                                        <p:attrNameLst>
                                          <p:attrName>ppt_h</p:attrName>
                                        </p:attrNameLst>
                                      </p:cBhvr>
                                      <p:tavLst>
                                        <p:tav tm="0">
                                          <p:val>
                                            <p:strVal val="#ppt_h"/>
                                          </p:val>
                                        </p:tav>
                                        <p:tav tm="100000">
                                          <p:val>
                                            <p:strVal val="#ppt_h"/>
                                          </p:val>
                                        </p:tav>
                                      </p:tavLst>
                                    </p:anim>
                                    <p:animEffect transition="in" filter="fade">
                                      <p:cBhvr>
                                        <p:cTn id="20" dur="10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1000" fill="hold"/>
                                        <p:tgtEl>
                                          <p:spTgt spid="5"/>
                                        </p:tgtEl>
                                        <p:attrNameLst>
                                          <p:attrName>ppt_w</p:attrName>
                                        </p:attrNameLst>
                                      </p:cBhvr>
                                      <p:tavLst>
                                        <p:tav tm="0">
                                          <p:val>
                                            <p:strVal val="#ppt_w*0.70"/>
                                          </p:val>
                                        </p:tav>
                                        <p:tav tm="100000">
                                          <p:val>
                                            <p:strVal val="#ppt_w"/>
                                          </p:val>
                                        </p:tav>
                                      </p:tavLst>
                                    </p:anim>
                                    <p:anim calcmode="lin" valueType="num">
                                      <p:cBhvr>
                                        <p:cTn id="32" dur="1000" fill="hold"/>
                                        <p:tgtEl>
                                          <p:spTgt spid="5"/>
                                        </p:tgtEl>
                                        <p:attrNameLst>
                                          <p:attrName>ppt_h</p:attrName>
                                        </p:attrNameLst>
                                      </p:cBhvr>
                                      <p:tavLst>
                                        <p:tav tm="0">
                                          <p:val>
                                            <p:strVal val="#ppt_h"/>
                                          </p:val>
                                        </p:tav>
                                        <p:tav tm="100000">
                                          <p:val>
                                            <p:strVal val="#ppt_h"/>
                                          </p:val>
                                        </p:tav>
                                      </p:tavLst>
                                    </p:anim>
                                    <p:animEffect transition="in" filter="fade">
                                      <p:cBhvr>
                                        <p:cTn id="3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85720" y="642918"/>
            <a:ext cx="4214842" cy="2308324"/>
          </a:xfrm>
          <a:prstGeom prst="rect">
            <a:avLst/>
          </a:prstGeom>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FR" b="1" dirty="0" smtClean="0">
                <a:latin typeface="Arial" pitchFamily="34" charset="0"/>
                <a:cs typeface="Arial" pitchFamily="34" charset="0"/>
              </a:rPr>
              <a:t>L’objectif principal de ce  travail est de contribuer à la connaissance des phénomènes ainsi, que les facteurs qui constituent des signes précurseurs d’instabilité dont les décideurs auraient pris en considération pour l’implantation de tout projet d’aménagement. </a:t>
            </a:r>
          </a:p>
        </p:txBody>
      </p:sp>
      <p:sp>
        <p:nvSpPr>
          <p:cNvPr id="3" name="ZoneTexte 2"/>
          <p:cNvSpPr txBox="1"/>
          <p:nvPr/>
        </p:nvSpPr>
        <p:spPr>
          <a:xfrm>
            <a:off x="5214942" y="642918"/>
            <a:ext cx="3071834" cy="2585323"/>
          </a:xfrm>
          <a:prstGeom prst="rect">
            <a:avLst/>
          </a:prstGeom>
          <a:ln/>
          <a:scene3d>
            <a:camera prst="orthographicFront"/>
            <a:lightRig rig="threePt" dir="t"/>
          </a:scene3d>
          <a:sp3d>
            <a:bevelT/>
          </a:sp3d>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fr-FR" b="1" dirty="0" smtClean="0">
                <a:latin typeface="Arial" pitchFamily="34" charset="0"/>
                <a:cs typeface="Arial" pitchFamily="34" charset="0"/>
              </a:rPr>
              <a:t>Pour remédier à cette situation les autorités locales </a:t>
            </a:r>
            <a:r>
              <a:rPr lang="fr-FR" b="1" dirty="0" smtClean="0">
                <a:solidFill>
                  <a:srgbClr val="C00000"/>
                </a:solidFill>
                <a:latin typeface="Arial" pitchFamily="34" charset="0"/>
                <a:cs typeface="Arial" pitchFamily="34" charset="0"/>
              </a:rPr>
              <a:t>ont procédé d’élaboré des PPR </a:t>
            </a:r>
            <a:r>
              <a:rPr lang="fr-FR" b="1" dirty="0" smtClean="0">
                <a:latin typeface="Arial" pitchFamily="34" charset="0"/>
                <a:cs typeface="Arial" pitchFamily="34" charset="0"/>
              </a:rPr>
              <a:t>qui est la seule procédure spécifique à la prise en compte des risques naturels et humains dans l'aménagement.</a:t>
            </a:r>
          </a:p>
        </p:txBody>
      </p:sp>
      <p:sp>
        <p:nvSpPr>
          <p:cNvPr id="4" name="ZoneTexte 3"/>
          <p:cNvSpPr txBox="1"/>
          <p:nvPr/>
        </p:nvSpPr>
        <p:spPr>
          <a:xfrm>
            <a:off x="1000100" y="3857628"/>
            <a:ext cx="6143668" cy="2308324"/>
          </a:xfrm>
          <a:prstGeom prst="rect">
            <a:avLst/>
          </a:prstGeom>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smtClean="0">
                <a:latin typeface="Arial" pitchFamily="34" charset="0"/>
                <a:cs typeface="Arial" pitchFamily="34" charset="0"/>
              </a:rPr>
              <a:t>This Paper, Ce papier constitue un premier pas dans cette direction. Son objectif est de mettre en évidence une segmentation urbaine à partir d'observations cartographiques, climatique et morphologique. Ensuite il compare  la structure urbaine des villes avec les résultats de l’aspect  théorique et empirique afin de considérer d'éventuels liens entre celle-ci et la présence de risques naturels ou technologique.</a:t>
            </a:r>
          </a:p>
        </p:txBody>
      </p:sp>
      <p:sp>
        <p:nvSpPr>
          <p:cNvPr id="5" name="Flèche vers le bas 4"/>
          <p:cNvSpPr/>
          <p:nvPr/>
        </p:nvSpPr>
        <p:spPr>
          <a:xfrm>
            <a:off x="4286248" y="3357562"/>
            <a:ext cx="2357454" cy="4286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droite 5"/>
          <p:cNvSpPr/>
          <p:nvPr/>
        </p:nvSpPr>
        <p:spPr>
          <a:xfrm>
            <a:off x="4572000" y="1071546"/>
            <a:ext cx="571504" cy="1785950"/>
          </a:xfrm>
          <a:prstGeom prst="rightArrow">
            <a:avLst/>
          </a:prstGeom>
          <a:solidFill>
            <a:srgbClr val="FFFF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strVal val="#ppt_w*0.70"/>
                                          </p:val>
                                        </p:tav>
                                        <p:tav tm="100000">
                                          <p:val>
                                            <p:strVal val="#ppt_w"/>
                                          </p:val>
                                        </p:tav>
                                      </p:tavLst>
                                    </p:anim>
                                    <p:anim calcmode="lin" valueType="num">
                                      <p:cBhvr>
                                        <p:cTn id="18" dur="1000" fill="hold"/>
                                        <p:tgtEl>
                                          <p:spTgt spid="3"/>
                                        </p:tgtEl>
                                        <p:attrNameLst>
                                          <p:attrName>ppt_h</p:attrName>
                                        </p:attrNameLst>
                                      </p:cBhvr>
                                      <p:tavLst>
                                        <p:tav tm="0">
                                          <p:val>
                                            <p:strVal val="#ppt_h"/>
                                          </p:val>
                                        </p:tav>
                                        <p:tav tm="100000">
                                          <p:val>
                                            <p:strVal val="#ppt_h"/>
                                          </p:val>
                                        </p:tav>
                                      </p:tavLst>
                                    </p:anim>
                                    <p:animEffect transition="in" filter="fade">
                                      <p:cBhvr>
                                        <p:cTn id="19" dur="10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6"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inHorizontal)">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1000" fill="hold"/>
                                        <p:tgtEl>
                                          <p:spTgt spid="4"/>
                                        </p:tgtEl>
                                        <p:attrNameLst>
                                          <p:attrName>ppt_w</p:attrName>
                                        </p:attrNameLst>
                                      </p:cBhvr>
                                      <p:tavLst>
                                        <p:tav tm="0">
                                          <p:val>
                                            <p:strVal val="#ppt_w*0.70"/>
                                          </p:val>
                                        </p:tav>
                                        <p:tav tm="100000">
                                          <p:val>
                                            <p:strVal val="#ppt_w"/>
                                          </p:val>
                                        </p:tav>
                                      </p:tavLst>
                                    </p:anim>
                                    <p:anim calcmode="lin" valueType="num">
                                      <p:cBhvr>
                                        <p:cTn id="30" dur="1000" fill="hold"/>
                                        <p:tgtEl>
                                          <p:spTgt spid="4"/>
                                        </p:tgtEl>
                                        <p:attrNameLst>
                                          <p:attrName>ppt_h</p:attrName>
                                        </p:attrNameLst>
                                      </p:cBhvr>
                                      <p:tavLst>
                                        <p:tav tm="0">
                                          <p:val>
                                            <p:strVal val="#ppt_h"/>
                                          </p:val>
                                        </p:tav>
                                        <p:tav tm="100000">
                                          <p:val>
                                            <p:strVal val="#ppt_h"/>
                                          </p:val>
                                        </p:tav>
                                      </p:tavLst>
                                    </p:anim>
                                    <p:animEffect transition="in" filter="fade">
                                      <p:cBhvr>
                                        <p:cTn id="3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642910" y="285728"/>
            <a:ext cx="7929618" cy="1200329"/>
          </a:xfrm>
          <a:prstGeom prst="rect">
            <a:avLst/>
          </a:prstGeom>
          <a:solidFill>
            <a:schemeClr val="bg1"/>
          </a:solidFill>
          <a:ln>
            <a:solidFill>
              <a:schemeClr val="tx1"/>
            </a:solidFill>
          </a:ln>
        </p:spPr>
        <p:txBody>
          <a:bodyPr wrap="square" rtlCol="0">
            <a:spAutoFit/>
          </a:bodyPr>
          <a:lstStyle/>
          <a:p>
            <a:r>
              <a:rPr lang="fr-FR" b="1" dirty="0">
                <a:solidFill>
                  <a:srgbClr val="C00000"/>
                </a:solidFill>
                <a:latin typeface="Arial" pitchFamily="34" charset="0"/>
                <a:cs typeface="Arial" pitchFamily="34" charset="0"/>
              </a:rPr>
              <a:t>Dans un souci de prévention et de prévision</a:t>
            </a:r>
            <a:r>
              <a:rPr lang="fr-FR" b="1" dirty="0">
                <a:latin typeface="Arial" pitchFamily="34" charset="0"/>
                <a:cs typeface="Arial" pitchFamily="34" charset="0"/>
              </a:rPr>
              <a:t>, il est impératif d’entreprendre une investigation approfondie des phénomènes et d’assurer un suivi rigoureux surtout dans les extensions ou la situation devienne de plus en plus alarmante</a:t>
            </a:r>
            <a:r>
              <a:rPr lang="fr-FR" b="1" dirty="0" smtClean="0">
                <a:latin typeface="Arial" pitchFamily="34" charset="0"/>
                <a:cs typeface="Arial" pitchFamily="34" charset="0"/>
              </a:rPr>
              <a:t>.</a:t>
            </a:r>
          </a:p>
        </p:txBody>
      </p:sp>
      <p:sp>
        <p:nvSpPr>
          <p:cNvPr id="9" name="Rectangle à coins arrondis 8"/>
          <p:cNvSpPr/>
          <p:nvPr/>
        </p:nvSpPr>
        <p:spPr>
          <a:xfrm>
            <a:off x="857224" y="3143248"/>
            <a:ext cx="7572428" cy="642942"/>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latin typeface="Arial Black" pitchFamily="34" charset="0"/>
            </a:endParaRPr>
          </a:p>
          <a:p>
            <a:pPr algn="ctr"/>
            <a:r>
              <a:rPr lang="fr-FR" b="1" dirty="0" smtClean="0">
                <a:latin typeface="Arial Black" pitchFamily="34" charset="0"/>
              </a:rPr>
              <a:t>Est-ce </a:t>
            </a:r>
            <a:r>
              <a:rPr lang="fr-FR" b="1" dirty="0">
                <a:latin typeface="Arial Black" pitchFamily="34" charset="0"/>
              </a:rPr>
              <a:t>que le tracé viaire </a:t>
            </a:r>
            <a:r>
              <a:rPr lang="fr-FR" b="1" dirty="0" smtClean="0">
                <a:latin typeface="Arial Black" pitchFamily="34" charset="0"/>
              </a:rPr>
              <a:t>favorise </a:t>
            </a:r>
            <a:r>
              <a:rPr lang="fr-FR" b="1" dirty="0">
                <a:latin typeface="Arial Black" pitchFamily="34" charset="0"/>
              </a:rPr>
              <a:t>l’écoulement d’eau en cas de crue ?</a:t>
            </a:r>
          </a:p>
          <a:p>
            <a:pPr algn="ctr"/>
            <a:endParaRPr lang="fr-FR" dirty="0"/>
          </a:p>
        </p:txBody>
      </p:sp>
      <p:sp>
        <p:nvSpPr>
          <p:cNvPr id="10" name="Rectangle à coins arrondis 9"/>
          <p:cNvSpPr/>
          <p:nvPr/>
        </p:nvSpPr>
        <p:spPr>
          <a:xfrm>
            <a:off x="857224" y="4000504"/>
            <a:ext cx="7500990" cy="71438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Arial Black" pitchFamily="34" charset="0"/>
              </a:rPr>
              <a:t> </a:t>
            </a:r>
            <a:r>
              <a:rPr lang="fr-FR" b="1" dirty="0" smtClean="0">
                <a:latin typeface="Arial Black" pitchFamily="34" charset="0"/>
              </a:rPr>
              <a:t>Est-ce </a:t>
            </a:r>
            <a:r>
              <a:rPr lang="fr-FR" b="1" dirty="0">
                <a:latin typeface="Arial Black" pitchFamily="34" charset="0"/>
              </a:rPr>
              <a:t>que les solutions de système de drainage vont répondre en cas de catastrophe ? </a:t>
            </a:r>
          </a:p>
        </p:txBody>
      </p:sp>
      <p:sp>
        <p:nvSpPr>
          <p:cNvPr id="11" name="Rectangle à coins arrondis 10"/>
          <p:cNvSpPr/>
          <p:nvPr/>
        </p:nvSpPr>
        <p:spPr>
          <a:xfrm>
            <a:off x="857224" y="4929198"/>
            <a:ext cx="7500990" cy="642942"/>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Arial Black" pitchFamily="34" charset="0"/>
              </a:rPr>
              <a:t>Est-ce que </a:t>
            </a:r>
            <a:r>
              <a:rPr lang="fr-FR" b="1" dirty="0" smtClean="0">
                <a:latin typeface="Arial Black" pitchFamily="34" charset="0"/>
              </a:rPr>
              <a:t>le choix  du site  ne </a:t>
            </a:r>
            <a:r>
              <a:rPr lang="fr-FR" b="1" dirty="0">
                <a:latin typeface="Arial Black" pitchFamily="34" charset="0"/>
              </a:rPr>
              <a:t>provoque t-il pas des </a:t>
            </a:r>
            <a:r>
              <a:rPr lang="fr-FR" b="1" dirty="0" smtClean="0">
                <a:latin typeface="Arial Black" pitchFamily="34" charset="0"/>
              </a:rPr>
              <a:t>risques ?</a:t>
            </a:r>
            <a:endParaRPr lang="fr-FR" b="1" dirty="0">
              <a:latin typeface="Arial Black" pitchFamily="34" charset="0"/>
            </a:endParaRPr>
          </a:p>
        </p:txBody>
      </p:sp>
      <p:sp>
        <p:nvSpPr>
          <p:cNvPr id="12" name="Rectangle à coins arrondis 11"/>
          <p:cNvSpPr/>
          <p:nvPr/>
        </p:nvSpPr>
        <p:spPr>
          <a:xfrm>
            <a:off x="857224" y="5786454"/>
            <a:ext cx="7500990" cy="857256"/>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latin typeface="Arial Black" pitchFamily="34" charset="0"/>
              </a:rPr>
              <a:t> -Est-ce que la prolifération des quartiers </a:t>
            </a:r>
            <a:r>
              <a:rPr lang="fr-FR" b="1" dirty="0" smtClean="0">
                <a:latin typeface="Arial Black" pitchFamily="34" charset="0"/>
              </a:rPr>
              <a:t>planifiés ou spontanés </a:t>
            </a:r>
            <a:r>
              <a:rPr lang="fr-FR" b="1" dirty="0">
                <a:latin typeface="Arial Black" pitchFamily="34" charset="0"/>
              </a:rPr>
              <a:t>ne cause pas des problèmes d’insécurités et de dégradation du cadre de vie ?  </a:t>
            </a:r>
          </a:p>
        </p:txBody>
      </p:sp>
      <p:sp>
        <p:nvSpPr>
          <p:cNvPr id="13" name="Rectangle avec flèche vers le bas 12"/>
          <p:cNvSpPr/>
          <p:nvPr/>
        </p:nvSpPr>
        <p:spPr>
          <a:xfrm>
            <a:off x="1142976" y="1714488"/>
            <a:ext cx="7000924" cy="1428760"/>
          </a:xfrm>
          <a:prstGeom prst="downArrowCallou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p>
          <a:p>
            <a:pPr algn="ctr"/>
            <a:r>
              <a:rPr lang="fr-FR" b="1" dirty="0" smtClean="0">
                <a:solidFill>
                  <a:schemeClr val="tx1"/>
                </a:solidFill>
                <a:latin typeface="Arial" pitchFamily="34" charset="0"/>
                <a:cs typeface="Arial" pitchFamily="34" charset="0"/>
              </a:rPr>
              <a:t>La confrontation de ces aléas avec les composants sensibles du milieu urbain nous permet de démonter la vulnérabilité de la ville  envers le danger en question.</a:t>
            </a:r>
          </a:p>
          <a:p>
            <a:pPr algn="ctr"/>
            <a:endParaRPr lang="fr-FR" dirty="0"/>
          </a:p>
        </p:txBody>
      </p:sp>
      <p:sp>
        <p:nvSpPr>
          <p:cNvPr id="15" name="Accolade ouvrante 14"/>
          <p:cNvSpPr/>
          <p:nvPr/>
        </p:nvSpPr>
        <p:spPr>
          <a:xfrm>
            <a:off x="428596" y="3357562"/>
            <a:ext cx="357190" cy="3000396"/>
          </a:xfrm>
          <a:prstGeom prst="leftBrace">
            <a:avLst/>
          </a:prstGeom>
          <a:ln w="76200"/>
          <a:effectLst>
            <a:glow rad="228600">
              <a:schemeClr val="accent4">
                <a:satMod val="175000"/>
                <a:alpha val="40000"/>
              </a:schemeClr>
            </a:glow>
            <a:outerShdw blurRad="40000" dist="23000" dir="5400000" rotWithShape="0">
              <a:srgbClr val="000000">
                <a:alpha val="35000"/>
              </a:srgbClr>
            </a:outerShdw>
          </a:effectLst>
          <a:scene3d>
            <a:camera prst="orthographicFront"/>
            <a:lightRig rig="threePt" dir="t"/>
          </a:scene3d>
          <a:sp3d>
            <a:bevelT/>
          </a:sp3d>
        </p:spPr>
        <p:style>
          <a:lnRef idx="3">
            <a:schemeClr val="accent2"/>
          </a:lnRef>
          <a:fillRef idx="0">
            <a:schemeClr val="accent2"/>
          </a:fillRef>
          <a:effectRef idx="2">
            <a:schemeClr val="accent2"/>
          </a:effectRef>
          <a:fontRef idx="minor">
            <a:schemeClr val="tx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 to="" calcmode="lin" valueType="num">
                                      <p:cBhvr>
                                        <p:cTn id="12" dur="1" fill="hold"/>
                                        <p:tgtEl>
                                          <p:spTgt spid="13"/>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Horizont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ppt_x"/>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animBg="1"/>
      <p:bldP spid="1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214282" y="142852"/>
            <a:ext cx="8501122" cy="65722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6088" algn="l"/>
              </a:tabLst>
            </a:pPr>
            <a:r>
              <a:rPr kumimoji="0" lang="en-GB" sz="11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Bibliographies:</a:t>
            </a:r>
            <a:r>
              <a:rPr kumimoji="0" lang="fr-FR" sz="1000" b="0" i="0" u="none" strike="noStrike" cap="none" normalizeH="0" baseline="0" dirty="0" smtClean="0">
                <a:ln>
                  <a:noFill/>
                </a:ln>
                <a:solidFill>
                  <a:srgbClr val="00B0F0"/>
                </a:solidFill>
                <a:effectLst/>
                <a:latin typeface="Times New Roman" pitchFamily="18" charset="0"/>
                <a:ea typeface="Times New Roman" pitchFamily="18" charset="0"/>
                <a:cs typeface="Times New Roman" pitchFamily="18" charset="0"/>
              </a:rPr>
              <a:t>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BAILLY.A</a:t>
            </a:r>
            <a:r>
              <a:rPr kumimoji="0" lang="fr-FR" sz="1100" b="1"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(1996)</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Risques naturels, risques de sociétés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Ed  </a:t>
            </a:r>
            <a:r>
              <a:rPr kumimoji="0" lang="fr-FR" sz="11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Economica</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Paris</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103 p</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BECK U. (2001)</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La société du risque : sur la voie d’une autre modernité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Ed Flammarion, Paris,  522 p.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CH" sz="11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Bover</a:t>
            </a:r>
            <a:r>
              <a:rPr kumimoji="0" lang="fr-CH"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S,( 2001)</a:t>
            </a:r>
            <a:r>
              <a:rPr kumimoji="0" lang="fr-CH"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Les inondations du Gardon d</a:t>
            </a:r>
            <a:r>
              <a:rPr kumimoji="0" lang="fr-CH" sz="11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fr-CH"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Anduze de la p</a:t>
            </a:r>
            <a:r>
              <a:rPr kumimoji="0" lang="fr-CH" sz="11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CH"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riode moderne </a:t>
            </a:r>
            <a:r>
              <a:rPr kumimoji="0" lang="fr-CH" sz="1100" b="0" i="0" u="none" strike="noStrike" cap="none" normalizeH="0" baseline="0" dirty="0" smtClean="0">
                <a:ln>
                  <a:noFill/>
                </a:ln>
                <a:solidFill>
                  <a:schemeClr val="tx1"/>
                </a:solidFill>
                <a:effectLst/>
                <a:latin typeface="Calibri"/>
                <a:ea typeface="Times New Roman" pitchFamily="18" charset="0"/>
                <a:cs typeface="Times New Roman" pitchFamily="18" charset="0"/>
              </a:rPr>
              <a:t>à</a:t>
            </a:r>
            <a:r>
              <a:rPr kumimoji="0" lang="fr-CH"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nos </a:t>
            </a:r>
            <a:r>
              <a:rPr kumimoji="0" lang="fr-CH" sz="11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jours,M</a:t>
            </a:r>
            <a:r>
              <a:rPr kumimoji="0" lang="fr-CH" sz="1100" b="0" i="0" u="none" strike="noStrike" cap="none" normalizeH="0" baseline="0" dirty="0" err="1" smtClean="0">
                <a:ln>
                  <a:noFill/>
                </a:ln>
                <a:solidFill>
                  <a:schemeClr val="tx1"/>
                </a:solidFill>
                <a:effectLst/>
                <a:latin typeface="Calibri"/>
                <a:ea typeface="Times New Roman" pitchFamily="18" charset="0"/>
                <a:cs typeface="Times New Roman" pitchFamily="18" charset="0"/>
              </a:rPr>
              <a:t>é</a:t>
            </a:r>
            <a:r>
              <a:rPr kumimoji="0" lang="fr-CH" sz="11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moire</a:t>
            </a:r>
            <a:r>
              <a:rPr kumimoji="0" lang="fr-CH"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de maitrise, Universit</a:t>
            </a:r>
            <a:r>
              <a:rPr kumimoji="0" lang="fr-CH" sz="11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CH"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de Provence Aix Marseille1, 55p.</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CHALINE.C, DUBOIS-MAURY. J, (2002)</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Les risques urbains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Ed Armand Colin, Paris, 208 p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DAUPHINE.A, (2003)</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Risques et catastrophes : Observer-Spatialiser-Comprendre-Gérer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Ed Armand Colin, Paris, 288 p.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DELUMEAU J., LEQUIN Y (1987)</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Les malheurs des temps : histoire des fléaux et des calamités en France</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Ed Larousse, Paris.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DENIS H. (1998)</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Comprendre et gérer les risques </a:t>
            </a:r>
            <a:r>
              <a:rPr kumimoji="0" lang="fr-FR" sz="1100" b="0" i="1"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sociotechnologiques</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majeurs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Ed Ecole Polytechnique de Montréal, Montréal, 342 p.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CH" sz="11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Gérald J. L.G. Marcel M., (2005),</a:t>
            </a:r>
            <a:r>
              <a:rPr kumimoji="0" lang="fr-CH"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Contribution de l’hydro géomorphologie à l’évaluation du risque d’inondation : le cas du midi médirranéen    français, C.R.Géosciences </a:t>
            </a:r>
            <a:r>
              <a:rPr kumimoji="0" lang="fr-FR"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337 ,1121-1130</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GLATRON.S</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(1995)</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Industries dangereuses et planification : cartographier les risques technologiques majeurs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Mappemonde, n° 2, p. 32-35.</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LAGADEC.P, GUILHOU.X (2002)</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La fin du risque zéro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Editions d’organisation, Paris, 336 p.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LAGADEC.P, (1988)</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Etats d'urgence : Défaillances technologiques et déstabilisation sociale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Ed Seuil, Paris, 406 p.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LAMARRE.D, PAGNEY.P, (1999)</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Climats et Sociétés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Ed Armand Colin, Paris, 272 p.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MINISTERE DE L’ECOLOGIE, (2004)</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Plans de prévention des risques naturels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Ed La Documentation Française, Paris, 64 p.</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MORINIAUX.V, (2003)</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Les risques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Editions du Temps, Nantes</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256 p.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PIGEON.P, (1994)</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Ville et environnement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Ed Nathan, Paris, 191 p.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POIRIER J.-P. (2005)</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Le tremblement de terre de Lisbonne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Ed Odile </a:t>
            </a:r>
            <a:r>
              <a:rPr kumimoji="0" lang="fr-FR" sz="11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Jabob</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Paris, 284 p. </a:t>
            </a: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VEYRET Y. (2003)</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Les Risques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Ed </a:t>
            </a:r>
            <a:r>
              <a:rPr kumimoji="0" lang="fr-FR" sz="11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Sedes</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Paris, 255 p.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CH"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Sari Hamid, (2002),</a:t>
            </a:r>
            <a:r>
              <a:rPr kumimoji="0" lang="fr-CH"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initiation A L</a:t>
            </a:r>
            <a:r>
              <a:rPr kumimoji="0" lang="fr-CH" sz="11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fr-CH"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hydrologie de surface, </a:t>
            </a:r>
            <a:r>
              <a:rPr kumimoji="0" lang="fr-CH" sz="11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CH"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dition Houma, Alger</a:t>
            </a:r>
            <a:r>
              <a:rPr kumimoji="0" lang="fr-CH" sz="11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VEYRET.Y, (2004)</a:t>
            </a:r>
            <a:r>
              <a:rPr kumimoji="0" lang="fr-FR"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Risques naturels et aménagement en Europe </a:t>
            </a:r>
            <a:r>
              <a:rPr kumimoji="0" lang="fr-FR"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Ed Armand Colin, Paris, 254 p.</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WACKERMAN.G ,(2005)</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La géographie des risques dans le monde </a:t>
            </a:r>
            <a:r>
              <a:rPr kumimoji="0" lang="fr-FR" sz="11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Paris, Ellipses, 504 p. </a:t>
            </a: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ZIMMERMANN.E, RAVENEL.L, SAINT-GERAND.T, (2002),</a:t>
            </a:r>
            <a:r>
              <a:rPr kumimoji="0" lang="fr-FR"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Cartographie des risques technologiques majeurs : nouvelles perspectives avec les SIG</a:t>
            </a:r>
            <a:r>
              <a:rPr kumimoji="0" lang="fr-FR"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fr-FR" sz="11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Mappemonde</a:t>
            </a:r>
            <a:r>
              <a:rPr kumimoji="0" lang="fr-FR"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 1, p. 17-23.</a:t>
            </a:r>
          </a:p>
          <a:p>
            <a:pPr lvl="0">
              <a:buFont typeface="Arial" pitchFamily="34" charset="0"/>
              <a:buChar char="•"/>
            </a:pPr>
            <a:r>
              <a:rPr lang="fr-FR" sz="1100" b="1" dirty="0" smtClean="0">
                <a:latin typeface="Times New Roman" pitchFamily="18" charset="0"/>
                <a:ea typeface="Calibri" pitchFamily="34" charset="0"/>
                <a:cs typeface="Times New Roman" pitchFamily="18" charset="0"/>
              </a:rPr>
              <a:t>DENIS, Hélène. (1993</a:t>
            </a:r>
            <a:r>
              <a:rPr lang="fr-FR" sz="1100" b="1" dirty="0" smtClean="0"/>
              <a:t>) </a:t>
            </a:r>
            <a:r>
              <a:rPr lang="fr-FR" sz="1100" i="1" dirty="0" smtClean="0"/>
              <a:t>Gérer les catastrophes : l'incertitude à apprivoiser.</a:t>
            </a:r>
            <a:r>
              <a:rPr lang="fr-FR" sz="1100" dirty="0" smtClean="0"/>
              <a:t> Montréal : Presses de l'Université de Montréal,. XIII-248p. Bibliogr.159.197</a:t>
            </a:r>
          </a:p>
          <a:p>
            <a:pPr lvl="0">
              <a:buFont typeface="Arial" pitchFamily="34" charset="0"/>
              <a:buChar char="•"/>
            </a:pPr>
            <a:r>
              <a:rPr lang="en-US" sz="1100" b="1" dirty="0" smtClean="0">
                <a:latin typeface="Times New Roman" pitchFamily="18" charset="0"/>
                <a:ea typeface="Calibri" pitchFamily="34" charset="0"/>
                <a:cs typeface="Times New Roman" pitchFamily="18" charset="0"/>
              </a:rPr>
              <a:t>Economic Affairs (Harlow), (1995,)</a:t>
            </a:r>
            <a:r>
              <a:rPr lang="fr-FR" sz="1100" b="1" dirty="0" smtClean="0">
                <a:latin typeface="Times New Roman" pitchFamily="18" charset="0"/>
                <a:ea typeface="Calibri" pitchFamily="34" charset="0"/>
                <a:cs typeface="Times New Roman" pitchFamily="18" charset="0"/>
              </a:rPr>
              <a:t> </a:t>
            </a:r>
            <a:r>
              <a:rPr lang="fr-FR" sz="1100" dirty="0" smtClean="0">
                <a:latin typeface="Times New Roman" pitchFamily="18" charset="0"/>
                <a:cs typeface="Times New Roman" pitchFamily="18" charset="0"/>
              </a:rPr>
              <a:t>Environ mental   </a:t>
            </a:r>
            <a:r>
              <a:rPr lang="fr-FR" sz="1100" dirty="0" err="1" smtClean="0">
                <a:latin typeface="Times New Roman" pitchFamily="18" charset="0"/>
                <a:cs typeface="Times New Roman" pitchFamily="18" charset="0"/>
              </a:rPr>
              <a:t>risk</a:t>
            </a:r>
            <a:r>
              <a:rPr lang="fr-FR" sz="1100" dirty="0" smtClean="0">
                <a:latin typeface="Times New Roman" pitchFamily="18" charset="0"/>
                <a:cs typeface="Times New Roman" pitchFamily="18" charset="0"/>
              </a:rPr>
              <a:t> : symposium. </a:t>
            </a:r>
            <a:r>
              <a:rPr lang="en-US" sz="1100" dirty="0" smtClean="0">
                <a:latin typeface="Times New Roman" pitchFamily="18" charset="0"/>
                <a:cs typeface="Times New Roman" pitchFamily="18" charset="0"/>
              </a:rPr>
              <a:t>Winter)vol.16:n°1, p.6-35.   </a:t>
            </a:r>
            <a:endParaRPr lang="fr-FR" sz="1100" dirty="0" smtClean="0">
              <a:latin typeface="Times New Roman" pitchFamily="18" charset="0"/>
              <a:cs typeface="Times New Roman" pitchFamily="18" charset="0"/>
            </a:endParaRPr>
          </a:p>
          <a:p>
            <a:pPr lvl="0">
              <a:buFont typeface="Arial" pitchFamily="34" charset="0"/>
              <a:buChar char="•"/>
            </a:pPr>
            <a:r>
              <a:rPr lang="fr-FR" sz="1100" b="1" dirty="0" smtClean="0">
                <a:latin typeface="Times New Roman" pitchFamily="18" charset="0"/>
                <a:cs typeface="Times New Roman" pitchFamily="18" charset="0"/>
              </a:rPr>
              <a:t>FRANCE. (</a:t>
            </a:r>
            <a:r>
              <a:rPr lang="fr-FR" sz="1100" b="1" dirty="0" smtClean="0">
                <a:latin typeface="Times New Roman" pitchFamily="18" charset="0"/>
                <a:ea typeface="Calibri" pitchFamily="34" charset="0"/>
                <a:cs typeface="Times New Roman" pitchFamily="18" charset="0"/>
              </a:rPr>
              <a:t>1994) </a:t>
            </a:r>
            <a:r>
              <a:rPr lang="fr-FR" sz="1100" dirty="0" smtClean="0">
                <a:latin typeface="Times New Roman" pitchFamily="18" charset="0"/>
                <a:ea typeface="Calibri" pitchFamily="34" charset="0"/>
                <a:cs typeface="Times New Roman" pitchFamily="18" charset="0"/>
              </a:rPr>
              <a:t>Collège</a:t>
            </a:r>
            <a:r>
              <a:rPr lang="fr-FR" sz="1100" b="1" dirty="0" smtClean="0">
                <a:latin typeface="Times New Roman" pitchFamily="18" charset="0"/>
                <a:cs typeface="Times New Roman" pitchFamily="18" charset="0"/>
              </a:rPr>
              <a:t> </a:t>
            </a:r>
            <a:r>
              <a:rPr lang="fr-FR" sz="1100" dirty="0" smtClean="0">
                <a:latin typeface="Times New Roman" pitchFamily="18" charset="0"/>
                <a:cs typeface="Times New Roman" pitchFamily="18" charset="0"/>
              </a:rPr>
              <a:t>de la prévention des risques technologiques. </a:t>
            </a:r>
            <a:r>
              <a:rPr lang="fr-FR" sz="1100" i="1" dirty="0" smtClean="0">
                <a:latin typeface="Times New Roman" pitchFamily="18" charset="0"/>
                <a:cs typeface="Times New Roman" pitchFamily="18" charset="0"/>
              </a:rPr>
              <a:t>Le risque technologique et la démocratie : rapport.</a:t>
            </a:r>
            <a:r>
              <a:rPr lang="fr-FR" sz="1100" dirty="0" smtClean="0">
                <a:latin typeface="Times New Roman" pitchFamily="18" charset="0"/>
                <a:cs typeface="Times New Roman" pitchFamily="18" charset="0"/>
              </a:rPr>
              <a:t> Paris : Documentation française,. 150p </a:t>
            </a:r>
          </a:p>
          <a:p>
            <a:pPr lvl="0">
              <a:buFont typeface="Arial" pitchFamily="34" charset="0"/>
              <a:buChar char="•"/>
            </a:pPr>
            <a:r>
              <a:rPr lang="en-US" sz="1100" b="1" dirty="0" smtClean="0">
                <a:latin typeface="Times New Roman" pitchFamily="18" charset="0"/>
                <a:ea typeface="Calibri" pitchFamily="34" charset="0"/>
                <a:cs typeface="Times New Roman" pitchFamily="18" charset="0"/>
              </a:rPr>
              <a:t>GILLROY, John Martin </a:t>
            </a:r>
            <a:r>
              <a:rPr lang="en-US" sz="1100" dirty="0" smtClean="0">
                <a:latin typeface="Times New Roman" pitchFamily="18" charset="0"/>
                <a:cs typeface="Times New Roman" pitchFamily="18" charset="0"/>
              </a:rPr>
              <a:t>(</a:t>
            </a:r>
            <a:r>
              <a:rPr lang="en-US" sz="1100" dirty="0" err="1" smtClean="0">
                <a:latin typeface="Times New Roman" pitchFamily="18" charset="0"/>
                <a:cs typeface="Times New Roman" pitchFamily="18" charset="0"/>
              </a:rPr>
              <a:t>éd</a:t>
            </a:r>
            <a:r>
              <a:rPr lang="en-US" sz="1100" dirty="0" smtClean="0">
                <a:latin typeface="Times New Roman" pitchFamily="18" charset="0"/>
                <a:cs typeface="Times New Roman" pitchFamily="18" charset="0"/>
              </a:rPr>
              <a:t>.). </a:t>
            </a:r>
            <a:r>
              <a:rPr lang="en-US" sz="1100" i="1" dirty="0" smtClean="0">
                <a:latin typeface="Times New Roman" pitchFamily="18" charset="0"/>
                <a:cs typeface="Times New Roman" pitchFamily="18" charset="0"/>
              </a:rPr>
              <a:t>Environmental risk, environmental values, and political choices : beyond efficiency trade-offs in public policy analysis</a:t>
            </a:r>
            <a:r>
              <a:rPr lang="en-US" sz="1100" dirty="0" smtClean="0">
                <a:latin typeface="Times New Roman" pitchFamily="18" charset="0"/>
                <a:cs typeface="Times New Roman" pitchFamily="18" charset="0"/>
              </a:rPr>
              <a:t>. </a:t>
            </a:r>
            <a:r>
              <a:rPr lang="fr-FR" sz="1100" dirty="0" smtClean="0">
                <a:latin typeface="Times New Roman" pitchFamily="18" charset="0"/>
                <a:ea typeface="Calibri" pitchFamily="34" charset="0"/>
                <a:cs typeface="Times New Roman" pitchFamily="18" charset="0"/>
              </a:rPr>
              <a:t>Boulder, Colo : </a:t>
            </a:r>
            <a:r>
              <a:rPr lang="fr-FR" sz="1100" dirty="0" err="1" smtClean="0">
                <a:latin typeface="Times New Roman" pitchFamily="18" charset="0"/>
                <a:ea typeface="Calibri" pitchFamily="34" charset="0"/>
                <a:cs typeface="Times New Roman" pitchFamily="18" charset="0"/>
              </a:rPr>
              <a:t>Westview</a:t>
            </a:r>
            <a:r>
              <a:rPr lang="fr-FR" sz="1100" dirty="0" smtClean="0">
                <a:latin typeface="Times New Roman" pitchFamily="18" charset="0"/>
                <a:ea typeface="Calibri" pitchFamily="34" charset="0"/>
                <a:cs typeface="Times New Roman" pitchFamily="18" charset="0"/>
              </a:rPr>
              <a:t>, (1993</a:t>
            </a:r>
            <a:r>
              <a:rPr lang="fr-FR" sz="1100" dirty="0" smtClean="0">
                <a:latin typeface="Times New Roman" pitchFamily="18" charset="0"/>
                <a:cs typeface="Times New Roman" pitchFamily="18" charset="0"/>
              </a:rPr>
              <a:t>). X-189 p. Bibliogr. Index. </a:t>
            </a:r>
          </a:p>
          <a:p>
            <a:pPr lvl="0">
              <a:buFont typeface="Arial" pitchFamily="34" charset="0"/>
              <a:buChar char="•"/>
            </a:pPr>
            <a:r>
              <a:rPr lang="fr-FR" sz="1100" b="1" dirty="0" err="1" smtClean="0">
                <a:latin typeface="Times New Roman" pitchFamily="18" charset="0"/>
                <a:ea typeface="Calibri" pitchFamily="34" charset="0"/>
                <a:cs typeface="Times New Roman" pitchFamily="18" charset="0"/>
              </a:rPr>
              <a:t>Grandazzi</a:t>
            </a:r>
            <a:r>
              <a:rPr lang="fr-FR" sz="1100" b="1" dirty="0" smtClean="0">
                <a:latin typeface="Times New Roman" pitchFamily="18" charset="0"/>
                <a:ea typeface="Calibri" pitchFamily="34" charset="0"/>
                <a:cs typeface="Times New Roman" pitchFamily="18" charset="0"/>
              </a:rPr>
              <a:t>, Guillaume. (1998)</a:t>
            </a:r>
            <a:r>
              <a:rPr lang="fr-FR" sz="1100" dirty="0" smtClean="0">
                <a:latin typeface="Times New Roman" pitchFamily="18" charset="0"/>
                <a:ea typeface="Calibri" pitchFamily="34" charset="0"/>
                <a:cs typeface="Times New Roman" pitchFamily="18" charset="0"/>
              </a:rPr>
              <a:t> </a:t>
            </a:r>
            <a:r>
              <a:rPr lang="fr-FR" sz="1100" dirty="0" smtClean="0">
                <a:latin typeface="Times New Roman" pitchFamily="18" charset="0"/>
                <a:cs typeface="Times New Roman" pitchFamily="18" charset="0"/>
              </a:rPr>
              <a:t>crise de La Hague : vers une démocratisation de la gestion des risques ? </a:t>
            </a:r>
            <a:r>
              <a:rPr lang="fr-FR" sz="1100" i="1" dirty="0" smtClean="0">
                <a:latin typeface="Times New Roman" pitchFamily="18" charset="0"/>
                <a:cs typeface="Times New Roman" pitchFamily="18" charset="0"/>
              </a:rPr>
              <a:t>Mana,</a:t>
            </a:r>
            <a:r>
              <a:rPr lang="fr-FR" sz="1100" dirty="0" smtClean="0">
                <a:latin typeface="Times New Roman" pitchFamily="18" charset="0"/>
                <a:cs typeface="Times New Roman" pitchFamily="18" charset="0"/>
              </a:rPr>
              <a:t> (-01/06)n°4</a:t>
            </a:r>
            <a:r>
              <a:rPr lang="fr-FR" sz="800" dirty="0" smtClean="0">
                <a:latin typeface="Times New Roman" pitchFamily="18" charset="0"/>
                <a:cs typeface="Times New Roman" pitchFamily="18" charset="0"/>
              </a:rPr>
              <a:t>, p.67-92. Résumé en anglais. </a:t>
            </a:r>
            <a:r>
              <a:rPr lang="fr-FR" sz="800" dirty="0" smtClean="0">
                <a:latin typeface="Times New Roman" pitchFamily="18" charset="0"/>
                <a:ea typeface="Calibri" pitchFamily="34" charset="0"/>
                <a:cs typeface="Times New Roman" pitchFamily="18" charset="0"/>
              </a:rPr>
              <a:t>La </a:t>
            </a:r>
            <a:endParaRPr lang="fr-FR" sz="800" dirty="0" smtClean="0">
              <a:latin typeface="Times New Roman" pitchFamily="18" charset="0"/>
              <a:cs typeface="Times New Roman" pitchFamily="18" charset="0"/>
            </a:endParaRPr>
          </a:p>
          <a:p>
            <a:pPr lvl="0"/>
            <a:r>
              <a:rPr lang="fr-FR" sz="800" dirty="0" smtClean="0">
                <a:latin typeface="Times New Roman" pitchFamily="18" charset="0"/>
                <a:cs typeface="Times New Roman" pitchFamily="18" charset="0"/>
              </a:rPr>
              <a:t> </a:t>
            </a:r>
            <a:r>
              <a:rPr lang="fr-FR" sz="800" u="sng" dirty="0" smtClean="0">
                <a:latin typeface="Times New Roman" pitchFamily="18" charset="0"/>
                <a:ea typeface="Times New Roman" pitchFamily="18" charset="0"/>
                <a:cs typeface="Times New Roman" pitchFamily="18" charset="0"/>
              </a:rPr>
              <a:t>http://www.aquitaine.pref.gouv.fr/</a:t>
            </a:r>
            <a:r>
              <a:rPr lang="fr-FR" sz="800" dirty="0" smtClean="0">
                <a:latin typeface="Times New Roman" pitchFamily="18" charset="0"/>
                <a:ea typeface="Times New Roman" pitchFamily="18" charset="0"/>
                <a:cs typeface="Times New Roman" pitchFamily="18" charset="0"/>
              </a:rPr>
              <a:t>/(2011)</a:t>
            </a:r>
            <a:endParaRPr lang="fr-FR" sz="400"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http://www.ppri.asso.fr/(2011)</a:t>
            </a:r>
            <a:endParaRPr kumimoji="0" lang="fr-FR"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http://www.gironde.equipement.gouv.fr/IMG/pdf/RP_AMBES(2011)</a:t>
            </a:r>
            <a:endParaRPr kumimoji="0" lang="fr-FR"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46088" algn="l"/>
              </a:tabLst>
            </a:pPr>
            <a:r>
              <a:rPr kumimoji="0" lang="fr-FR"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http://www.marees.free.fr/coefficients.html(2011)</a:t>
            </a:r>
            <a:endParaRPr kumimoji="0" lang="fr-FR" sz="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46088" algn="l"/>
              </a:tabLst>
            </a:pPr>
            <a:r>
              <a:rPr kumimoji="0" lang="fr-FR" sz="1000" b="0" i="0" u="none" strike="noStrike" cap="none" normalizeH="0" baseline="0" dirty="0" smtClean="0">
                <a:ln>
                  <a:noFill/>
                </a:ln>
                <a:solidFill>
                  <a:srgbClr val="00B0F0"/>
                </a:solidFill>
                <a:effectLst/>
                <a:latin typeface="Times New Roman" pitchFamily="18" charset="0"/>
                <a:ea typeface="Times New Roman" pitchFamily="18" charset="0"/>
                <a:cs typeface="Times New Roman" pitchFamily="18" charset="0"/>
              </a:rPr>
              <a:t>                                                                                           </a:t>
            </a:r>
            <a:endParaRPr kumimoji="0" lang="fr-FR"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Sahnoune Lab\Pictures\Image1.jpg"/>
          <p:cNvPicPr>
            <a:picLocks noChangeAspect="1" noChangeArrowheads="1"/>
          </p:cNvPicPr>
          <p:nvPr/>
        </p:nvPicPr>
        <p:blipFill>
          <a:blip r:embed="rId2"/>
          <a:srcRect/>
          <a:stretch>
            <a:fillRect/>
          </a:stretch>
        </p:blipFill>
        <p:spPr bwMode="auto">
          <a:xfrm>
            <a:off x="1143000" y="857250"/>
            <a:ext cx="6858000" cy="5143500"/>
          </a:xfrm>
          <a:prstGeom prst="rect">
            <a:avLst/>
          </a:prstGeom>
          <a:noFill/>
        </p:spPr>
      </p:pic>
      <p:sp>
        <p:nvSpPr>
          <p:cNvPr id="6" name="Rectangle 5"/>
          <p:cNvSpPr/>
          <p:nvPr/>
        </p:nvSpPr>
        <p:spPr>
          <a:xfrm>
            <a:off x="2643174" y="1643050"/>
            <a:ext cx="3323759" cy="2585323"/>
          </a:xfrm>
          <a:prstGeom prst="rect">
            <a:avLst/>
          </a:prstGeom>
        </p:spPr>
        <p:txBody>
          <a:bodyPr wrap="square">
            <a:spAutoFit/>
          </a:bodyPr>
          <a:lstStyle/>
          <a:p>
            <a:pPr algn="ctr">
              <a:defRPr/>
            </a:pPr>
            <a:r>
              <a:rPr lang="fr-FR" sz="5400" b="1" i="1" dirty="0" smtClean="0">
                <a:solidFill>
                  <a:srgbClr val="FFFF00"/>
                </a:solidFill>
              </a:rPr>
              <a:t>Merci  pour votre attention!</a:t>
            </a:r>
            <a:endParaRPr lang="fr-FR" sz="5400" b="1" i="1" dirty="0">
              <a:solidFill>
                <a:srgbClr val="FFFF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p:cNvSpPr>
          <p:nvPr/>
        </p:nvSpPr>
        <p:spPr>
          <a:xfrm>
            <a:off x="2214546" y="357166"/>
            <a:ext cx="3643338" cy="395310"/>
          </a:xfrm>
          <a:prstGeom prst="rect">
            <a:avLst/>
          </a:prstGeom>
          <a:solidFill>
            <a:srgbClr val="92D050"/>
          </a:solidFill>
          <a:scene3d>
            <a:camera prst="orthographicFront"/>
            <a:lightRig rig="flat" dir="tl">
              <a:rot lat="0" lon="0" rev="6600000"/>
            </a:lightRig>
          </a:scene3d>
          <a:sp3d>
            <a:bevelT/>
          </a:sp3d>
        </p:spPr>
        <p:style>
          <a:lnRef idx="1">
            <a:schemeClr val="dk1"/>
          </a:lnRef>
          <a:fillRef idx="2">
            <a:schemeClr val="dk1"/>
          </a:fillRef>
          <a:effectRef idx="1">
            <a:schemeClr val="dk1"/>
          </a:effectRef>
          <a:fontRef idx="minor">
            <a:schemeClr val="dk1"/>
          </a:fontRef>
        </p:style>
        <p:txBody>
          <a:bodyPr>
            <a:noAutofit/>
          </a:bodyPr>
          <a:lstStyle>
            <a:extLst/>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fr-FR" sz="2000" b="1" i="0" strike="noStrike" kern="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Arial Black" pitchFamily="34" charset="0"/>
              </a:rPr>
              <a:t>Triptyque du Risque</a:t>
            </a:r>
          </a:p>
        </p:txBody>
      </p:sp>
      <p:sp>
        <p:nvSpPr>
          <p:cNvPr id="4" name="Rectangle 3"/>
          <p:cNvSpPr/>
          <p:nvPr/>
        </p:nvSpPr>
        <p:spPr>
          <a:xfrm>
            <a:off x="571472" y="1500174"/>
            <a:ext cx="1000132" cy="357190"/>
          </a:xfrm>
          <a:prstGeom prst="rect">
            <a:avLst/>
          </a:prstGeom>
          <a:solidFill>
            <a:srgbClr val="C00000"/>
          </a:solidFill>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smtClean="0">
                <a:latin typeface="Arial" pitchFamily="34" charset="0"/>
                <a:cs typeface="Arial" pitchFamily="34" charset="0"/>
              </a:rPr>
              <a:t>Aléa</a:t>
            </a:r>
            <a:endParaRPr lang="fr-FR" b="1" dirty="0">
              <a:latin typeface="Arial" pitchFamily="34" charset="0"/>
              <a:cs typeface="Arial" pitchFamily="34" charset="0"/>
            </a:endParaRPr>
          </a:p>
        </p:txBody>
      </p:sp>
      <p:sp>
        <p:nvSpPr>
          <p:cNvPr id="5" name="Rectangle 4"/>
          <p:cNvSpPr/>
          <p:nvPr/>
        </p:nvSpPr>
        <p:spPr>
          <a:xfrm>
            <a:off x="500034" y="3286124"/>
            <a:ext cx="1785950" cy="357190"/>
          </a:xfrm>
          <a:prstGeom prst="rect">
            <a:avLst/>
          </a:prstGeom>
          <a:solidFill>
            <a:srgbClr val="C00000"/>
          </a:solidFill>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smtClean="0">
                <a:latin typeface="Arial" pitchFamily="34" charset="0"/>
                <a:cs typeface="Arial" pitchFamily="34" charset="0"/>
              </a:rPr>
              <a:t>Vulnérabilité</a:t>
            </a:r>
            <a:r>
              <a:rPr lang="fr-FR" b="1" dirty="0" smtClean="0">
                <a:latin typeface="Papyrus" pitchFamily="66" charset="0"/>
              </a:rPr>
              <a:t> </a:t>
            </a:r>
            <a:endParaRPr lang="fr-FR" b="1" dirty="0">
              <a:latin typeface="Papyrus" pitchFamily="66" charset="0"/>
            </a:endParaRPr>
          </a:p>
        </p:txBody>
      </p:sp>
      <p:sp>
        <p:nvSpPr>
          <p:cNvPr id="6" name="Rectangle 5"/>
          <p:cNvSpPr/>
          <p:nvPr/>
        </p:nvSpPr>
        <p:spPr>
          <a:xfrm>
            <a:off x="714348" y="4714884"/>
            <a:ext cx="1000132" cy="357190"/>
          </a:xfrm>
          <a:prstGeom prst="rect">
            <a:avLst/>
          </a:prstGeom>
          <a:solidFill>
            <a:srgbClr val="C00000"/>
          </a:solidFill>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r>
              <a:rPr lang="fr-FR" b="1" dirty="0" smtClean="0">
                <a:latin typeface="Arial" pitchFamily="34" charset="0"/>
                <a:cs typeface="Arial" pitchFamily="34" charset="0"/>
              </a:rPr>
              <a:t>Enjeux</a:t>
            </a:r>
            <a:endParaRPr lang="fr-FR" b="1" dirty="0">
              <a:latin typeface="Arial" pitchFamily="34" charset="0"/>
              <a:cs typeface="Arial" pitchFamily="34" charset="0"/>
            </a:endParaRPr>
          </a:p>
        </p:txBody>
      </p:sp>
      <p:grpSp>
        <p:nvGrpSpPr>
          <p:cNvPr id="2" name="Groupe 60"/>
          <p:cNvGrpSpPr/>
          <p:nvPr/>
        </p:nvGrpSpPr>
        <p:grpSpPr>
          <a:xfrm>
            <a:off x="214282" y="571480"/>
            <a:ext cx="1713840" cy="4357718"/>
            <a:chOff x="214282" y="538160"/>
            <a:chExt cx="2025249" cy="3963205"/>
          </a:xfrm>
        </p:grpSpPr>
        <p:cxnSp>
          <p:nvCxnSpPr>
            <p:cNvPr id="16" name="Connecteur droit 15"/>
            <p:cNvCxnSpPr/>
            <p:nvPr/>
          </p:nvCxnSpPr>
          <p:spPr>
            <a:xfrm>
              <a:off x="214282" y="538160"/>
              <a:ext cx="2025249" cy="1519"/>
            </a:xfrm>
            <a:prstGeom prst="line">
              <a:avLst/>
            </a:prstGeom>
            <a:ln w="63500" cap="flat" cmpd="dbl">
              <a:solidFill>
                <a:schemeClr val="tx1">
                  <a:lumMod val="95000"/>
                  <a:lumOff val="5000"/>
                </a:schemeClr>
              </a:solidFill>
              <a:prstDash val="dashDot"/>
              <a:roun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rot="16200000" flipH="1">
              <a:off x="-1724713" y="2478745"/>
              <a:ext cx="3962410" cy="82830"/>
            </a:xfrm>
            <a:prstGeom prst="line">
              <a:avLst/>
            </a:prstGeom>
            <a:ln w="63500" cap="flat" cmpd="dbl">
              <a:solidFill>
                <a:schemeClr val="tx1">
                  <a:lumMod val="95000"/>
                  <a:lumOff val="5000"/>
                </a:schemeClr>
              </a:solidFill>
              <a:prstDash val="dashDot"/>
              <a:roun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cxnSp>
        <p:nvCxnSpPr>
          <p:cNvPr id="30" name="Connecteur droit 29"/>
          <p:cNvCxnSpPr/>
          <p:nvPr/>
        </p:nvCxnSpPr>
        <p:spPr>
          <a:xfrm>
            <a:off x="285720" y="3500438"/>
            <a:ext cx="285753" cy="1"/>
          </a:xfrm>
          <a:prstGeom prst="line">
            <a:avLst/>
          </a:prstGeom>
          <a:ln w="6350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rot="10800000" flipH="1">
            <a:off x="428596" y="4929198"/>
            <a:ext cx="357191" cy="5"/>
          </a:xfrm>
          <a:prstGeom prst="line">
            <a:avLst/>
          </a:prstGeom>
          <a:ln w="6350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285720" y="1714488"/>
            <a:ext cx="285753" cy="1"/>
          </a:xfrm>
          <a:prstGeom prst="line">
            <a:avLst/>
          </a:prstGeom>
          <a:ln w="63500">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2143108" y="1071546"/>
            <a:ext cx="4286280" cy="1477328"/>
          </a:xfrm>
          <a:prstGeom prst="rect">
            <a:avLst/>
          </a:prstGeom>
          <a:solidFill>
            <a:schemeClr val="bg1"/>
          </a:solidFill>
          <a:ln>
            <a:solidFill>
              <a:srgbClr val="00B0F0"/>
            </a:solidFill>
          </a:ln>
        </p:spPr>
        <p:txBody>
          <a:bodyPr wrap="square">
            <a:spAutoFit/>
          </a:bodyPr>
          <a:lstStyle/>
          <a:p>
            <a:r>
              <a:rPr lang="fr-FR" b="1" dirty="0" smtClean="0">
                <a:latin typeface="Arial" pitchFamily="34" charset="0"/>
                <a:cs typeface="Arial" pitchFamily="34" charset="0"/>
              </a:rPr>
              <a:t>L’aléa est  le phénomène destructeur existant  (apparent ou  caché) qui peut, à  tout moment,  se manifester  quand  les  conditions  de son  déclenchement  sont  réunies. </a:t>
            </a:r>
          </a:p>
        </p:txBody>
      </p:sp>
      <p:sp>
        <p:nvSpPr>
          <p:cNvPr id="38" name="Rectangle 37"/>
          <p:cNvSpPr/>
          <p:nvPr/>
        </p:nvSpPr>
        <p:spPr>
          <a:xfrm>
            <a:off x="2643174" y="2786058"/>
            <a:ext cx="4429156" cy="1477328"/>
          </a:xfrm>
          <a:prstGeom prst="rect">
            <a:avLst/>
          </a:prstGeom>
          <a:solidFill>
            <a:schemeClr val="bg1"/>
          </a:solidFill>
          <a:ln>
            <a:solidFill>
              <a:srgbClr val="00B0F0"/>
            </a:solidFill>
          </a:ln>
        </p:spPr>
        <p:txBody>
          <a:bodyPr wrap="square">
            <a:spAutoFit/>
          </a:bodyPr>
          <a:lstStyle/>
          <a:p>
            <a:r>
              <a:rPr lang="fr-FR" b="1" dirty="0" smtClean="0">
                <a:latin typeface="Arial" pitchFamily="34" charset="0"/>
                <a:cs typeface="Arial" pitchFamily="34" charset="0"/>
              </a:rPr>
              <a:t>La  vulnérabilité  est  la  caractéristique  d’un  élément  suffisamment  exposé  ou surexposé pour subir les effets destructeurs, néfastes d’un aléa.  </a:t>
            </a:r>
          </a:p>
        </p:txBody>
      </p:sp>
      <p:cxnSp>
        <p:nvCxnSpPr>
          <p:cNvPr id="44" name="Connecteur droit 43"/>
          <p:cNvCxnSpPr/>
          <p:nvPr/>
        </p:nvCxnSpPr>
        <p:spPr>
          <a:xfrm flipV="1">
            <a:off x="1643042" y="1714482"/>
            <a:ext cx="428628" cy="6"/>
          </a:xfrm>
          <a:prstGeom prst="line">
            <a:avLst/>
          </a:prstGeom>
          <a:ln>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nvCxnSpPr>
        <p:spPr>
          <a:xfrm>
            <a:off x="2285984" y="3500438"/>
            <a:ext cx="357190" cy="1588"/>
          </a:xfrm>
          <a:prstGeom prst="line">
            <a:avLst/>
          </a:prstGeom>
          <a:ln>
            <a:headEnd type="oval"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48" name="Picture 2"/>
          <p:cNvPicPr>
            <a:picLocks noChangeAspect="1" noChangeArrowheads="1"/>
          </p:cNvPicPr>
          <p:nvPr/>
        </p:nvPicPr>
        <p:blipFill>
          <a:blip r:embed="rId2"/>
          <a:srcRect l="3600" t="13688" r="82000" b="24718"/>
          <a:stretch>
            <a:fillRect/>
          </a:stretch>
        </p:blipFill>
        <p:spPr bwMode="auto">
          <a:xfrm>
            <a:off x="7215206" y="928670"/>
            <a:ext cx="1524011" cy="1143008"/>
          </a:xfrm>
          <a:prstGeom prst="rect">
            <a:avLst/>
          </a:prstGeom>
          <a:noFill/>
          <a:ln w="9525">
            <a:noFill/>
            <a:miter lim="800000"/>
            <a:headEnd/>
            <a:tailEnd/>
          </a:ln>
          <a:effectLst/>
        </p:spPr>
      </p:pic>
      <p:pic>
        <p:nvPicPr>
          <p:cNvPr id="49" name="Picture 2"/>
          <p:cNvPicPr>
            <a:picLocks noChangeAspect="1" noChangeArrowheads="1"/>
          </p:cNvPicPr>
          <p:nvPr/>
        </p:nvPicPr>
        <p:blipFill>
          <a:blip r:embed="rId2"/>
          <a:srcRect l="78000" t="6844" r="8800" b="24718"/>
          <a:stretch>
            <a:fillRect/>
          </a:stretch>
        </p:blipFill>
        <p:spPr bwMode="auto">
          <a:xfrm>
            <a:off x="5286380" y="5494184"/>
            <a:ext cx="1500198" cy="1363816"/>
          </a:xfrm>
          <a:prstGeom prst="rect">
            <a:avLst/>
          </a:prstGeom>
          <a:noFill/>
          <a:ln w="9525">
            <a:noFill/>
            <a:miter lim="800000"/>
            <a:headEnd/>
            <a:tailEnd/>
          </a:ln>
          <a:effectLst/>
        </p:spPr>
      </p:pic>
      <p:pic>
        <p:nvPicPr>
          <p:cNvPr id="50" name="Picture 2"/>
          <p:cNvPicPr>
            <a:picLocks noChangeAspect="1" noChangeArrowheads="1"/>
          </p:cNvPicPr>
          <p:nvPr/>
        </p:nvPicPr>
        <p:blipFill>
          <a:blip r:embed="rId2"/>
          <a:srcRect l="40457" t="11732" r="46000" b="24719"/>
          <a:stretch>
            <a:fillRect/>
          </a:stretch>
        </p:blipFill>
        <p:spPr bwMode="auto">
          <a:xfrm>
            <a:off x="7271257" y="3643314"/>
            <a:ext cx="1562843" cy="1285884"/>
          </a:xfrm>
          <a:prstGeom prst="rect">
            <a:avLst/>
          </a:prstGeom>
          <a:noFill/>
          <a:ln w="9525">
            <a:noFill/>
            <a:miter lim="800000"/>
            <a:headEnd/>
            <a:tailEnd/>
          </a:ln>
          <a:effectLst/>
        </p:spPr>
      </p:pic>
      <p:cxnSp>
        <p:nvCxnSpPr>
          <p:cNvPr id="53" name="Connecteur droit 52"/>
          <p:cNvCxnSpPr/>
          <p:nvPr/>
        </p:nvCxnSpPr>
        <p:spPr>
          <a:xfrm rot="5400000">
            <a:off x="7394595" y="2892421"/>
            <a:ext cx="1357322" cy="1588"/>
          </a:xfrm>
          <a:prstGeom prst="line">
            <a:avLst/>
          </a:prstGeom>
          <a:ln w="63500" cmpd="sng">
            <a:prstDash val="sysDot"/>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7" name="Groupe 62"/>
          <p:cNvGrpSpPr/>
          <p:nvPr/>
        </p:nvGrpSpPr>
        <p:grpSpPr>
          <a:xfrm>
            <a:off x="7000892" y="5286388"/>
            <a:ext cx="1215240" cy="1000926"/>
            <a:chOff x="6786578" y="4929992"/>
            <a:chExt cx="929488" cy="786612"/>
          </a:xfrm>
        </p:grpSpPr>
        <p:cxnSp>
          <p:nvCxnSpPr>
            <p:cNvPr id="56" name="Connecteur droit 55"/>
            <p:cNvCxnSpPr/>
            <p:nvPr/>
          </p:nvCxnSpPr>
          <p:spPr>
            <a:xfrm rot="5400000">
              <a:off x="7322363" y="5322107"/>
              <a:ext cx="785818" cy="1588"/>
            </a:xfrm>
            <a:prstGeom prst="line">
              <a:avLst/>
            </a:prstGeom>
            <a:ln w="63500">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58" name="Connecteur droit 57"/>
            <p:cNvCxnSpPr/>
            <p:nvPr/>
          </p:nvCxnSpPr>
          <p:spPr>
            <a:xfrm rot="10800000">
              <a:off x="6786578" y="5715016"/>
              <a:ext cx="928694" cy="1588"/>
            </a:xfrm>
            <a:prstGeom prst="line">
              <a:avLst/>
            </a:prstGeom>
            <a:ln w="63500">
              <a:prstDash val="sysDot"/>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59" name="Connecteur droit 58"/>
          <p:cNvCxnSpPr/>
          <p:nvPr/>
        </p:nvCxnSpPr>
        <p:spPr>
          <a:xfrm rot="10800000">
            <a:off x="4643438" y="6143644"/>
            <a:ext cx="500066" cy="1588"/>
          </a:xfrm>
          <a:prstGeom prst="line">
            <a:avLst/>
          </a:prstGeom>
          <a:ln w="63500">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2214546" y="5786454"/>
            <a:ext cx="2214578" cy="642942"/>
          </a:xfrm>
          <a:prstGeom prst="rect">
            <a:avLst/>
          </a:prstGeom>
          <a:solidFill>
            <a:srgbClr val="FF0000"/>
          </a:solidFill>
          <a:ln w="28575">
            <a:solidFill>
              <a:srgbClr val="CC66FF"/>
            </a:solidFill>
          </a:ln>
          <a:scene3d>
            <a:camera prst="orthographicFront"/>
            <a:lightRig rig="threePt" dir="t"/>
          </a:scene3d>
          <a:sp3d>
            <a:bevelT/>
          </a:sp3d>
        </p:spPr>
        <p:style>
          <a:lnRef idx="1">
            <a:schemeClr val="accent2"/>
          </a:lnRef>
          <a:fillRef idx="3">
            <a:schemeClr val="accent2"/>
          </a:fillRef>
          <a:effectRef idx="2">
            <a:schemeClr val="accent2"/>
          </a:effectRef>
          <a:fontRef idx="minor">
            <a:schemeClr val="lt1"/>
          </a:fontRef>
        </p:style>
        <p:txBody>
          <a:bodyPr rtlCol="0" anchor="ctr"/>
          <a:lstStyle/>
          <a:p>
            <a:pPr algn="ctr"/>
            <a:r>
              <a:rPr lang="fr-FR" b="1" dirty="0" smtClean="0">
                <a:solidFill>
                  <a:schemeClr val="tx1"/>
                </a:solidFill>
                <a:latin typeface="Arial Black" pitchFamily="34" charset="0"/>
                <a:cs typeface="Arial" pitchFamily="34" charset="0"/>
              </a:rPr>
              <a:t>Risque majeur</a:t>
            </a:r>
            <a:endParaRPr lang="fr-FR" b="1" dirty="0">
              <a:solidFill>
                <a:schemeClr val="tx1"/>
              </a:solidFill>
              <a:latin typeface="Arial Black" pitchFamily="34" charset="0"/>
              <a:cs typeface="Arial" pitchFamily="34" charset="0"/>
            </a:endParaRPr>
          </a:p>
        </p:txBody>
      </p:sp>
      <p:cxnSp>
        <p:nvCxnSpPr>
          <p:cNvPr id="62" name="Connecteur droit 61"/>
          <p:cNvCxnSpPr/>
          <p:nvPr/>
        </p:nvCxnSpPr>
        <p:spPr>
          <a:xfrm>
            <a:off x="1857356" y="4929198"/>
            <a:ext cx="357190" cy="1588"/>
          </a:xfrm>
          <a:prstGeom prst="line">
            <a:avLst/>
          </a:prstGeom>
          <a:ln>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2285984" y="4500570"/>
            <a:ext cx="4286280" cy="923330"/>
          </a:xfrm>
          <a:prstGeom prst="rect">
            <a:avLst/>
          </a:prstGeom>
          <a:solidFill>
            <a:schemeClr val="bg1"/>
          </a:solidFill>
          <a:ln>
            <a:solidFill>
              <a:srgbClr val="00B0F0"/>
            </a:solidFill>
          </a:ln>
        </p:spPr>
        <p:txBody>
          <a:bodyPr wrap="square">
            <a:spAutoFit/>
          </a:bodyPr>
          <a:lstStyle/>
          <a:p>
            <a:r>
              <a:rPr lang="en-US" b="1" dirty="0" smtClean="0">
                <a:latin typeface="Arial" pitchFamily="34" charset="0"/>
                <a:cs typeface="Arial" pitchFamily="34" charset="0"/>
              </a:rPr>
              <a:t>Est l'ensemble des personnes et des biens susceptible d'être affectés par un phénomène naturel.</a:t>
            </a:r>
            <a:endParaRPr lang="fr-FR" b="1" dirty="0">
              <a:latin typeface="Arial" pitchFamily="34" charset="0"/>
              <a:cs typeface="Arial" pitchFamily="34" charset="0"/>
            </a:endParaRPr>
          </a:p>
        </p:txBody>
      </p:sp>
      <p:sp>
        <p:nvSpPr>
          <p:cNvPr id="27" name="Rectangle 26"/>
          <p:cNvSpPr/>
          <p:nvPr/>
        </p:nvSpPr>
        <p:spPr>
          <a:xfrm>
            <a:off x="2214546" y="1142984"/>
            <a:ext cx="4286280" cy="1477328"/>
          </a:xfrm>
          <a:prstGeom prst="rect">
            <a:avLst/>
          </a:prstGeom>
          <a:solidFill>
            <a:schemeClr val="bg1"/>
          </a:solidFill>
          <a:ln>
            <a:solidFill>
              <a:srgbClr val="00B0F0"/>
            </a:solidFill>
          </a:ln>
        </p:spPr>
        <p:txBody>
          <a:bodyPr wrap="square">
            <a:spAutoFit/>
          </a:bodyPr>
          <a:lstStyle/>
          <a:p>
            <a:r>
              <a:rPr lang="fr-FR" b="1" dirty="0" smtClean="0">
                <a:latin typeface="Arial" pitchFamily="34" charset="0"/>
                <a:cs typeface="Arial" pitchFamily="34" charset="0"/>
              </a:rPr>
              <a:t>L’aléa est  le phénomène destructeur existant  (apparent ou  caché) qui peut,  à  tout moment,  se manifester  quand  les  conditions  de son  déclenchement  sont  réunies.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500" fill="hold"/>
                                        <p:tgtEl>
                                          <p:spTgt spid="33"/>
                                        </p:tgtEl>
                                        <p:attrNameLst>
                                          <p:attrName>ppt_x</p:attrName>
                                        </p:attrNameLst>
                                      </p:cBhvr>
                                      <p:tavLst>
                                        <p:tav tm="0">
                                          <p:val>
                                            <p:strVal val="#ppt_x"/>
                                          </p:val>
                                        </p:tav>
                                        <p:tav tm="100000">
                                          <p:val>
                                            <p:strVal val="#ppt_x"/>
                                          </p:val>
                                        </p:tav>
                                      </p:tavLst>
                                    </p:anim>
                                    <p:anim calcmode="lin" valueType="num">
                                      <p:cBhvr additive="base">
                                        <p:cTn id="21" dur="500" fill="hold"/>
                                        <p:tgtEl>
                                          <p:spTgt spid="3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5" presetClass="entr" presetSubtype="0" fill="hold" grpId="0" nodeType="clickEffect">
                                  <p:stCondLst>
                                    <p:cond delay="0"/>
                                  </p:stCondLst>
                                  <p:childTnLst>
                                    <p:set>
                                      <p:cBhvr>
                                        <p:cTn id="29" dur="1" fill="hold">
                                          <p:stCondLst>
                                            <p:cond delay="0"/>
                                          </p:stCondLst>
                                        </p:cTn>
                                        <p:tgtEl>
                                          <p:spTgt spid="37"/>
                                        </p:tgtEl>
                                        <p:attrNameLst>
                                          <p:attrName>style.visibility</p:attrName>
                                        </p:attrNameLst>
                                      </p:cBhvr>
                                      <p:to>
                                        <p:strVal val="visible"/>
                                      </p:to>
                                    </p:set>
                                    <p:anim calcmode="lin" valueType="num">
                                      <p:cBhvr>
                                        <p:cTn id="30" dur="1000" fill="hold"/>
                                        <p:tgtEl>
                                          <p:spTgt spid="37"/>
                                        </p:tgtEl>
                                        <p:attrNameLst>
                                          <p:attrName>ppt_w</p:attrName>
                                        </p:attrNameLst>
                                      </p:cBhvr>
                                      <p:tavLst>
                                        <p:tav tm="0">
                                          <p:val>
                                            <p:strVal val="#ppt_w*0.70"/>
                                          </p:val>
                                        </p:tav>
                                        <p:tav tm="100000">
                                          <p:val>
                                            <p:strVal val="#ppt_w"/>
                                          </p:val>
                                        </p:tav>
                                      </p:tavLst>
                                    </p:anim>
                                    <p:anim calcmode="lin" valueType="num">
                                      <p:cBhvr>
                                        <p:cTn id="31" dur="1000" fill="hold"/>
                                        <p:tgtEl>
                                          <p:spTgt spid="37"/>
                                        </p:tgtEl>
                                        <p:attrNameLst>
                                          <p:attrName>ppt_h</p:attrName>
                                        </p:attrNameLst>
                                      </p:cBhvr>
                                      <p:tavLst>
                                        <p:tav tm="0">
                                          <p:val>
                                            <p:strVal val="#ppt_h"/>
                                          </p:val>
                                        </p:tav>
                                        <p:tav tm="100000">
                                          <p:val>
                                            <p:strVal val="#ppt_h"/>
                                          </p:val>
                                        </p:tav>
                                      </p:tavLst>
                                    </p:anim>
                                    <p:animEffect transition="in" filter="fade">
                                      <p:cBhvr>
                                        <p:cTn id="32" dur="1000"/>
                                        <p:tgtEl>
                                          <p:spTgt spid="37"/>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diamond(in)">
                                      <p:cBhvr>
                                        <p:cTn id="37" dur="2000"/>
                                        <p:tgtEl>
                                          <p:spTgt spid="48"/>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nodeType="click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1000" fill="hold"/>
                                        <p:tgtEl>
                                          <p:spTgt spid="30"/>
                                        </p:tgtEl>
                                        <p:attrNameLst>
                                          <p:attrName>ppt_w</p:attrName>
                                        </p:attrNameLst>
                                      </p:cBhvr>
                                      <p:tavLst>
                                        <p:tav tm="0">
                                          <p:val>
                                            <p:strVal val="#ppt_w*0.70"/>
                                          </p:val>
                                        </p:tav>
                                        <p:tav tm="100000">
                                          <p:val>
                                            <p:strVal val="#ppt_w"/>
                                          </p:val>
                                        </p:tav>
                                      </p:tavLst>
                                    </p:anim>
                                    <p:anim calcmode="lin" valueType="num">
                                      <p:cBhvr>
                                        <p:cTn id="43" dur="1000" fill="hold"/>
                                        <p:tgtEl>
                                          <p:spTgt spid="30"/>
                                        </p:tgtEl>
                                        <p:attrNameLst>
                                          <p:attrName>ppt_h</p:attrName>
                                        </p:attrNameLst>
                                      </p:cBhvr>
                                      <p:tavLst>
                                        <p:tav tm="0">
                                          <p:val>
                                            <p:strVal val="#ppt_h"/>
                                          </p:val>
                                        </p:tav>
                                        <p:tav tm="100000">
                                          <p:val>
                                            <p:strVal val="#ppt_h"/>
                                          </p:val>
                                        </p:tav>
                                      </p:tavLst>
                                    </p:anim>
                                    <p:animEffect transition="in" filter="fade">
                                      <p:cBhvr>
                                        <p:cTn id="44" dur="1000"/>
                                        <p:tgtEl>
                                          <p:spTgt spid="30"/>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1000" fill="hold"/>
                                        <p:tgtEl>
                                          <p:spTgt spid="5"/>
                                        </p:tgtEl>
                                        <p:attrNameLst>
                                          <p:attrName>ppt_w</p:attrName>
                                        </p:attrNameLst>
                                      </p:cBhvr>
                                      <p:tavLst>
                                        <p:tav tm="0">
                                          <p:val>
                                            <p:strVal val="#ppt_w*0.70"/>
                                          </p:val>
                                        </p:tav>
                                        <p:tav tm="100000">
                                          <p:val>
                                            <p:strVal val="#ppt_w"/>
                                          </p:val>
                                        </p:tav>
                                      </p:tavLst>
                                    </p:anim>
                                    <p:anim calcmode="lin" valueType="num">
                                      <p:cBhvr>
                                        <p:cTn id="48" dur="1000" fill="hold"/>
                                        <p:tgtEl>
                                          <p:spTgt spid="5"/>
                                        </p:tgtEl>
                                        <p:attrNameLst>
                                          <p:attrName>ppt_h</p:attrName>
                                        </p:attrNameLst>
                                      </p:cBhvr>
                                      <p:tavLst>
                                        <p:tav tm="0">
                                          <p:val>
                                            <p:strVal val="#ppt_h"/>
                                          </p:val>
                                        </p:tav>
                                        <p:tav tm="100000">
                                          <p:val>
                                            <p:strVal val="#ppt_h"/>
                                          </p:val>
                                        </p:tav>
                                      </p:tavLst>
                                    </p:anim>
                                    <p:animEffect transition="in" filter="fade">
                                      <p:cBhvr>
                                        <p:cTn id="49" dur="1000"/>
                                        <p:tgtEl>
                                          <p:spTgt spid="5"/>
                                        </p:tgtEl>
                                      </p:cBhvr>
                                    </p:animEffect>
                                  </p:childTnLst>
                                </p:cTn>
                              </p:par>
                            </p:childTnLst>
                          </p:cTn>
                        </p:par>
                      </p:childTnLst>
                    </p:cTn>
                  </p:par>
                  <p:par>
                    <p:cTn id="50" fill="hold">
                      <p:stCondLst>
                        <p:cond delay="indefinite"/>
                      </p:stCondLst>
                      <p:childTnLst>
                        <p:par>
                          <p:cTn id="51" fill="hold">
                            <p:stCondLst>
                              <p:cond delay="0"/>
                            </p:stCondLst>
                            <p:childTnLst>
                              <p:par>
                                <p:cTn id="52" presetID="55" presetClass="entr" presetSubtype="0" fill="hold" grpId="0" nodeType="click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p:cTn id="54" dur="1000" fill="hold"/>
                                        <p:tgtEl>
                                          <p:spTgt spid="38"/>
                                        </p:tgtEl>
                                        <p:attrNameLst>
                                          <p:attrName>ppt_w</p:attrName>
                                        </p:attrNameLst>
                                      </p:cBhvr>
                                      <p:tavLst>
                                        <p:tav tm="0">
                                          <p:val>
                                            <p:strVal val="#ppt_w*0.70"/>
                                          </p:val>
                                        </p:tav>
                                        <p:tav tm="100000">
                                          <p:val>
                                            <p:strVal val="#ppt_w"/>
                                          </p:val>
                                        </p:tav>
                                      </p:tavLst>
                                    </p:anim>
                                    <p:anim calcmode="lin" valueType="num">
                                      <p:cBhvr>
                                        <p:cTn id="55" dur="1000" fill="hold"/>
                                        <p:tgtEl>
                                          <p:spTgt spid="38"/>
                                        </p:tgtEl>
                                        <p:attrNameLst>
                                          <p:attrName>ppt_h</p:attrName>
                                        </p:attrNameLst>
                                      </p:cBhvr>
                                      <p:tavLst>
                                        <p:tav tm="0">
                                          <p:val>
                                            <p:strVal val="#ppt_h"/>
                                          </p:val>
                                        </p:tav>
                                        <p:tav tm="100000">
                                          <p:val>
                                            <p:strVal val="#ppt_h"/>
                                          </p:val>
                                        </p:tav>
                                      </p:tavLst>
                                    </p:anim>
                                    <p:animEffect transition="in" filter="fade">
                                      <p:cBhvr>
                                        <p:cTn id="56" dur="1000"/>
                                        <p:tgtEl>
                                          <p:spTgt spid="38"/>
                                        </p:tgtEl>
                                      </p:cBhvr>
                                    </p:animEffect>
                                  </p:childTnLst>
                                </p:cTn>
                              </p:par>
                            </p:childTnLst>
                          </p:cTn>
                        </p:par>
                      </p:childTnLst>
                    </p:cTn>
                  </p:par>
                  <p:par>
                    <p:cTn id="57" fill="hold">
                      <p:stCondLst>
                        <p:cond delay="indefinite"/>
                      </p:stCondLst>
                      <p:childTnLst>
                        <p:par>
                          <p:cTn id="58" fill="hold">
                            <p:stCondLst>
                              <p:cond delay="0"/>
                            </p:stCondLst>
                            <p:childTnLst>
                              <p:par>
                                <p:cTn id="59" presetID="16" presetClass="entr" presetSubtype="26" fill="hold" nodeType="clickEffect">
                                  <p:stCondLst>
                                    <p:cond delay="0"/>
                                  </p:stCondLst>
                                  <p:childTnLst>
                                    <p:set>
                                      <p:cBhvr>
                                        <p:cTn id="60" dur="1" fill="hold">
                                          <p:stCondLst>
                                            <p:cond delay="0"/>
                                          </p:stCondLst>
                                        </p:cTn>
                                        <p:tgtEl>
                                          <p:spTgt spid="53"/>
                                        </p:tgtEl>
                                        <p:attrNameLst>
                                          <p:attrName>style.visibility</p:attrName>
                                        </p:attrNameLst>
                                      </p:cBhvr>
                                      <p:to>
                                        <p:strVal val="visible"/>
                                      </p:to>
                                    </p:set>
                                    <p:animEffect transition="in" filter="barn(inHorizontal)">
                                      <p:cBhvr>
                                        <p:cTn id="61" dur="500"/>
                                        <p:tgtEl>
                                          <p:spTgt spid="53"/>
                                        </p:tgtEl>
                                      </p:cBhvr>
                                    </p:animEffect>
                                  </p:childTnLst>
                                </p:cTn>
                              </p:par>
                            </p:childTnLst>
                          </p:cTn>
                        </p:par>
                      </p:childTnLst>
                    </p:cTn>
                  </p:par>
                  <p:par>
                    <p:cTn id="62" fill="hold">
                      <p:stCondLst>
                        <p:cond delay="indefinite"/>
                      </p:stCondLst>
                      <p:childTnLst>
                        <p:par>
                          <p:cTn id="63" fill="hold">
                            <p:stCondLst>
                              <p:cond delay="0"/>
                            </p:stCondLst>
                            <p:childTnLst>
                              <p:par>
                                <p:cTn id="64" presetID="8" presetClass="entr" presetSubtype="16" fill="hold" nodeType="click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diamond(in)">
                                      <p:cBhvr>
                                        <p:cTn id="66" dur="2000"/>
                                        <p:tgtEl>
                                          <p:spTgt spid="50"/>
                                        </p:tgtEl>
                                      </p:cBhvr>
                                    </p:animEffect>
                                  </p:childTnLst>
                                </p:cTn>
                              </p:par>
                            </p:childTnLst>
                          </p:cTn>
                        </p:par>
                      </p:childTnLst>
                    </p:cTn>
                  </p:par>
                  <p:par>
                    <p:cTn id="67" fill="hold">
                      <p:stCondLst>
                        <p:cond delay="indefinite"/>
                      </p:stCondLst>
                      <p:childTnLst>
                        <p:par>
                          <p:cTn id="68" fill="hold">
                            <p:stCondLst>
                              <p:cond delay="0"/>
                            </p:stCondLst>
                            <p:childTnLst>
                              <p:par>
                                <p:cTn id="69" presetID="55" presetClass="entr" presetSubtype="0" fill="hold" nodeType="click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1000" fill="hold"/>
                                        <p:tgtEl>
                                          <p:spTgt spid="32"/>
                                        </p:tgtEl>
                                        <p:attrNameLst>
                                          <p:attrName>ppt_w</p:attrName>
                                        </p:attrNameLst>
                                      </p:cBhvr>
                                      <p:tavLst>
                                        <p:tav tm="0">
                                          <p:val>
                                            <p:strVal val="#ppt_w*0.70"/>
                                          </p:val>
                                        </p:tav>
                                        <p:tav tm="100000">
                                          <p:val>
                                            <p:strVal val="#ppt_w"/>
                                          </p:val>
                                        </p:tav>
                                      </p:tavLst>
                                    </p:anim>
                                    <p:anim calcmode="lin" valueType="num">
                                      <p:cBhvr>
                                        <p:cTn id="72" dur="1000" fill="hold"/>
                                        <p:tgtEl>
                                          <p:spTgt spid="32"/>
                                        </p:tgtEl>
                                        <p:attrNameLst>
                                          <p:attrName>ppt_h</p:attrName>
                                        </p:attrNameLst>
                                      </p:cBhvr>
                                      <p:tavLst>
                                        <p:tav tm="0">
                                          <p:val>
                                            <p:strVal val="#ppt_h"/>
                                          </p:val>
                                        </p:tav>
                                        <p:tav tm="100000">
                                          <p:val>
                                            <p:strVal val="#ppt_h"/>
                                          </p:val>
                                        </p:tav>
                                      </p:tavLst>
                                    </p:anim>
                                    <p:animEffect transition="in" filter="fade">
                                      <p:cBhvr>
                                        <p:cTn id="73" dur="1000"/>
                                        <p:tgtEl>
                                          <p:spTgt spid="32"/>
                                        </p:tgtEl>
                                      </p:cBhvr>
                                    </p:animEffect>
                                  </p:childTnLst>
                                </p:cTn>
                              </p:par>
                              <p:par>
                                <p:cTn id="74" presetID="55" presetClass="entr" presetSubtype="0" fill="hold" grpId="0" nodeType="withEffect">
                                  <p:stCondLst>
                                    <p:cond delay="0"/>
                                  </p:stCondLst>
                                  <p:childTnLst>
                                    <p:set>
                                      <p:cBhvr>
                                        <p:cTn id="75" dur="1" fill="hold">
                                          <p:stCondLst>
                                            <p:cond delay="0"/>
                                          </p:stCondLst>
                                        </p:cTn>
                                        <p:tgtEl>
                                          <p:spTgt spid="6"/>
                                        </p:tgtEl>
                                        <p:attrNameLst>
                                          <p:attrName>style.visibility</p:attrName>
                                        </p:attrNameLst>
                                      </p:cBhvr>
                                      <p:to>
                                        <p:strVal val="visible"/>
                                      </p:to>
                                    </p:set>
                                    <p:anim calcmode="lin" valueType="num">
                                      <p:cBhvr>
                                        <p:cTn id="76" dur="1000" fill="hold"/>
                                        <p:tgtEl>
                                          <p:spTgt spid="6"/>
                                        </p:tgtEl>
                                        <p:attrNameLst>
                                          <p:attrName>ppt_w</p:attrName>
                                        </p:attrNameLst>
                                      </p:cBhvr>
                                      <p:tavLst>
                                        <p:tav tm="0">
                                          <p:val>
                                            <p:strVal val="#ppt_w*0.70"/>
                                          </p:val>
                                        </p:tav>
                                        <p:tav tm="100000">
                                          <p:val>
                                            <p:strVal val="#ppt_w"/>
                                          </p:val>
                                        </p:tav>
                                      </p:tavLst>
                                    </p:anim>
                                    <p:anim calcmode="lin" valueType="num">
                                      <p:cBhvr>
                                        <p:cTn id="77" dur="1000" fill="hold"/>
                                        <p:tgtEl>
                                          <p:spTgt spid="6"/>
                                        </p:tgtEl>
                                        <p:attrNameLst>
                                          <p:attrName>ppt_h</p:attrName>
                                        </p:attrNameLst>
                                      </p:cBhvr>
                                      <p:tavLst>
                                        <p:tav tm="0">
                                          <p:val>
                                            <p:strVal val="#ppt_h"/>
                                          </p:val>
                                        </p:tav>
                                        <p:tav tm="100000">
                                          <p:val>
                                            <p:strVal val="#ppt_h"/>
                                          </p:val>
                                        </p:tav>
                                      </p:tavLst>
                                    </p:anim>
                                    <p:animEffect transition="in" filter="fade">
                                      <p:cBhvr>
                                        <p:cTn id="78" dur="1000"/>
                                        <p:tgtEl>
                                          <p:spTgt spid="6"/>
                                        </p:tgtEl>
                                      </p:cBhvr>
                                    </p:animEffect>
                                  </p:childTnLst>
                                </p:cTn>
                              </p:par>
                              <p:par>
                                <p:cTn id="79" presetID="55" presetClass="entr" presetSubtype="0" fill="hold" nodeType="withEffect">
                                  <p:stCondLst>
                                    <p:cond delay="0"/>
                                  </p:stCondLst>
                                  <p:childTnLst>
                                    <p:set>
                                      <p:cBhvr>
                                        <p:cTn id="80" dur="1" fill="hold">
                                          <p:stCondLst>
                                            <p:cond delay="0"/>
                                          </p:stCondLst>
                                        </p:cTn>
                                        <p:tgtEl>
                                          <p:spTgt spid="62"/>
                                        </p:tgtEl>
                                        <p:attrNameLst>
                                          <p:attrName>style.visibility</p:attrName>
                                        </p:attrNameLst>
                                      </p:cBhvr>
                                      <p:to>
                                        <p:strVal val="visible"/>
                                      </p:to>
                                    </p:set>
                                    <p:anim calcmode="lin" valueType="num">
                                      <p:cBhvr>
                                        <p:cTn id="81" dur="1000" fill="hold"/>
                                        <p:tgtEl>
                                          <p:spTgt spid="62"/>
                                        </p:tgtEl>
                                        <p:attrNameLst>
                                          <p:attrName>ppt_w</p:attrName>
                                        </p:attrNameLst>
                                      </p:cBhvr>
                                      <p:tavLst>
                                        <p:tav tm="0">
                                          <p:val>
                                            <p:strVal val="#ppt_w*0.70"/>
                                          </p:val>
                                        </p:tav>
                                        <p:tav tm="100000">
                                          <p:val>
                                            <p:strVal val="#ppt_w"/>
                                          </p:val>
                                        </p:tav>
                                      </p:tavLst>
                                    </p:anim>
                                    <p:anim calcmode="lin" valueType="num">
                                      <p:cBhvr>
                                        <p:cTn id="82" dur="1000" fill="hold"/>
                                        <p:tgtEl>
                                          <p:spTgt spid="62"/>
                                        </p:tgtEl>
                                        <p:attrNameLst>
                                          <p:attrName>ppt_h</p:attrName>
                                        </p:attrNameLst>
                                      </p:cBhvr>
                                      <p:tavLst>
                                        <p:tav tm="0">
                                          <p:val>
                                            <p:strVal val="#ppt_h"/>
                                          </p:val>
                                        </p:tav>
                                        <p:tav tm="100000">
                                          <p:val>
                                            <p:strVal val="#ppt_h"/>
                                          </p:val>
                                        </p:tav>
                                      </p:tavLst>
                                    </p:anim>
                                    <p:animEffect transition="in" filter="fade">
                                      <p:cBhvr>
                                        <p:cTn id="83" dur="1000"/>
                                        <p:tgtEl>
                                          <p:spTgt spid="62"/>
                                        </p:tgtEl>
                                      </p:cBhvr>
                                    </p:animEffect>
                                  </p:childTnLst>
                                </p:cTn>
                              </p:par>
                            </p:childTnLst>
                          </p:cTn>
                        </p:par>
                      </p:childTnLst>
                    </p:cTn>
                  </p:par>
                  <p:par>
                    <p:cTn id="84" fill="hold">
                      <p:stCondLst>
                        <p:cond delay="indefinite"/>
                      </p:stCondLst>
                      <p:childTnLst>
                        <p:par>
                          <p:cTn id="85" fill="hold">
                            <p:stCondLst>
                              <p:cond delay="0"/>
                            </p:stCondLst>
                            <p:childTnLst>
                              <p:par>
                                <p:cTn id="86" presetID="55" presetClass="entr" presetSubtype="0" fill="hold" grpId="0" nodeType="click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1000" fill="hold"/>
                                        <p:tgtEl>
                                          <p:spTgt spid="28"/>
                                        </p:tgtEl>
                                        <p:attrNameLst>
                                          <p:attrName>ppt_w</p:attrName>
                                        </p:attrNameLst>
                                      </p:cBhvr>
                                      <p:tavLst>
                                        <p:tav tm="0">
                                          <p:val>
                                            <p:strVal val="#ppt_w*0.70"/>
                                          </p:val>
                                        </p:tav>
                                        <p:tav tm="100000">
                                          <p:val>
                                            <p:strVal val="#ppt_w"/>
                                          </p:val>
                                        </p:tav>
                                      </p:tavLst>
                                    </p:anim>
                                    <p:anim calcmode="lin" valueType="num">
                                      <p:cBhvr>
                                        <p:cTn id="89" dur="1000" fill="hold"/>
                                        <p:tgtEl>
                                          <p:spTgt spid="28"/>
                                        </p:tgtEl>
                                        <p:attrNameLst>
                                          <p:attrName>ppt_h</p:attrName>
                                        </p:attrNameLst>
                                      </p:cBhvr>
                                      <p:tavLst>
                                        <p:tav tm="0">
                                          <p:val>
                                            <p:strVal val="#ppt_h"/>
                                          </p:val>
                                        </p:tav>
                                        <p:tav tm="100000">
                                          <p:val>
                                            <p:strVal val="#ppt_h"/>
                                          </p:val>
                                        </p:tav>
                                      </p:tavLst>
                                    </p:anim>
                                    <p:animEffect transition="in" filter="fade">
                                      <p:cBhvr>
                                        <p:cTn id="90" dur="1000"/>
                                        <p:tgtEl>
                                          <p:spTgt spid="28"/>
                                        </p:tgtEl>
                                      </p:cBhvr>
                                    </p:animEffect>
                                  </p:childTnLst>
                                </p:cTn>
                              </p:par>
                            </p:childTnLst>
                          </p:cTn>
                        </p:par>
                      </p:childTnLst>
                    </p:cTn>
                  </p:par>
                  <p:par>
                    <p:cTn id="91" fill="hold">
                      <p:stCondLst>
                        <p:cond delay="indefinite"/>
                      </p:stCondLst>
                      <p:childTnLst>
                        <p:par>
                          <p:cTn id="92" fill="hold">
                            <p:stCondLst>
                              <p:cond delay="0"/>
                            </p:stCondLst>
                            <p:childTnLst>
                              <p:par>
                                <p:cTn id="93" presetID="16" presetClass="entr" presetSubtype="26" fill="hold" nodeType="clickEffect">
                                  <p:stCondLst>
                                    <p:cond delay="0"/>
                                  </p:stCondLst>
                                  <p:childTnLst>
                                    <p:set>
                                      <p:cBhvr>
                                        <p:cTn id="94" dur="1" fill="hold">
                                          <p:stCondLst>
                                            <p:cond delay="0"/>
                                          </p:stCondLst>
                                        </p:cTn>
                                        <p:tgtEl>
                                          <p:spTgt spid="7"/>
                                        </p:tgtEl>
                                        <p:attrNameLst>
                                          <p:attrName>style.visibility</p:attrName>
                                        </p:attrNameLst>
                                      </p:cBhvr>
                                      <p:to>
                                        <p:strVal val="visible"/>
                                      </p:to>
                                    </p:set>
                                    <p:animEffect transition="in" filter="barn(inHorizontal)">
                                      <p:cBhvr>
                                        <p:cTn id="95" dur="500"/>
                                        <p:tgtEl>
                                          <p:spTgt spid="7"/>
                                        </p:tgtEl>
                                      </p:cBhvr>
                                    </p:animEffect>
                                  </p:childTnLst>
                                </p:cTn>
                              </p:par>
                            </p:childTnLst>
                          </p:cTn>
                        </p:par>
                      </p:childTnLst>
                    </p:cTn>
                  </p:par>
                  <p:par>
                    <p:cTn id="96" fill="hold">
                      <p:stCondLst>
                        <p:cond delay="indefinite"/>
                      </p:stCondLst>
                      <p:childTnLst>
                        <p:par>
                          <p:cTn id="97" fill="hold">
                            <p:stCondLst>
                              <p:cond delay="0"/>
                            </p:stCondLst>
                            <p:childTnLst>
                              <p:par>
                                <p:cTn id="98" presetID="8" presetClass="entr" presetSubtype="16" fill="hold" nodeType="clickEffect">
                                  <p:stCondLst>
                                    <p:cond delay="0"/>
                                  </p:stCondLst>
                                  <p:childTnLst>
                                    <p:set>
                                      <p:cBhvr>
                                        <p:cTn id="99" dur="1" fill="hold">
                                          <p:stCondLst>
                                            <p:cond delay="0"/>
                                          </p:stCondLst>
                                        </p:cTn>
                                        <p:tgtEl>
                                          <p:spTgt spid="49"/>
                                        </p:tgtEl>
                                        <p:attrNameLst>
                                          <p:attrName>style.visibility</p:attrName>
                                        </p:attrNameLst>
                                      </p:cBhvr>
                                      <p:to>
                                        <p:strVal val="visible"/>
                                      </p:to>
                                    </p:set>
                                    <p:animEffect transition="in" filter="diamond(in)">
                                      <p:cBhvr>
                                        <p:cTn id="100" dur="2000"/>
                                        <p:tgtEl>
                                          <p:spTgt spid="49"/>
                                        </p:tgtEl>
                                      </p:cBhvr>
                                    </p:animEffect>
                                  </p:childTnLst>
                                </p:cTn>
                              </p:par>
                            </p:childTnLst>
                          </p:cTn>
                        </p:par>
                      </p:childTnLst>
                    </p:cTn>
                  </p:par>
                  <p:par>
                    <p:cTn id="101" fill="hold">
                      <p:stCondLst>
                        <p:cond delay="indefinite"/>
                      </p:stCondLst>
                      <p:childTnLst>
                        <p:par>
                          <p:cTn id="102" fill="hold">
                            <p:stCondLst>
                              <p:cond delay="0"/>
                            </p:stCondLst>
                            <p:childTnLst>
                              <p:par>
                                <p:cTn id="103" presetID="5" presetClass="entr" presetSubtype="10" fill="hold" nodeType="clickEffect">
                                  <p:stCondLst>
                                    <p:cond delay="0"/>
                                  </p:stCondLst>
                                  <p:childTnLst>
                                    <p:set>
                                      <p:cBhvr>
                                        <p:cTn id="104" dur="1" fill="hold">
                                          <p:stCondLst>
                                            <p:cond delay="0"/>
                                          </p:stCondLst>
                                        </p:cTn>
                                        <p:tgtEl>
                                          <p:spTgt spid="59"/>
                                        </p:tgtEl>
                                        <p:attrNameLst>
                                          <p:attrName>style.visibility</p:attrName>
                                        </p:attrNameLst>
                                      </p:cBhvr>
                                      <p:to>
                                        <p:strVal val="visible"/>
                                      </p:to>
                                    </p:set>
                                    <p:animEffect transition="in" filter="checkerboard(across)">
                                      <p:cBhvr>
                                        <p:cTn id="105" dur="500"/>
                                        <p:tgtEl>
                                          <p:spTgt spid="59"/>
                                        </p:tgtEl>
                                      </p:cBhvr>
                                    </p:animEffect>
                                  </p:childTnLst>
                                </p:cTn>
                              </p:par>
                              <p:par>
                                <p:cTn id="106" presetID="5" presetClass="entr" presetSubtype="10" fill="hold" grpId="0" nodeType="withEffect">
                                  <p:stCondLst>
                                    <p:cond delay="0"/>
                                  </p:stCondLst>
                                  <p:childTnLst>
                                    <p:set>
                                      <p:cBhvr>
                                        <p:cTn id="107" dur="1" fill="hold">
                                          <p:stCondLst>
                                            <p:cond delay="0"/>
                                          </p:stCondLst>
                                        </p:cTn>
                                        <p:tgtEl>
                                          <p:spTgt spid="60"/>
                                        </p:tgtEl>
                                        <p:attrNameLst>
                                          <p:attrName>style.visibility</p:attrName>
                                        </p:attrNameLst>
                                      </p:cBhvr>
                                      <p:to>
                                        <p:strVal val="visible"/>
                                      </p:to>
                                    </p:set>
                                    <p:animEffect transition="in" filter="checkerboard(across)">
                                      <p:cBhvr>
                                        <p:cTn id="108" dur="500"/>
                                        <p:tgtEl>
                                          <p:spTgt spid="60"/>
                                        </p:tgtEl>
                                      </p:cBhvr>
                                    </p:animEffect>
                                  </p:childTnLst>
                                </p:cTn>
                              </p:par>
                            </p:childTnLst>
                          </p:cTn>
                        </p:par>
                      </p:childTnLst>
                    </p:cTn>
                  </p:par>
                  <p:par>
                    <p:cTn id="109" fill="hold">
                      <p:stCondLst>
                        <p:cond delay="indefinite"/>
                      </p:stCondLst>
                      <p:childTnLst>
                        <p:par>
                          <p:cTn id="110" fill="hold">
                            <p:stCondLst>
                              <p:cond delay="0"/>
                            </p:stCondLst>
                            <p:childTnLst>
                              <p:par>
                                <p:cTn id="111" presetID="55" presetClass="entr" presetSubtype="0" fill="hold" grpId="0" nodeType="clickEffect">
                                  <p:stCondLst>
                                    <p:cond delay="0"/>
                                  </p:stCondLst>
                                  <p:childTnLst>
                                    <p:set>
                                      <p:cBhvr>
                                        <p:cTn id="112" dur="1" fill="hold">
                                          <p:stCondLst>
                                            <p:cond delay="0"/>
                                          </p:stCondLst>
                                        </p:cTn>
                                        <p:tgtEl>
                                          <p:spTgt spid="27"/>
                                        </p:tgtEl>
                                        <p:attrNameLst>
                                          <p:attrName>style.visibility</p:attrName>
                                        </p:attrNameLst>
                                      </p:cBhvr>
                                      <p:to>
                                        <p:strVal val="visible"/>
                                      </p:to>
                                    </p:set>
                                    <p:anim calcmode="lin" valueType="num">
                                      <p:cBhvr>
                                        <p:cTn id="113" dur="1000" fill="hold"/>
                                        <p:tgtEl>
                                          <p:spTgt spid="27"/>
                                        </p:tgtEl>
                                        <p:attrNameLst>
                                          <p:attrName>ppt_w</p:attrName>
                                        </p:attrNameLst>
                                      </p:cBhvr>
                                      <p:tavLst>
                                        <p:tav tm="0">
                                          <p:val>
                                            <p:strVal val="#ppt_w*0.70"/>
                                          </p:val>
                                        </p:tav>
                                        <p:tav tm="100000">
                                          <p:val>
                                            <p:strVal val="#ppt_w"/>
                                          </p:val>
                                        </p:tav>
                                      </p:tavLst>
                                    </p:anim>
                                    <p:anim calcmode="lin" valueType="num">
                                      <p:cBhvr>
                                        <p:cTn id="114" dur="1000" fill="hold"/>
                                        <p:tgtEl>
                                          <p:spTgt spid="27"/>
                                        </p:tgtEl>
                                        <p:attrNameLst>
                                          <p:attrName>ppt_h</p:attrName>
                                        </p:attrNameLst>
                                      </p:cBhvr>
                                      <p:tavLst>
                                        <p:tav tm="0">
                                          <p:val>
                                            <p:strVal val="#ppt_h"/>
                                          </p:val>
                                        </p:tav>
                                        <p:tav tm="100000">
                                          <p:val>
                                            <p:strVal val="#ppt_h"/>
                                          </p:val>
                                        </p:tav>
                                      </p:tavLst>
                                    </p:anim>
                                    <p:animEffect transition="in" filter="fade">
                                      <p:cBhvr>
                                        <p:cTn id="115"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37" grpId="0" animBg="1"/>
      <p:bldP spid="38" grpId="0" animBg="1"/>
      <p:bldP spid="60" grpId="0" animBg="1"/>
      <p:bldP spid="28" grpId="0" animBg="1"/>
      <p:bldP spid="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p:cNvSpPr>
          <p:nvPr/>
        </p:nvSpPr>
        <p:spPr>
          <a:xfrm>
            <a:off x="2500298" y="461922"/>
            <a:ext cx="5857916" cy="538186"/>
          </a:xfrm>
          <a:prstGeom prst="rect">
            <a:avLst/>
          </a:prstGeom>
          <a:solidFill>
            <a:srgbClr val="92D050"/>
          </a:solidFill>
        </p:spPr>
        <p:style>
          <a:lnRef idx="1">
            <a:schemeClr val="dk1"/>
          </a:lnRef>
          <a:fillRef idx="2">
            <a:schemeClr val="dk1"/>
          </a:fillRef>
          <a:effectRef idx="1">
            <a:schemeClr val="dk1"/>
          </a:effectRef>
          <a:fontRef idx="minor">
            <a:schemeClr val="dk1"/>
          </a:fontRef>
        </p:style>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extLst/>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fr-FR" sz="2000" b="1" i="0" strike="noStrike" kern="0"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Arial Black" pitchFamily="34" charset="0"/>
              </a:rPr>
              <a:t>  Risques Majeurs sont de deus types</a:t>
            </a:r>
            <a:r>
              <a:rPr kumimoji="0" lang="fr-FR" sz="2000" b="1" i="0" u="sng" strike="noStrike" kern="0"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Arial Black" pitchFamily="34" charset="0"/>
              </a:rPr>
              <a:t>:</a:t>
            </a:r>
          </a:p>
        </p:txBody>
      </p:sp>
      <p:sp>
        <p:nvSpPr>
          <p:cNvPr id="5" name="Rectangle 4"/>
          <p:cNvSpPr/>
          <p:nvPr/>
        </p:nvSpPr>
        <p:spPr>
          <a:xfrm>
            <a:off x="2071670" y="1500174"/>
            <a:ext cx="2357454" cy="500066"/>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Arial" pitchFamily="34" charset="0"/>
                <a:cs typeface="Arial" pitchFamily="34" charset="0"/>
              </a:rPr>
              <a:t>Risques naturels</a:t>
            </a:r>
            <a:endParaRPr lang="fr-FR" b="1" dirty="0">
              <a:latin typeface="Arial" pitchFamily="34" charset="0"/>
              <a:cs typeface="Arial" pitchFamily="34" charset="0"/>
            </a:endParaRPr>
          </a:p>
        </p:txBody>
      </p:sp>
      <p:sp>
        <p:nvSpPr>
          <p:cNvPr id="6" name="Rectangle 5"/>
          <p:cNvSpPr/>
          <p:nvPr/>
        </p:nvSpPr>
        <p:spPr>
          <a:xfrm>
            <a:off x="5143504" y="1500174"/>
            <a:ext cx="2786082" cy="500066"/>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Arial" pitchFamily="34" charset="0"/>
                <a:cs typeface="Arial" pitchFamily="34" charset="0"/>
              </a:rPr>
              <a:t>Risques dû à l’homme</a:t>
            </a:r>
            <a:endParaRPr lang="fr-FR" b="1" dirty="0">
              <a:latin typeface="Arial" pitchFamily="34" charset="0"/>
              <a:cs typeface="Arial" pitchFamily="34" charset="0"/>
            </a:endParaRPr>
          </a:p>
        </p:txBody>
      </p:sp>
      <p:sp>
        <p:nvSpPr>
          <p:cNvPr id="9" name="Flèche vers le bas 8"/>
          <p:cNvSpPr/>
          <p:nvPr/>
        </p:nvSpPr>
        <p:spPr>
          <a:xfrm>
            <a:off x="3214678" y="1071546"/>
            <a:ext cx="357190" cy="285752"/>
          </a:xfrm>
          <a:prstGeom prst="downArrow">
            <a:avLst>
              <a:gd name="adj1" fmla="val 39333"/>
              <a:gd name="adj2" fmla="val 120000"/>
            </a:avLst>
          </a:prstGeom>
          <a:solidFill>
            <a:srgbClr val="C00000"/>
          </a:solidFill>
          <a:ln w="9525" cap="flat" cmpd="sng" algn="ctr">
            <a:solidFill>
              <a:srgbClr val="FF388C">
                <a:lumMod val="20000"/>
                <a:lumOff val="80000"/>
              </a:srgbClr>
            </a:solidFill>
            <a:prstDash val="solid"/>
          </a:ln>
          <a:effectLst>
            <a:outerShdw blurRad="57150" dist="38100" dir="5400000" algn="ctr" rotWithShape="0">
              <a:srgbClr val="9C007F">
                <a:shade val="9000"/>
                <a:satMod val="105000"/>
                <a:alpha val="4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10" name="Flèche vers le bas 9"/>
          <p:cNvSpPr/>
          <p:nvPr/>
        </p:nvSpPr>
        <p:spPr>
          <a:xfrm>
            <a:off x="6429388" y="1071546"/>
            <a:ext cx="357190" cy="285752"/>
          </a:xfrm>
          <a:prstGeom prst="downArrow">
            <a:avLst>
              <a:gd name="adj1" fmla="val 39333"/>
              <a:gd name="adj2" fmla="val 120000"/>
            </a:avLst>
          </a:prstGeom>
          <a:solidFill>
            <a:srgbClr val="C00000"/>
          </a:solidFill>
          <a:ln w="9525" cap="flat" cmpd="sng" algn="ctr">
            <a:solidFill>
              <a:srgbClr val="9C007F">
                <a:lumMod val="20000"/>
                <a:lumOff val="80000"/>
              </a:srgbClr>
            </a:solidFill>
            <a:prstDash val="solid"/>
          </a:ln>
          <a:effectLst>
            <a:outerShdw blurRad="57150" dist="38100" dir="5400000" algn="ctr" rotWithShape="0">
              <a:srgbClr val="9C007F">
                <a:shade val="9000"/>
                <a:satMod val="105000"/>
                <a:alpha val="4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Arial"/>
              <a:ea typeface="+mn-ea"/>
              <a:cs typeface="+mn-cs"/>
            </a:endParaRPr>
          </a:p>
        </p:txBody>
      </p:sp>
      <p:sp>
        <p:nvSpPr>
          <p:cNvPr id="12" name="Flèche courbée vers la droite 11"/>
          <p:cNvSpPr/>
          <p:nvPr/>
        </p:nvSpPr>
        <p:spPr>
          <a:xfrm rot="20692748">
            <a:off x="2334828" y="2207232"/>
            <a:ext cx="541357" cy="1023934"/>
          </a:xfrm>
          <a:prstGeom prst="curvedRightArrow">
            <a:avLst>
              <a:gd name="adj1" fmla="val 0"/>
              <a:gd name="adj2" fmla="val 42996"/>
              <a:gd name="adj3" fmla="val 61757"/>
            </a:avLst>
          </a:prstGeom>
          <a:solidFill>
            <a:srgbClr val="FF0000"/>
          </a:solidFill>
          <a:ln w="38100" cap="flat" cmpd="sng" algn="ctr">
            <a:solidFill>
              <a:srgbClr val="FFC000"/>
            </a:solidFill>
            <a:prstDash val="solid"/>
          </a:ln>
          <a:effectLst>
            <a:outerShdw blurRad="57150" dist="38100" dir="5400000" algn="ctr" rotWithShape="0">
              <a:srgbClr val="9C007F">
                <a:shade val="9000"/>
                <a:satMod val="105000"/>
                <a:alpha val="4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Arial"/>
              <a:ea typeface="+mn-ea"/>
              <a:cs typeface="+mn-cs"/>
            </a:endParaRPr>
          </a:p>
        </p:txBody>
      </p:sp>
      <p:grpSp>
        <p:nvGrpSpPr>
          <p:cNvPr id="2" name="Groupe 43"/>
          <p:cNvGrpSpPr/>
          <p:nvPr/>
        </p:nvGrpSpPr>
        <p:grpSpPr>
          <a:xfrm>
            <a:off x="3357554" y="2285992"/>
            <a:ext cx="2500331" cy="369332"/>
            <a:chOff x="2098913" y="2500306"/>
            <a:chExt cx="2045726" cy="369332"/>
          </a:xfrm>
        </p:grpSpPr>
        <p:sp>
          <p:nvSpPr>
            <p:cNvPr id="19" name="Chevron 18"/>
            <p:cNvSpPr/>
            <p:nvPr/>
          </p:nvSpPr>
          <p:spPr>
            <a:xfrm>
              <a:off x="2098913" y="2643182"/>
              <a:ext cx="285752" cy="214314"/>
            </a:xfrm>
            <a:prstGeom prst="chevron">
              <a:avLst/>
            </a:prstGeom>
            <a:solidFill>
              <a:srgbClr val="9C007F">
                <a:lumMod val="60000"/>
                <a:lumOff val="40000"/>
              </a:srgbClr>
            </a:solidFill>
            <a:ln w="25400" cap="flat" cmpd="sng" algn="ctr">
              <a:solidFill>
                <a:srgbClr val="9C007F">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sp>
          <p:nvSpPr>
            <p:cNvPr id="20" name="ZoneTexte 19"/>
            <p:cNvSpPr txBox="1"/>
            <p:nvPr/>
          </p:nvSpPr>
          <p:spPr>
            <a:xfrm>
              <a:off x="2391160" y="2500306"/>
              <a:ext cx="175347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Séisme&amp; tsunami</a:t>
              </a:r>
              <a:r>
                <a:rPr kumimoji="0" lang="fr-FR" b="0" i="0" u="none" strike="noStrike" kern="0" cap="none" spc="0" normalizeH="0" baseline="0" noProof="0" dirty="0" smtClean="0">
                  <a:ln>
                    <a:noFill/>
                  </a:ln>
                  <a:solidFill>
                    <a:sysClr val="windowText" lastClr="000000"/>
                  </a:solidFill>
                  <a:effectLst/>
                  <a:uLnTx/>
                  <a:uFillTx/>
                  <a:latin typeface="Vivaldi" pitchFamily="66" charset="0"/>
                </a:rPr>
                <a:t> </a:t>
              </a:r>
              <a:endParaRPr kumimoji="0" lang="fr-FR" b="0" i="0" u="none" strike="noStrike" kern="0" cap="none" spc="0" normalizeH="0" baseline="0" noProof="0" dirty="0">
                <a:ln>
                  <a:noFill/>
                </a:ln>
                <a:solidFill>
                  <a:sysClr val="windowText" lastClr="000000"/>
                </a:solidFill>
                <a:effectLst/>
                <a:uLnTx/>
                <a:uFillTx/>
                <a:latin typeface="Vivaldi" pitchFamily="66" charset="0"/>
              </a:endParaRPr>
            </a:p>
          </p:txBody>
        </p:sp>
      </p:grpSp>
      <p:grpSp>
        <p:nvGrpSpPr>
          <p:cNvPr id="3" name="Groupe 44"/>
          <p:cNvGrpSpPr/>
          <p:nvPr/>
        </p:nvGrpSpPr>
        <p:grpSpPr>
          <a:xfrm>
            <a:off x="3357554" y="2702478"/>
            <a:ext cx="1928826" cy="369332"/>
            <a:chOff x="2098913" y="3000372"/>
            <a:chExt cx="1928826" cy="369332"/>
          </a:xfrm>
        </p:grpSpPr>
        <p:sp>
          <p:nvSpPr>
            <p:cNvPr id="21" name="Chevron 20"/>
            <p:cNvSpPr/>
            <p:nvPr/>
          </p:nvSpPr>
          <p:spPr>
            <a:xfrm>
              <a:off x="2098913" y="3143248"/>
              <a:ext cx="285752" cy="214314"/>
            </a:xfrm>
            <a:prstGeom prst="chevron">
              <a:avLst/>
            </a:prstGeom>
            <a:solidFill>
              <a:srgbClr val="FF388C">
                <a:lumMod val="75000"/>
              </a:srgbClr>
            </a:solidFill>
            <a:ln w="25400" cap="flat" cmpd="sng" algn="ctr">
              <a:solidFill>
                <a:srgbClr val="FF388C">
                  <a:lumMod val="40000"/>
                  <a:lumOff val="6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sp>
          <p:nvSpPr>
            <p:cNvPr id="22" name="ZoneTexte 21"/>
            <p:cNvSpPr txBox="1"/>
            <p:nvPr/>
          </p:nvSpPr>
          <p:spPr>
            <a:xfrm>
              <a:off x="2527541" y="3000372"/>
              <a:ext cx="150019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Inondations</a:t>
              </a:r>
              <a:r>
                <a:rPr kumimoji="0" lang="fr-FR" b="0" i="0" u="none" strike="noStrike" kern="0" cap="none" spc="0" normalizeH="0" baseline="0" noProof="0" dirty="0" smtClean="0">
                  <a:ln>
                    <a:noFill/>
                  </a:ln>
                  <a:solidFill>
                    <a:sysClr val="windowText" lastClr="000000"/>
                  </a:solidFill>
                  <a:effectLst/>
                  <a:uLnTx/>
                  <a:uFillTx/>
                  <a:latin typeface="Vivaldi" pitchFamily="66" charset="0"/>
                </a:rPr>
                <a:t>  </a:t>
              </a:r>
              <a:endParaRPr kumimoji="0" lang="fr-FR" b="0" i="0" u="none" strike="noStrike" kern="0" cap="none" spc="0" normalizeH="0" baseline="0" noProof="0" dirty="0">
                <a:ln>
                  <a:noFill/>
                </a:ln>
                <a:solidFill>
                  <a:sysClr val="windowText" lastClr="000000"/>
                </a:solidFill>
                <a:effectLst/>
                <a:uLnTx/>
                <a:uFillTx/>
                <a:latin typeface="Vivaldi" pitchFamily="66" charset="0"/>
              </a:endParaRPr>
            </a:p>
          </p:txBody>
        </p:sp>
      </p:grpSp>
      <p:sp>
        <p:nvSpPr>
          <p:cNvPr id="24" name="Parenthèse ouvrante 23"/>
          <p:cNvSpPr/>
          <p:nvPr/>
        </p:nvSpPr>
        <p:spPr>
          <a:xfrm>
            <a:off x="3143239" y="2285992"/>
            <a:ext cx="258510" cy="2143140"/>
          </a:xfrm>
          <a:prstGeom prst="leftBracket">
            <a:avLst/>
          </a:prstGeom>
          <a:noFill/>
          <a:ln w="38100" cap="flat" cmpd="sng" algn="ctr">
            <a:solidFill>
              <a:srgbClr val="FF9933"/>
            </a:solidFill>
            <a:prstDash val="solid"/>
          </a:ln>
          <a:effectLst>
            <a:outerShdw blurRad="57150" dist="38100" dir="5400000" algn="ctr" rotWithShape="0">
              <a:srgbClr val="68007F">
                <a:shade val="9000"/>
                <a:satMod val="105000"/>
                <a:alpha val="4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grpSp>
        <p:nvGrpSpPr>
          <p:cNvPr id="7" name="Groupe 45"/>
          <p:cNvGrpSpPr/>
          <p:nvPr/>
        </p:nvGrpSpPr>
        <p:grpSpPr>
          <a:xfrm>
            <a:off x="3357554" y="3071810"/>
            <a:ext cx="3071834" cy="369332"/>
            <a:chOff x="2357422" y="3500438"/>
            <a:chExt cx="3071834" cy="369332"/>
          </a:xfrm>
        </p:grpSpPr>
        <p:sp>
          <p:nvSpPr>
            <p:cNvPr id="23" name="Chevron 22"/>
            <p:cNvSpPr/>
            <p:nvPr/>
          </p:nvSpPr>
          <p:spPr>
            <a:xfrm>
              <a:off x="2357422" y="3643314"/>
              <a:ext cx="285752" cy="214314"/>
            </a:xfrm>
            <a:prstGeom prst="chevron">
              <a:avLst/>
            </a:prstGeom>
            <a:solidFill>
              <a:srgbClr val="68007F">
                <a:lumMod val="60000"/>
                <a:lumOff val="40000"/>
              </a:srgbClr>
            </a:solidFill>
            <a:ln w="25400" cap="flat" cmpd="sng" algn="ctr">
              <a:solidFill>
                <a:srgbClr val="68007F">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sp>
          <p:nvSpPr>
            <p:cNvPr id="25" name="ZoneTexte 24"/>
            <p:cNvSpPr txBox="1"/>
            <p:nvPr/>
          </p:nvSpPr>
          <p:spPr>
            <a:xfrm>
              <a:off x="2714612" y="3500438"/>
              <a:ext cx="271464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Glissement de terres  </a:t>
              </a:r>
              <a:endParaRPr kumimoji="0" lang="fr-FR" b="1"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grpSp>
      <p:sp>
        <p:nvSpPr>
          <p:cNvPr id="30" name="Flèche courbée vers la droite 29"/>
          <p:cNvSpPr/>
          <p:nvPr/>
        </p:nvSpPr>
        <p:spPr>
          <a:xfrm rot="20692748">
            <a:off x="5767781" y="2207232"/>
            <a:ext cx="541357" cy="1023934"/>
          </a:xfrm>
          <a:prstGeom prst="curvedRightArrow">
            <a:avLst>
              <a:gd name="adj1" fmla="val 0"/>
              <a:gd name="adj2" fmla="val 42996"/>
              <a:gd name="adj3" fmla="val 61757"/>
            </a:avLst>
          </a:prstGeom>
          <a:solidFill>
            <a:srgbClr val="FF0000"/>
          </a:solidFill>
          <a:ln w="38100" cap="flat" cmpd="sng" algn="ctr">
            <a:solidFill>
              <a:srgbClr val="FFC000"/>
            </a:solidFill>
            <a:prstDash val="solid"/>
          </a:ln>
          <a:effectLst>
            <a:outerShdw blurRad="57150" dist="38100" dir="5400000" algn="ctr" rotWithShape="0">
              <a:srgbClr val="9C007F">
                <a:shade val="9000"/>
                <a:satMod val="105000"/>
                <a:alpha val="4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Arial"/>
              <a:ea typeface="+mn-ea"/>
              <a:cs typeface="+mn-cs"/>
            </a:endParaRPr>
          </a:p>
        </p:txBody>
      </p:sp>
      <p:grpSp>
        <p:nvGrpSpPr>
          <p:cNvPr id="8" name="Groupe 48"/>
          <p:cNvGrpSpPr/>
          <p:nvPr/>
        </p:nvGrpSpPr>
        <p:grpSpPr>
          <a:xfrm>
            <a:off x="6813853" y="2285992"/>
            <a:ext cx="2330147" cy="646331"/>
            <a:chOff x="6170911" y="2500306"/>
            <a:chExt cx="2115865" cy="646331"/>
          </a:xfrm>
        </p:grpSpPr>
        <p:sp>
          <p:nvSpPr>
            <p:cNvPr id="31" name="Chevron 30"/>
            <p:cNvSpPr/>
            <p:nvPr/>
          </p:nvSpPr>
          <p:spPr>
            <a:xfrm>
              <a:off x="6170911" y="2643182"/>
              <a:ext cx="285752" cy="214314"/>
            </a:xfrm>
            <a:prstGeom prst="chevron">
              <a:avLst/>
            </a:prstGeom>
            <a:solidFill>
              <a:srgbClr val="9C007F">
                <a:lumMod val="60000"/>
                <a:lumOff val="40000"/>
              </a:srgbClr>
            </a:solidFill>
            <a:ln w="25400" cap="flat" cmpd="sng" algn="ctr">
              <a:solidFill>
                <a:srgbClr val="9C007F">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sp>
          <p:nvSpPr>
            <p:cNvPr id="32" name="ZoneTexte 31"/>
            <p:cNvSpPr txBox="1"/>
            <p:nvPr/>
          </p:nvSpPr>
          <p:spPr>
            <a:xfrm>
              <a:off x="6456662" y="2500306"/>
              <a:ext cx="1830114"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Technologiques</a:t>
              </a:r>
              <a:endParaRPr kumimoji="0" lang="fr-FR" b="1"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grpSp>
      <p:sp>
        <p:nvSpPr>
          <p:cNvPr id="36" name="Parenthèse ouvrante 35"/>
          <p:cNvSpPr/>
          <p:nvPr/>
        </p:nvSpPr>
        <p:spPr>
          <a:xfrm>
            <a:off x="6500826" y="2285992"/>
            <a:ext cx="258478" cy="1714512"/>
          </a:xfrm>
          <a:prstGeom prst="leftBracket">
            <a:avLst/>
          </a:prstGeom>
          <a:ln/>
        </p:spPr>
        <p:style>
          <a:lnRef idx="3">
            <a:schemeClr val="accent4"/>
          </a:lnRef>
          <a:fillRef idx="0">
            <a:schemeClr val="accent4"/>
          </a:fillRef>
          <a:effectRef idx="2">
            <a:schemeClr val="accent4"/>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grpSp>
        <p:nvGrpSpPr>
          <p:cNvPr id="11" name="Groupe 50"/>
          <p:cNvGrpSpPr/>
          <p:nvPr/>
        </p:nvGrpSpPr>
        <p:grpSpPr>
          <a:xfrm>
            <a:off x="6858016" y="2786058"/>
            <a:ext cx="1615799" cy="369332"/>
            <a:chOff x="6170911" y="3500438"/>
            <a:chExt cx="1615799" cy="369332"/>
          </a:xfrm>
        </p:grpSpPr>
        <p:sp>
          <p:nvSpPr>
            <p:cNvPr id="35" name="Chevron 34"/>
            <p:cNvSpPr/>
            <p:nvPr/>
          </p:nvSpPr>
          <p:spPr>
            <a:xfrm>
              <a:off x="6170911" y="3643314"/>
              <a:ext cx="285752" cy="214314"/>
            </a:xfrm>
            <a:prstGeom prst="chevron">
              <a:avLst/>
            </a:prstGeom>
            <a:solidFill>
              <a:srgbClr val="68007F">
                <a:lumMod val="60000"/>
                <a:lumOff val="40000"/>
              </a:srgbClr>
            </a:solidFill>
            <a:ln w="25400" cap="flat" cmpd="sng" algn="ctr">
              <a:solidFill>
                <a:srgbClr val="68007F">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sp>
          <p:nvSpPr>
            <p:cNvPr id="39" name="ZoneTexte 38"/>
            <p:cNvSpPr txBox="1"/>
            <p:nvPr/>
          </p:nvSpPr>
          <p:spPr>
            <a:xfrm>
              <a:off x="6572264" y="3500438"/>
              <a:ext cx="1214446"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Pollution</a:t>
              </a:r>
              <a:endParaRPr kumimoji="0" lang="fr-FR" b="1"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grpSp>
      <p:grpSp>
        <p:nvGrpSpPr>
          <p:cNvPr id="13" name="Groupe 46"/>
          <p:cNvGrpSpPr/>
          <p:nvPr/>
        </p:nvGrpSpPr>
        <p:grpSpPr>
          <a:xfrm>
            <a:off x="3357554" y="3538839"/>
            <a:ext cx="1687269" cy="369332"/>
            <a:chOff x="2098913" y="4038905"/>
            <a:chExt cx="1687269" cy="369332"/>
          </a:xfrm>
        </p:grpSpPr>
        <p:sp>
          <p:nvSpPr>
            <p:cNvPr id="29" name="Chevron 28"/>
            <p:cNvSpPr/>
            <p:nvPr/>
          </p:nvSpPr>
          <p:spPr>
            <a:xfrm>
              <a:off x="2098913" y="4143380"/>
              <a:ext cx="285752" cy="214314"/>
            </a:xfrm>
            <a:prstGeom prst="chevron">
              <a:avLst/>
            </a:prstGeom>
            <a:solidFill>
              <a:srgbClr val="005BD3">
                <a:lumMod val="60000"/>
                <a:lumOff val="40000"/>
              </a:srgbClr>
            </a:solidFill>
            <a:ln w="25400" cap="flat" cmpd="sng" algn="ctr">
              <a:solidFill>
                <a:srgbClr val="005BD3">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sp>
          <p:nvSpPr>
            <p:cNvPr id="40" name="ZoneTexte 39"/>
            <p:cNvSpPr txBox="1"/>
            <p:nvPr/>
          </p:nvSpPr>
          <p:spPr>
            <a:xfrm>
              <a:off x="2500298" y="4038905"/>
              <a:ext cx="128588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Incendies</a:t>
              </a:r>
              <a:endParaRPr kumimoji="0" lang="fr-FR" b="1"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grpSp>
      <p:grpSp>
        <p:nvGrpSpPr>
          <p:cNvPr id="14" name="Groupe 51"/>
          <p:cNvGrpSpPr/>
          <p:nvPr/>
        </p:nvGrpSpPr>
        <p:grpSpPr>
          <a:xfrm>
            <a:off x="6858016" y="3357562"/>
            <a:ext cx="1972989" cy="369332"/>
            <a:chOff x="6170911" y="4000504"/>
            <a:chExt cx="1972989" cy="369332"/>
          </a:xfrm>
        </p:grpSpPr>
        <p:sp>
          <p:nvSpPr>
            <p:cNvPr id="38" name="Chevron 37"/>
            <p:cNvSpPr/>
            <p:nvPr/>
          </p:nvSpPr>
          <p:spPr>
            <a:xfrm>
              <a:off x="6170911" y="4143380"/>
              <a:ext cx="285752" cy="214314"/>
            </a:xfrm>
            <a:prstGeom prst="chevron">
              <a:avLst/>
            </a:prstGeom>
            <a:solidFill>
              <a:srgbClr val="005BD3">
                <a:lumMod val="60000"/>
                <a:lumOff val="40000"/>
              </a:srgbClr>
            </a:solidFill>
            <a:ln w="25400" cap="flat" cmpd="sng" algn="ctr">
              <a:solidFill>
                <a:srgbClr val="005BD3">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sp>
          <p:nvSpPr>
            <p:cNvPr id="41" name="ZoneTexte 40"/>
            <p:cNvSpPr txBox="1"/>
            <p:nvPr/>
          </p:nvSpPr>
          <p:spPr>
            <a:xfrm>
              <a:off x="6500826" y="4000504"/>
              <a:ext cx="164307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Radioactivité</a:t>
              </a:r>
              <a:endParaRPr kumimoji="0" lang="fr-FR" b="1"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grpSp>
      <p:grpSp>
        <p:nvGrpSpPr>
          <p:cNvPr id="15" name="Groupe 52"/>
          <p:cNvGrpSpPr/>
          <p:nvPr/>
        </p:nvGrpSpPr>
        <p:grpSpPr>
          <a:xfrm>
            <a:off x="6858016" y="3857628"/>
            <a:ext cx="1901551" cy="369332"/>
            <a:chOff x="6170911" y="4538971"/>
            <a:chExt cx="1901551" cy="369332"/>
          </a:xfrm>
        </p:grpSpPr>
        <p:sp>
          <p:nvSpPr>
            <p:cNvPr id="37" name="Chevron 36"/>
            <p:cNvSpPr/>
            <p:nvPr/>
          </p:nvSpPr>
          <p:spPr>
            <a:xfrm>
              <a:off x="6170911" y="4643446"/>
              <a:ext cx="285752" cy="214314"/>
            </a:xfrm>
            <a:prstGeom prst="chevron">
              <a:avLst/>
            </a:prstGeom>
            <a:solidFill>
              <a:srgbClr val="005BD3">
                <a:lumMod val="20000"/>
                <a:lumOff val="80000"/>
              </a:srgbClr>
            </a:solidFill>
            <a:ln w="25400" cap="flat" cmpd="sng" algn="ctr">
              <a:solidFill>
                <a:srgbClr val="00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sp>
          <p:nvSpPr>
            <p:cNvPr id="42" name="ZoneTexte 41"/>
            <p:cNvSpPr txBox="1"/>
            <p:nvPr/>
          </p:nvSpPr>
          <p:spPr>
            <a:xfrm>
              <a:off x="6500826" y="4538971"/>
              <a:ext cx="1571636"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Sanitaires</a:t>
              </a:r>
              <a:endParaRPr kumimoji="0" lang="fr-FR" b="1"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grpSp>
      <p:grpSp>
        <p:nvGrpSpPr>
          <p:cNvPr id="16" name="Groupe 47"/>
          <p:cNvGrpSpPr/>
          <p:nvPr/>
        </p:nvGrpSpPr>
        <p:grpSpPr>
          <a:xfrm>
            <a:off x="3357554" y="4000504"/>
            <a:ext cx="2286016" cy="646331"/>
            <a:chOff x="2098913" y="4538971"/>
            <a:chExt cx="1830145" cy="646331"/>
          </a:xfrm>
        </p:grpSpPr>
        <p:sp>
          <p:nvSpPr>
            <p:cNvPr id="28" name="Chevron 27"/>
            <p:cNvSpPr/>
            <p:nvPr/>
          </p:nvSpPr>
          <p:spPr>
            <a:xfrm>
              <a:off x="2098913" y="4643446"/>
              <a:ext cx="228768" cy="181277"/>
            </a:xfrm>
            <a:prstGeom prst="chevron">
              <a:avLst/>
            </a:prstGeom>
            <a:solidFill>
              <a:srgbClr val="005BD3">
                <a:lumMod val="20000"/>
                <a:lumOff val="80000"/>
              </a:srgbClr>
            </a:solidFill>
            <a:ln w="25400" cap="flat" cmpd="sng" algn="ctr">
              <a:solidFill>
                <a:srgbClr val="00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b="0" i="0" u="none" strike="noStrike" kern="0" cap="none" spc="0" normalizeH="0" baseline="0" noProof="0">
                <a:ln>
                  <a:noFill/>
                </a:ln>
                <a:solidFill>
                  <a:sysClr val="window" lastClr="FFFFFF"/>
                </a:solidFill>
                <a:effectLst/>
                <a:uLnTx/>
                <a:uFillTx/>
                <a:latin typeface="Arial"/>
                <a:ea typeface="+mn-ea"/>
                <a:cs typeface="+mn-cs"/>
              </a:endParaRPr>
            </a:p>
          </p:txBody>
        </p:sp>
        <p:sp>
          <p:nvSpPr>
            <p:cNvPr id="43" name="ZoneTexte 42"/>
            <p:cNvSpPr txBox="1"/>
            <p:nvPr/>
          </p:nvSpPr>
          <p:spPr>
            <a:xfrm>
              <a:off x="2500298" y="4538971"/>
              <a:ext cx="1428760"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Climatiques</a:t>
              </a:r>
              <a:endParaRPr kumimoji="0" lang="fr-FR" b="1"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grpSp>
      <p:sp>
        <p:nvSpPr>
          <p:cNvPr id="54" name="Rectangle 53"/>
          <p:cNvSpPr/>
          <p:nvPr/>
        </p:nvSpPr>
        <p:spPr>
          <a:xfrm>
            <a:off x="4570412" y="4714884"/>
            <a:ext cx="2214578" cy="428628"/>
          </a:xfrm>
          <a:prstGeom prst="rect">
            <a:avLst/>
          </a:prstGeom>
          <a:solidFill>
            <a:srgbClr val="0070C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latin typeface="Arial" pitchFamily="34" charset="0"/>
                <a:cs typeface="Arial" pitchFamily="34" charset="0"/>
              </a:rPr>
              <a:t>S’exprimant en </a:t>
            </a:r>
            <a:endParaRPr lang="fr-FR" b="1" dirty="0">
              <a:solidFill>
                <a:schemeClr val="tx1"/>
              </a:solidFill>
              <a:latin typeface="Arial" pitchFamily="34" charset="0"/>
              <a:cs typeface="Arial" pitchFamily="34" charset="0"/>
            </a:endParaRPr>
          </a:p>
        </p:txBody>
      </p:sp>
      <p:sp>
        <p:nvSpPr>
          <p:cNvPr id="55" name="ZoneTexte 54"/>
          <p:cNvSpPr txBox="1"/>
          <p:nvPr/>
        </p:nvSpPr>
        <p:spPr>
          <a:xfrm>
            <a:off x="5357818" y="5214950"/>
            <a:ext cx="3071834" cy="646331"/>
          </a:xfrm>
          <a:prstGeom prst="rect">
            <a:avLst/>
          </a:prstGeom>
          <a:solidFill>
            <a:schemeClr val="bg1"/>
          </a:solidFill>
          <a:ln w="9525">
            <a:solidFill>
              <a:srgbClr val="CC00CC"/>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b="1" dirty="0" smtClean="0">
                <a:latin typeface="Arial" pitchFamily="34" charset="0"/>
                <a:cs typeface="Arial" pitchFamily="34" charset="0"/>
              </a:rPr>
              <a:t>Evénements courts et violents</a:t>
            </a:r>
            <a:r>
              <a:rPr lang="fr-FR" dirty="0" smtClean="0">
                <a:latin typeface="Constantia" pitchFamily="18" charset="0"/>
              </a:rPr>
              <a:t>.</a:t>
            </a:r>
            <a:endParaRPr lang="fr-FR" dirty="0">
              <a:latin typeface="Constantia" pitchFamily="18" charset="0"/>
            </a:endParaRPr>
          </a:p>
        </p:txBody>
      </p:sp>
      <p:sp>
        <p:nvSpPr>
          <p:cNvPr id="56" name="ZoneTexte 55"/>
          <p:cNvSpPr txBox="1"/>
          <p:nvPr/>
        </p:nvSpPr>
        <p:spPr>
          <a:xfrm>
            <a:off x="5286380" y="5934670"/>
            <a:ext cx="3286148" cy="923330"/>
          </a:xfrm>
          <a:prstGeom prst="rect">
            <a:avLst/>
          </a:prstGeom>
          <a:solidFill>
            <a:schemeClr val="bg1"/>
          </a:solidFill>
          <a:ln>
            <a:solidFill>
              <a:srgbClr val="CC00CC"/>
            </a:solidFill>
          </a:ln>
        </p:spPr>
        <p:txBody>
          <a:bodyPr wrap="square" rtlCol="0">
            <a:spAutoFit/>
          </a:bodyPr>
          <a:lstStyle/>
          <a:p>
            <a:r>
              <a:rPr lang="fr-FR" b="1" dirty="0" smtClean="0">
                <a:latin typeface="Arial" pitchFamily="34" charset="0"/>
                <a:cs typeface="Arial" pitchFamily="34" charset="0"/>
              </a:rPr>
              <a:t>Cheminement progressif aboutissant à une rupture brutale.</a:t>
            </a:r>
            <a:endParaRPr lang="fr-FR" b="1" dirty="0">
              <a:latin typeface="Arial" pitchFamily="34" charset="0"/>
              <a:cs typeface="Arial" pitchFamily="34" charset="0"/>
            </a:endParaRPr>
          </a:p>
        </p:txBody>
      </p:sp>
      <p:grpSp>
        <p:nvGrpSpPr>
          <p:cNvPr id="17" name="Groupe 74"/>
          <p:cNvGrpSpPr/>
          <p:nvPr/>
        </p:nvGrpSpPr>
        <p:grpSpPr>
          <a:xfrm>
            <a:off x="6929454" y="4500570"/>
            <a:ext cx="1001720" cy="358778"/>
            <a:chOff x="6000761" y="4786322"/>
            <a:chExt cx="1001720" cy="358778"/>
          </a:xfrm>
        </p:grpSpPr>
        <p:cxnSp>
          <p:nvCxnSpPr>
            <p:cNvPr id="58" name="Connecteur droit 57"/>
            <p:cNvCxnSpPr/>
            <p:nvPr/>
          </p:nvCxnSpPr>
          <p:spPr>
            <a:xfrm rot="5400000">
              <a:off x="6823092" y="4964123"/>
              <a:ext cx="357190" cy="1588"/>
            </a:xfrm>
            <a:prstGeom prst="line">
              <a:avLst/>
            </a:prstGeom>
            <a:ln w="63500">
              <a:headEnd type="diamond" w="med" len="med"/>
              <a:tailEnd type="diamond" w="med" len="med"/>
            </a:ln>
          </p:spPr>
          <p:style>
            <a:lnRef idx="3">
              <a:schemeClr val="dk1"/>
            </a:lnRef>
            <a:fillRef idx="0">
              <a:schemeClr val="dk1"/>
            </a:fillRef>
            <a:effectRef idx="2">
              <a:schemeClr val="dk1"/>
            </a:effectRef>
            <a:fontRef idx="minor">
              <a:schemeClr val="tx1"/>
            </a:fontRef>
          </p:style>
        </p:cxnSp>
        <p:cxnSp>
          <p:nvCxnSpPr>
            <p:cNvPr id="60" name="Connecteur droit 59"/>
            <p:cNvCxnSpPr/>
            <p:nvPr/>
          </p:nvCxnSpPr>
          <p:spPr>
            <a:xfrm rot="10800000">
              <a:off x="6000761" y="5143512"/>
              <a:ext cx="1000132" cy="1588"/>
            </a:xfrm>
            <a:prstGeom prst="line">
              <a:avLst/>
            </a:prstGeom>
            <a:ln w="63500">
              <a:headEnd type="diamond" w="med" len="med"/>
              <a:tailEnd type="diamond" w="med" len="med"/>
            </a:ln>
          </p:spPr>
          <p:style>
            <a:lnRef idx="3">
              <a:schemeClr val="dk1"/>
            </a:lnRef>
            <a:fillRef idx="0">
              <a:schemeClr val="dk1"/>
            </a:fillRef>
            <a:effectRef idx="2">
              <a:schemeClr val="dk1"/>
            </a:effectRef>
            <a:fontRef idx="minor">
              <a:schemeClr val="tx1"/>
            </a:fontRef>
          </p:style>
        </p:cxnSp>
      </p:grpSp>
      <p:grpSp>
        <p:nvGrpSpPr>
          <p:cNvPr id="18" name="Groupe 73"/>
          <p:cNvGrpSpPr/>
          <p:nvPr/>
        </p:nvGrpSpPr>
        <p:grpSpPr>
          <a:xfrm>
            <a:off x="3500430" y="4572008"/>
            <a:ext cx="857482" cy="357190"/>
            <a:chOff x="3605667" y="4573598"/>
            <a:chExt cx="1000130" cy="357190"/>
          </a:xfrm>
        </p:grpSpPr>
        <p:cxnSp>
          <p:nvCxnSpPr>
            <p:cNvPr id="63" name="Connecteur droit 62"/>
            <p:cNvCxnSpPr/>
            <p:nvPr/>
          </p:nvCxnSpPr>
          <p:spPr>
            <a:xfrm rot="5400000">
              <a:off x="3428133" y="4751398"/>
              <a:ext cx="357190" cy="1589"/>
            </a:xfrm>
            <a:prstGeom prst="line">
              <a:avLst/>
            </a:prstGeom>
            <a:ln w="63500">
              <a:headEnd type="diamond" w="med" len="med"/>
              <a:tailEnd type="diamond" w="med" len="med"/>
            </a:ln>
          </p:spPr>
          <p:style>
            <a:lnRef idx="3">
              <a:schemeClr val="dk1"/>
            </a:lnRef>
            <a:fillRef idx="0">
              <a:schemeClr val="dk1"/>
            </a:fillRef>
            <a:effectRef idx="2">
              <a:schemeClr val="dk1"/>
            </a:effectRef>
            <a:fontRef idx="minor">
              <a:schemeClr val="tx1"/>
            </a:fontRef>
          </p:style>
        </p:cxnSp>
        <p:cxnSp>
          <p:nvCxnSpPr>
            <p:cNvPr id="64" name="Connecteur droit 63"/>
            <p:cNvCxnSpPr>
              <a:stCxn id="54" idx="1"/>
            </p:cNvCxnSpPr>
            <p:nvPr/>
          </p:nvCxnSpPr>
          <p:spPr>
            <a:xfrm rot="10800000">
              <a:off x="3605667" y="4929198"/>
              <a:ext cx="1000130" cy="1588"/>
            </a:xfrm>
            <a:prstGeom prst="line">
              <a:avLst/>
            </a:prstGeom>
            <a:ln w="63500">
              <a:headEnd type="diamond" w="med" len="med"/>
              <a:tailEnd type="diamond" w="med" len="med"/>
            </a:ln>
          </p:spPr>
          <p:style>
            <a:lnRef idx="3">
              <a:schemeClr val="dk1"/>
            </a:lnRef>
            <a:fillRef idx="0">
              <a:schemeClr val="dk1"/>
            </a:fillRef>
            <a:effectRef idx="2">
              <a:schemeClr val="dk1"/>
            </a:effectRef>
            <a:fontRef idx="minor">
              <a:schemeClr val="tx1"/>
            </a:fontRef>
          </p:style>
        </p:cxnSp>
      </p:grpSp>
      <p:cxnSp>
        <p:nvCxnSpPr>
          <p:cNvPr id="77" name="Connecteur droit 76"/>
          <p:cNvCxnSpPr/>
          <p:nvPr/>
        </p:nvCxnSpPr>
        <p:spPr>
          <a:xfrm rot="5400000">
            <a:off x="4286248" y="5715016"/>
            <a:ext cx="1143008" cy="1588"/>
          </a:xfrm>
          <a:prstGeom prst="line">
            <a:avLst/>
          </a:prstGeom>
          <a:ln w="63500">
            <a:solidFill>
              <a:srgbClr val="CC66FF"/>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a:off x="4857752" y="5572140"/>
            <a:ext cx="428628" cy="1588"/>
          </a:xfrm>
          <a:prstGeom prst="line">
            <a:avLst/>
          </a:prstGeom>
          <a:ln w="63500">
            <a:solidFill>
              <a:srgbClr val="CC66FF"/>
            </a:solidFill>
            <a:headEnd type="oval" w="med" len="med"/>
            <a:tailEnd type="triangle" w="med" len="med"/>
          </a:ln>
        </p:spPr>
        <p:style>
          <a:lnRef idx="3">
            <a:schemeClr val="accent3"/>
          </a:lnRef>
          <a:fillRef idx="0">
            <a:schemeClr val="accent3"/>
          </a:fillRef>
          <a:effectRef idx="2">
            <a:schemeClr val="accent3"/>
          </a:effectRef>
          <a:fontRef idx="minor">
            <a:schemeClr val="tx1"/>
          </a:fontRef>
        </p:style>
      </p:cxnSp>
      <p:cxnSp>
        <p:nvCxnSpPr>
          <p:cNvPr id="80" name="Connecteur droit 79"/>
          <p:cNvCxnSpPr/>
          <p:nvPr/>
        </p:nvCxnSpPr>
        <p:spPr>
          <a:xfrm>
            <a:off x="4857752" y="6284932"/>
            <a:ext cx="428628" cy="1588"/>
          </a:xfrm>
          <a:prstGeom prst="line">
            <a:avLst/>
          </a:prstGeom>
          <a:ln w="63500">
            <a:solidFill>
              <a:srgbClr val="CC66FF"/>
            </a:solidFill>
            <a:headEnd type="oval" w="med" len="med"/>
            <a:tailEnd type="triangle" w="med" len="med"/>
          </a:ln>
        </p:spPr>
        <p:style>
          <a:lnRef idx="3">
            <a:schemeClr val="accent3"/>
          </a:lnRef>
          <a:fillRef idx="0">
            <a:schemeClr val="accent3"/>
          </a:fillRef>
          <a:effectRef idx="2">
            <a:schemeClr val="accent3"/>
          </a:effectRef>
          <a:fontRef idx="minor">
            <a:schemeClr val="tx1"/>
          </a:fontRef>
        </p:style>
      </p:cxnSp>
      <p:sp>
        <p:nvSpPr>
          <p:cNvPr id="57" name="ZoneTexte 56"/>
          <p:cNvSpPr txBox="1"/>
          <p:nvPr/>
        </p:nvSpPr>
        <p:spPr>
          <a:xfrm>
            <a:off x="71406" y="3857628"/>
            <a:ext cx="1357322" cy="400110"/>
          </a:xfrm>
          <a:prstGeom prst="rect">
            <a:avLst/>
          </a:prstGeom>
          <a:solidFill>
            <a:srgbClr val="0070C0"/>
          </a:solidFill>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fr-FR" sz="2000" dirty="0" smtClean="0">
                <a:latin typeface="Arial" pitchFamily="34" charset="0"/>
                <a:cs typeface="Arial" pitchFamily="34" charset="0"/>
              </a:rPr>
              <a:t>Liés à :</a:t>
            </a:r>
            <a:endParaRPr lang="fr-FR" sz="2000" dirty="0">
              <a:latin typeface="Arial" pitchFamily="34" charset="0"/>
              <a:cs typeface="Arial" pitchFamily="34" charset="0"/>
            </a:endParaRPr>
          </a:p>
        </p:txBody>
      </p:sp>
      <p:grpSp>
        <p:nvGrpSpPr>
          <p:cNvPr id="26" name="Groupe 78"/>
          <p:cNvGrpSpPr/>
          <p:nvPr/>
        </p:nvGrpSpPr>
        <p:grpSpPr>
          <a:xfrm>
            <a:off x="642907" y="785794"/>
            <a:ext cx="1785953" cy="3000398"/>
            <a:chOff x="750064" y="642919"/>
            <a:chExt cx="1750234" cy="3214711"/>
          </a:xfrm>
        </p:grpSpPr>
        <p:cxnSp>
          <p:nvCxnSpPr>
            <p:cNvPr id="66" name="Connecteur droit 65"/>
            <p:cNvCxnSpPr/>
            <p:nvPr/>
          </p:nvCxnSpPr>
          <p:spPr>
            <a:xfrm rot="10800000" flipV="1">
              <a:off x="785789" y="642919"/>
              <a:ext cx="1714509" cy="12"/>
            </a:xfrm>
            <a:prstGeom prst="line">
              <a:avLst/>
            </a:prstGeom>
            <a:ln w="63500">
              <a:headEnd type="oval" w="med" len="med"/>
              <a:tailEnd type="oval" w="med" len="med"/>
            </a:ln>
          </p:spPr>
          <p:style>
            <a:lnRef idx="3">
              <a:schemeClr val="dk1"/>
            </a:lnRef>
            <a:fillRef idx="0">
              <a:schemeClr val="dk1"/>
            </a:fillRef>
            <a:effectRef idx="2">
              <a:schemeClr val="dk1"/>
            </a:effectRef>
            <a:fontRef idx="minor">
              <a:schemeClr val="tx1"/>
            </a:fontRef>
          </p:style>
        </p:cxnSp>
        <p:cxnSp>
          <p:nvCxnSpPr>
            <p:cNvPr id="68" name="Connecteur droit 67"/>
            <p:cNvCxnSpPr/>
            <p:nvPr/>
          </p:nvCxnSpPr>
          <p:spPr>
            <a:xfrm rot="16200000" flipH="1">
              <a:off x="-819020" y="2288543"/>
              <a:ext cx="3138171" cy="3"/>
            </a:xfrm>
            <a:prstGeom prst="line">
              <a:avLst/>
            </a:prstGeom>
            <a:ln w="63500">
              <a:headEnd type="oval" w="med" len="med"/>
              <a:tailEnd type="triangle" w="med" len="med"/>
            </a:ln>
          </p:spPr>
          <p:style>
            <a:lnRef idx="3">
              <a:schemeClr val="dk1"/>
            </a:lnRef>
            <a:fillRef idx="0">
              <a:schemeClr val="dk1"/>
            </a:fillRef>
            <a:effectRef idx="2">
              <a:schemeClr val="dk1"/>
            </a:effectRef>
            <a:fontRef idx="minor">
              <a:schemeClr val="tx1"/>
            </a:fontRef>
          </p:style>
        </p:cxnSp>
      </p:grpSp>
      <p:grpSp>
        <p:nvGrpSpPr>
          <p:cNvPr id="27" name="Groupe 80"/>
          <p:cNvGrpSpPr/>
          <p:nvPr/>
        </p:nvGrpSpPr>
        <p:grpSpPr>
          <a:xfrm>
            <a:off x="500034" y="4572008"/>
            <a:ext cx="2368920" cy="369332"/>
            <a:chOff x="500034" y="4572008"/>
            <a:chExt cx="2368920" cy="369332"/>
          </a:xfrm>
        </p:grpSpPr>
        <p:sp>
          <p:nvSpPr>
            <p:cNvPr id="59" name="ZoneTexte 58"/>
            <p:cNvSpPr txBox="1"/>
            <p:nvPr/>
          </p:nvSpPr>
          <p:spPr>
            <a:xfrm>
              <a:off x="928662" y="4572008"/>
              <a:ext cx="1940292" cy="369332"/>
            </a:xfrm>
            <a:prstGeom prst="rect">
              <a:avLst/>
            </a:prstGeom>
            <a:solidFill>
              <a:schemeClr val="bg1"/>
            </a:solidFill>
            <a:ln w="9525">
              <a:solidFill>
                <a:srgbClr val="CC66FF"/>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b="1" dirty="0" smtClean="0">
                  <a:latin typeface="Arial" pitchFamily="34" charset="0"/>
                  <a:cs typeface="Arial" pitchFamily="34" charset="0"/>
                </a:rPr>
                <a:t>L’urbanisation</a:t>
              </a:r>
              <a:endParaRPr lang="fr-FR" b="1" dirty="0">
                <a:latin typeface="Arial" pitchFamily="34" charset="0"/>
                <a:cs typeface="Arial" pitchFamily="34" charset="0"/>
              </a:endParaRPr>
            </a:p>
          </p:txBody>
        </p:sp>
        <p:sp>
          <p:nvSpPr>
            <p:cNvPr id="71" name="Flèche droite 70"/>
            <p:cNvSpPr/>
            <p:nvPr/>
          </p:nvSpPr>
          <p:spPr>
            <a:xfrm>
              <a:off x="500034" y="4643446"/>
              <a:ext cx="242536" cy="285752"/>
            </a:xfrm>
            <a:prstGeom prst="rightArrow">
              <a:avLst>
                <a:gd name="adj1" fmla="val 50000"/>
                <a:gd name="adj2" fmla="val 111111"/>
              </a:avLst>
            </a:prstGeom>
            <a:gradFill flip="none" rotWithShape="1">
              <a:gsLst>
                <a:gs pos="0">
                  <a:srgbClr val="FF3399">
                    <a:tint val="66000"/>
                    <a:satMod val="160000"/>
                  </a:srgbClr>
                </a:gs>
                <a:gs pos="50000">
                  <a:srgbClr val="FF3399">
                    <a:tint val="44500"/>
                    <a:satMod val="160000"/>
                  </a:srgbClr>
                </a:gs>
                <a:gs pos="100000">
                  <a:srgbClr val="FF3399">
                    <a:tint val="23500"/>
                    <a:satMod val="160000"/>
                  </a:srgbClr>
                </a:gs>
              </a:gsLst>
              <a:lin ang="18900000" scaled="1"/>
              <a:tileRect/>
            </a:gradFill>
            <a:ln>
              <a:solidFill>
                <a:srgbClr val="FF0066"/>
              </a:solidFill>
            </a:ln>
            <a:effectLst>
              <a:outerShdw blurRad="57150" dist="38100" dir="5400000" algn="ctr" rotWithShape="0">
                <a:srgbClr val="68007F">
                  <a:shade val="9000"/>
                  <a:satMod val="105000"/>
                  <a:alpha val="48000"/>
                </a:srgbClr>
              </a:outerShdw>
              <a:reflection blurRad="6350" stA="52000" endA="300" endPos="35000" dir="5400000" sy="-100000" algn="bl" rotWithShape="0"/>
            </a:effectLst>
            <a:scene3d>
              <a:camera prst="orthographicFront" fov="0">
                <a:rot lat="0" lon="0" rev="0"/>
              </a:camera>
              <a:lightRig rig="glow" dir="tl">
                <a:rot lat="0" lon="0" rev="900000"/>
              </a:lightRig>
            </a:scene3d>
            <a:sp3d prstMaterial="powder">
              <a:bevelT w="254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 lastClr="FFFFFF"/>
                </a:solidFill>
                <a:effectLst/>
                <a:uLnTx/>
                <a:uFillTx/>
                <a:latin typeface="Constantia" pitchFamily="18" charset="0"/>
              </a:endParaRPr>
            </a:p>
          </p:txBody>
        </p:sp>
      </p:grpSp>
      <p:grpSp>
        <p:nvGrpSpPr>
          <p:cNvPr id="33" name="Groupe 82"/>
          <p:cNvGrpSpPr/>
          <p:nvPr/>
        </p:nvGrpSpPr>
        <p:grpSpPr>
          <a:xfrm>
            <a:off x="500034" y="5715016"/>
            <a:ext cx="2692300" cy="369332"/>
            <a:chOff x="500034" y="5715016"/>
            <a:chExt cx="2692300" cy="369332"/>
          </a:xfrm>
        </p:grpSpPr>
        <p:sp>
          <p:nvSpPr>
            <p:cNvPr id="61" name="ZoneTexte 60"/>
            <p:cNvSpPr txBox="1"/>
            <p:nvPr/>
          </p:nvSpPr>
          <p:spPr>
            <a:xfrm>
              <a:off x="928661" y="5715016"/>
              <a:ext cx="2263673" cy="369332"/>
            </a:xfrm>
            <a:prstGeom prst="rect">
              <a:avLst/>
            </a:prstGeom>
            <a:solidFill>
              <a:schemeClr val="bg1"/>
            </a:solidFill>
            <a:ln>
              <a:solidFill>
                <a:srgbClr val="CC66FF"/>
              </a:solidFill>
            </a:ln>
          </p:spPr>
          <p:txBody>
            <a:bodyPr wrap="square" rtlCol="0">
              <a:spAutoFit/>
            </a:bodyPr>
            <a:lstStyle/>
            <a:p>
              <a:r>
                <a:rPr lang="fr-FR" b="1" dirty="0" smtClean="0">
                  <a:latin typeface="Arial" pitchFamily="34" charset="0"/>
                  <a:cs typeface="Arial" pitchFamily="34" charset="0"/>
                </a:rPr>
                <a:t>La technicisation</a:t>
              </a:r>
              <a:endParaRPr lang="fr-FR" b="1" dirty="0">
                <a:latin typeface="Arial" pitchFamily="34" charset="0"/>
                <a:cs typeface="Arial" pitchFamily="34" charset="0"/>
              </a:endParaRPr>
            </a:p>
          </p:txBody>
        </p:sp>
        <p:sp>
          <p:nvSpPr>
            <p:cNvPr id="72" name="Flèche droite 71"/>
            <p:cNvSpPr/>
            <p:nvPr/>
          </p:nvSpPr>
          <p:spPr>
            <a:xfrm>
              <a:off x="500034" y="5798596"/>
              <a:ext cx="242536" cy="285752"/>
            </a:xfrm>
            <a:prstGeom prst="rightArrow">
              <a:avLst>
                <a:gd name="adj1" fmla="val 50000"/>
                <a:gd name="adj2" fmla="val 111111"/>
              </a:avLst>
            </a:prstGeom>
            <a:gradFill flip="none" rotWithShape="1">
              <a:gsLst>
                <a:gs pos="0">
                  <a:srgbClr val="FF3399">
                    <a:tint val="66000"/>
                    <a:satMod val="160000"/>
                  </a:srgbClr>
                </a:gs>
                <a:gs pos="50000">
                  <a:srgbClr val="FF3399">
                    <a:tint val="44500"/>
                    <a:satMod val="160000"/>
                  </a:srgbClr>
                </a:gs>
                <a:gs pos="100000">
                  <a:srgbClr val="FF3399">
                    <a:tint val="23500"/>
                    <a:satMod val="160000"/>
                  </a:srgbClr>
                </a:gs>
              </a:gsLst>
              <a:lin ang="18900000" scaled="1"/>
              <a:tileRect/>
            </a:gradFill>
            <a:ln>
              <a:solidFill>
                <a:srgbClr val="FF0066"/>
              </a:solidFill>
            </a:ln>
            <a:effectLst>
              <a:outerShdw blurRad="57150" dist="38100" dir="5400000" algn="ctr" rotWithShape="0">
                <a:srgbClr val="68007F">
                  <a:shade val="9000"/>
                  <a:satMod val="105000"/>
                  <a:alpha val="48000"/>
                </a:srgbClr>
              </a:outerShdw>
              <a:reflection blurRad="6350" stA="52000" endA="300" endPos="35000" dir="5400000" sy="-100000" algn="bl" rotWithShape="0"/>
            </a:effectLst>
            <a:scene3d>
              <a:camera prst="orthographicFront" fov="0">
                <a:rot lat="0" lon="0" rev="0"/>
              </a:camera>
              <a:lightRig rig="glow" dir="tl">
                <a:rot lat="0" lon="0" rev="900000"/>
              </a:lightRig>
            </a:scene3d>
            <a:sp3d prstMaterial="powder">
              <a:bevelT w="254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 lastClr="FFFFFF"/>
                </a:solidFill>
                <a:effectLst/>
                <a:uLnTx/>
                <a:uFillTx/>
                <a:latin typeface="Constantia" pitchFamily="18" charset="0"/>
              </a:endParaRPr>
            </a:p>
          </p:txBody>
        </p:sp>
      </p:grpSp>
      <p:grpSp>
        <p:nvGrpSpPr>
          <p:cNvPr id="34" name="Groupe 81"/>
          <p:cNvGrpSpPr/>
          <p:nvPr/>
        </p:nvGrpSpPr>
        <p:grpSpPr>
          <a:xfrm>
            <a:off x="500034" y="5143512"/>
            <a:ext cx="2643206" cy="369332"/>
            <a:chOff x="500034" y="5143512"/>
            <a:chExt cx="2643206" cy="369332"/>
          </a:xfrm>
        </p:grpSpPr>
        <p:sp>
          <p:nvSpPr>
            <p:cNvPr id="62" name="ZoneTexte 61"/>
            <p:cNvSpPr txBox="1"/>
            <p:nvPr/>
          </p:nvSpPr>
          <p:spPr>
            <a:xfrm>
              <a:off x="960412" y="5143512"/>
              <a:ext cx="2182828" cy="369332"/>
            </a:xfrm>
            <a:prstGeom prst="rect">
              <a:avLst/>
            </a:prstGeom>
            <a:solidFill>
              <a:schemeClr val="bg1"/>
            </a:solidFill>
            <a:ln>
              <a:solidFill>
                <a:srgbClr val="CC66FF"/>
              </a:solidFill>
            </a:ln>
          </p:spPr>
          <p:txBody>
            <a:bodyPr wrap="square" rtlCol="0">
              <a:spAutoFit/>
            </a:bodyPr>
            <a:lstStyle/>
            <a:p>
              <a:r>
                <a:rPr lang="fr-FR" b="1" dirty="0" smtClean="0">
                  <a:latin typeface="Arial" pitchFamily="34" charset="0"/>
                  <a:cs typeface="Arial" pitchFamily="34" charset="0"/>
                </a:rPr>
                <a:t>L’industrialisation</a:t>
              </a:r>
              <a:endParaRPr lang="fr-FR" b="1" dirty="0">
                <a:latin typeface="Arial" pitchFamily="34" charset="0"/>
                <a:cs typeface="Arial" pitchFamily="34" charset="0"/>
              </a:endParaRPr>
            </a:p>
          </p:txBody>
        </p:sp>
        <p:sp>
          <p:nvSpPr>
            <p:cNvPr id="73" name="Flèche droite 72"/>
            <p:cNvSpPr/>
            <p:nvPr/>
          </p:nvSpPr>
          <p:spPr>
            <a:xfrm>
              <a:off x="500034" y="5227092"/>
              <a:ext cx="242536" cy="285752"/>
            </a:xfrm>
            <a:prstGeom prst="rightArrow">
              <a:avLst>
                <a:gd name="adj1" fmla="val 50000"/>
                <a:gd name="adj2" fmla="val 111111"/>
              </a:avLst>
            </a:prstGeom>
            <a:gradFill flip="none" rotWithShape="1">
              <a:gsLst>
                <a:gs pos="0">
                  <a:srgbClr val="FF3399">
                    <a:tint val="66000"/>
                    <a:satMod val="160000"/>
                  </a:srgbClr>
                </a:gs>
                <a:gs pos="50000">
                  <a:srgbClr val="FF3399">
                    <a:tint val="44500"/>
                    <a:satMod val="160000"/>
                  </a:srgbClr>
                </a:gs>
                <a:gs pos="100000">
                  <a:srgbClr val="FF3399">
                    <a:tint val="23500"/>
                    <a:satMod val="160000"/>
                  </a:srgbClr>
                </a:gs>
              </a:gsLst>
              <a:lin ang="18900000" scaled="1"/>
              <a:tileRect/>
            </a:gradFill>
            <a:ln>
              <a:solidFill>
                <a:srgbClr val="FF0066"/>
              </a:solidFill>
            </a:ln>
            <a:effectLst>
              <a:outerShdw blurRad="57150" dist="38100" dir="5400000" algn="ctr" rotWithShape="0">
                <a:srgbClr val="68007F">
                  <a:shade val="9000"/>
                  <a:satMod val="105000"/>
                  <a:alpha val="48000"/>
                </a:srgbClr>
              </a:outerShdw>
              <a:reflection blurRad="6350" stA="52000" endA="300" endPos="35000" dir="5400000" sy="-100000" algn="bl" rotWithShape="0"/>
            </a:effectLst>
            <a:scene3d>
              <a:camera prst="orthographicFront" fov="0">
                <a:rot lat="0" lon="0" rev="0"/>
              </a:camera>
              <a:lightRig rig="glow" dir="tl">
                <a:rot lat="0" lon="0" rev="900000"/>
              </a:lightRig>
            </a:scene3d>
            <a:sp3d prstMaterial="powder">
              <a:bevelT w="25400" h="381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 lastClr="FFFFFF"/>
                </a:solidFill>
                <a:effectLst/>
                <a:uLnTx/>
                <a:uFillTx/>
                <a:latin typeface="Constantia" pitchFamily="18"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fill="hold"/>
                                        <p:tgtEl>
                                          <p:spTgt spid="24"/>
                                        </p:tgtEl>
                                        <p:attrNameLst>
                                          <p:attrName>ppt_x</p:attrName>
                                        </p:attrNameLst>
                                      </p:cBhvr>
                                      <p:tavLst>
                                        <p:tav tm="0">
                                          <p:val>
                                            <p:strVal val="#ppt_x"/>
                                          </p:val>
                                        </p:tav>
                                        <p:tav tm="100000">
                                          <p:val>
                                            <p:strVal val="#ppt_x"/>
                                          </p:val>
                                        </p:tav>
                                      </p:tavLst>
                                    </p:anim>
                                    <p:anim calcmode="lin" valueType="num">
                                      <p:cBhvr additive="base">
                                        <p:cTn id="3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500" fill="hold"/>
                                        <p:tgtEl>
                                          <p:spTgt spid="2"/>
                                        </p:tgtEl>
                                        <p:attrNameLst>
                                          <p:attrName>ppt_x</p:attrName>
                                        </p:attrNameLst>
                                      </p:cBhvr>
                                      <p:tavLst>
                                        <p:tav tm="0">
                                          <p:val>
                                            <p:strVal val="#ppt_x"/>
                                          </p:val>
                                        </p:tav>
                                        <p:tav tm="100000">
                                          <p:val>
                                            <p:strVal val="#ppt_x"/>
                                          </p:val>
                                        </p:tav>
                                      </p:tavLst>
                                    </p:anim>
                                    <p:anim calcmode="lin" valueType="num">
                                      <p:cBhvr additive="base">
                                        <p:cTn id="3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additive="base">
                                        <p:cTn id="44" dur="500" fill="hold"/>
                                        <p:tgtEl>
                                          <p:spTgt spid="3"/>
                                        </p:tgtEl>
                                        <p:attrNameLst>
                                          <p:attrName>ppt_x</p:attrName>
                                        </p:attrNameLst>
                                      </p:cBhvr>
                                      <p:tavLst>
                                        <p:tav tm="0">
                                          <p:val>
                                            <p:strVal val="#ppt_x"/>
                                          </p:val>
                                        </p:tav>
                                        <p:tav tm="100000">
                                          <p:val>
                                            <p:strVal val="#ppt_x"/>
                                          </p:val>
                                        </p:tav>
                                      </p:tavLst>
                                    </p:anim>
                                    <p:anim calcmode="lin" valueType="num">
                                      <p:cBhvr additive="base">
                                        <p:cTn id="4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ppt_x"/>
                                          </p:val>
                                        </p:tav>
                                        <p:tav tm="100000">
                                          <p:val>
                                            <p:strVal val="#ppt_x"/>
                                          </p:val>
                                        </p:tav>
                                      </p:tavLst>
                                    </p:anim>
                                    <p:anim calcmode="lin" valueType="num">
                                      <p:cBhvr additive="base">
                                        <p:cTn id="5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ppt_x"/>
                                          </p:val>
                                        </p:tav>
                                        <p:tav tm="100000">
                                          <p:val>
                                            <p:strVal val="#ppt_x"/>
                                          </p:val>
                                        </p:tav>
                                      </p:tavLst>
                                    </p:anim>
                                    <p:anim calcmode="lin" valueType="num">
                                      <p:cBhvr additive="base">
                                        <p:cTn id="6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additive="base">
                                        <p:cTn id="68" dur="500" fill="hold"/>
                                        <p:tgtEl>
                                          <p:spTgt spid="30"/>
                                        </p:tgtEl>
                                        <p:attrNameLst>
                                          <p:attrName>ppt_x</p:attrName>
                                        </p:attrNameLst>
                                      </p:cBhvr>
                                      <p:tavLst>
                                        <p:tav tm="0">
                                          <p:val>
                                            <p:strVal val="#ppt_x"/>
                                          </p:val>
                                        </p:tav>
                                        <p:tav tm="100000">
                                          <p:val>
                                            <p:strVal val="#ppt_x"/>
                                          </p:val>
                                        </p:tav>
                                      </p:tavLst>
                                    </p:anim>
                                    <p:anim calcmode="lin" valueType="num">
                                      <p:cBhvr additive="base">
                                        <p:cTn id="69" dur="500" fill="hold"/>
                                        <p:tgtEl>
                                          <p:spTgt spid="30"/>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cBhvr additive="base">
                                        <p:cTn id="72" dur="500" fill="hold"/>
                                        <p:tgtEl>
                                          <p:spTgt spid="36"/>
                                        </p:tgtEl>
                                        <p:attrNameLst>
                                          <p:attrName>ppt_x</p:attrName>
                                        </p:attrNameLst>
                                      </p:cBhvr>
                                      <p:tavLst>
                                        <p:tav tm="0">
                                          <p:val>
                                            <p:strVal val="#ppt_x"/>
                                          </p:val>
                                        </p:tav>
                                        <p:tav tm="100000">
                                          <p:val>
                                            <p:strVal val="#ppt_x"/>
                                          </p:val>
                                        </p:tav>
                                      </p:tavLst>
                                    </p:anim>
                                    <p:anim calcmode="lin" valueType="num">
                                      <p:cBhvr additive="base">
                                        <p:cTn id="7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nodeType="clickEffect">
                                  <p:stCondLst>
                                    <p:cond delay="0"/>
                                  </p:stCondLst>
                                  <p:childTnLst>
                                    <p:set>
                                      <p:cBhvr>
                                        <p:cTn id="77" dur="1" fill="hold">
                                          <p:stCondLst>
                                            <p:cond delay="0"/>
                                          </p:stCondLst>
                                        </p:cTn>
                                        <p:tgtEl>
                                          <p:spTgt spid="8"/>
                                        </p:tgtEl>
                                        <p:attrNameLst>
                                          <p:attrName>style.visibility</p:attrName>
                                        </p:attrNameLst>
                                      </p:cBhvr>
                                      <p:to>
                                        <p:strVal val="visible"/>
                                      </p:to>
                                    </p:set>
                                    <p:anim calcmode="lin" valueType="num">
                                      <p:cBhvr additive="base">
                                        <p:cTn id="78" dur="500" fill="hold"/>
                                        <p:tgtEl>
                                          <p:spTgt spid="8"/>
                                        </p:tgtEl>
                                        <p:attrNameLst>
                                          <p:attrName>ppt_x</p:attrName>
                                        </p:attrNameLst>
                                      </p:cBhvr>
                                      <p:tavLst>
                                        <p:tav tm="0">
                                          <p:val>
                                            <p:strVal val="#ppt_x"/>
                                          </p:val>
                                        </p:tav>
                                        <p:tav tm="100000">
                                          <p:val>
                                            <p:strVal val="#ppt_x"/>
                                          </p:val>
                                        </p:tav>
                                      </p:tavLst>
                                    </p:anim>
                                    <p:anim calcmode="lin" valueType="num">
                                      <p:cBhvr additive="base">
                                        <p:cTn id="7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11"/>
                                        </p:tgtEl>
                                        <p:attrNameLst>
                                          <p:attrName>style.visibility</p:attrName>
                                        </p:attrNameLst>
                                      </p:cBhvr>
                                      <p:to>
                                        <p:strVal val="visible"/>
                                      </p:to>
                                    </p:set>
                                    <p:anim calcmode="lin" valueType="num">
                                      <p:cBhvr additive="base">
                                        <p:cTn id="84" dur="500" fill="hold"/>
                                        <p:tgtEl>
                                          <p:spTgt spid="11"/>
                                        </p:tgtEl>
                                        <p:attrNameLst>
                                          <p:attrName>ppt_x</p:attrName>
                                        </p:attrNameLst>
                                      </p:cBhvr>
                                      <p:tavLst>
                                        <p:tav tm="0">
                                          <p:val>
                                            <p:strVal val="#ppt_x"/>
                                          </p:val>
                                        </p:tav>
                                        <p:tav tm="100000">
                                          <p:val>
                                            <p:strVal val="#ppt_x"/>
                                          </p:val>
                                        </p:tav>
                                      </p:tavLst>
                                    </p:anim>
                                    <p:anim calcmode="lin" valueType="num">
                                      <p:cBhvr additive="base">
                                        <p:cTn id="8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nodeType="clickEffect">
                                  <p:stCondLst>
                                    <p:cond delay="0"/>
                                  </p:stCondLst>
                                  <p:childTnLst>
                                    <p:set>
                                      <p:cBhvr>
                                        <p:cTn id="89" dur="1" fill="hold">
                                          <p:stCondLst>
                                            <p:cond delay="0"/>
                                          </p:stCondLst>
                                        </p:cTn>
                                        <p:tgtEl>
                                          <p:spTgt spid="14"/>
                                        </p:tgtEl>
                                        <p:attrNameLst>
                                          <p:attrName>style.visibility</p:attrName>
                                        </p:attrNameLst>
                                      </p:cBhvr>
                                      <p:to>
                                        <p:strVal val="visible"/>
                                      </p:to>
                                    </p:set>
                                    <p:anim calcmode="lin" valueType="num">
                                      <p:cBhvr additive="base">
                                        <p:cTn id="90" dur="500" fill="hold"/>
                                        <p:tgtEl>
                                          <p:spTgt spid="14"/>
                                        </p:tgtEl>
                                        <p:attrNameLst>
                                          <p:attrName>ppt_x</p:attrName>
                                        </p:attrNameLst>
                                      </p:cBhvr>
                                      <p:tavLst>
                                        <p:tav tm="0">
                                          <p:val>
                                            <p:strVal val="#ppt_x"/>
                                          </p:val>
                                        </p:tav>
                                        <p:tav tm="100000">
                                          <p:val>
                                            <p:strVal val="#ppt_x"/>
                                          </p:val>
                                        </p:tav>
                                      </p:tavLst>
                                    </p:anim>
                                    <p:anim calcmode="lin" valueType="num">
                                      <p:cBhvr additive="base">
                                        <p:cTn id="9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nodeType="clickEffect">
                                  <p:stCondLst>
                                    <p:cond delay="0"/>
                                  </p:stCondLst>
                                  <p:childTnLst>
                                    <p:set>
                                      <p:cBhvr>
                                        <p:cTn id="95" dur="1" fill="hold">
                                          <p:stCondLst>
                                            <p:cond delay="0"/>
                                          </p:stCondLst>
                                        </p:cTn>
                                        <p:tgtEl>
                                          <p:spTgt spid="15"/>
                                        </p:tgtEl>
                                        <p:attrNameLst>
                                          <p:attrName>style.visibility</p:attrName>
                                        </p:attrNameLst>
                                      </p:cBhvr>
                                      <p:to>
                                        <p:strVal val="visible"/>
                                      </p:to>
                                    </p:set>
                                    <p:anim calcmode="lin" valueType="num">
                                      <p:cBhvr additive="base">
                                        <p:cTn id="96" dur="500" fill="hold"/>
                                        <p:tgtEl>
                                          <p:spTgt spid="15"/>
                                        </p:tgtEl>
                                        <p:attrNameLst>
                                          <p:attrName>ppt_x</p:attrName>
                                        </p:attrNameLst>
                                      </p:cBhvr>
                                      <p:tavLst>
                                        <p:tav tm="0">
                                          <p:val>
                                            <p:strVal val="#ppt_x"/>
                                          </p:val>
                                        </p:tav>
                                        <p:tav tm="100000">
                                          <p:val>
                                            <p:strVal val="#ppt_x"/>
                                          </p:val>
                                        </p:tav>
                                      </p:tavLst>
                                    </p:anim>
                                    <p:anim calcmode="lin" valueType="num">
                                      <p:cBhvr additive="base">
                                        <p:cTn id="9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55" presetClass="entr" presetSubtype="0" fill="hold" nodeType="clickEffect">
                                  <p:stCondLst>
                                    <p:cond delay="0"/>
                                  </p:stCondLst>
                                  <p:childTnLst>
                                    <p:set>
                                      <p:cBhvr>
                                        <p:cTn id="101" dur="1" fill="hold">
                                          <p:stCondLst>
                                            <p:cond delay="0"/>
                                          </p:stCondLst>
                                        </p:cTn>
                                        <p:tgtEl>
                                          <p:spTgt spid="17"/>
                                        </p:tgtEl>
                                        <p:attrNameLst>
                                          <p:attrName>style.visibility</p:attrName>
                                        </p:attrNameLst>
                                      </p:cBhvr>
                                      <p:to>
                                        <p:strVal val="visible"/>
                                      </p:to>
                                    </p:set>
                                    <p:anim calcmode="lin" valueType="num">
                                      <p:cBhvr>
                                        <p:cTn id="102" dur="1000" fill="hold"/>
                                        <p:tgtEl>
                                          <p:spTgt spid="17"/>
                                        </p:tgtEl>
                                        <p:attrNameLst>
                                          <p:attrName>ppt_w</p:attrName>
                                        </p:attrNameLst>
                                      </p:cBhvr>
                                      <p:tavLst>
                                        <p:tav tm="0">
                                          <p:val>
                                            <p:strVal val="#ppt_w*0.70"/>
                                          </p:val>
                                        </p:tav>
                                        <p:tav tm="100000">
                                          <p:val>
                                            <p:strVal val="#ppt_w"/>
                                          </p:val>
                                        </p:tav>
                                      </p:tavLst>
                                    </p:anim>
                                    <p:anim calcmode="lin" valueType="num">
                                      <p:cBhvr>
                                        <p:cTn id="103" dur="1000" fill="hold"/>
                                        <p:tgtEl>
                                          <p:spTgt spid="17"/>
                                        </p:tgtEl>
                                        <p:attrNameLst>
                                          <p:attrName>ppt_h</p:attrName>
                                        </p:attrNameLst>
                                      </p:cBhvr>
                                      <p:tavLst>
                                        <p:tav tm="0">
                                          <p:val>
                                            <p:strVal val="#ppt_h"/>
                                          </p:val>
                                        </p:tav>
                                        <p:tav tm="100000">
                                          <p:val>
                                            <p:strVal val="#ppt_h"/>
                                          </p:val>
                                        </p:tav>
                                      </p:tavLst>
                                    </p:anim>
                                    <p:animEffect transition="in" filter="fade">
                                      <p:cBhvr>
                                        <p:cTn id="104" dur="1000"/>
                                        <p:tgtEl>
                                          <p:spTgt spid="17"/>
                                        </p:tgtEl>
                                      </p:cBhvr>
                                    </p:animEffect>
                                  </p:childTnLst>
                                </p:cTn>
                              </p:par>
                              <p:par>
                                <p:cTn id="105" presetID="55" presetClass="entr" presetSubtype="0" fill="hold" nodeType="withEffect">
                                  <p:stCondLst>
                                    <p:cond delay="0"/>
                                  </p:stCondLst>
                                  <p:childTnLst>
                                    <p:set>
                                      <p:cBhvr>
                                        <p:cTn id="106" dur="1" fill="hold">
                                          <p:stCondLst>
                                            <p:cond delay="0"/>
                                          </p:stCondLst>
                                        </p:cTn>
                                        <p:tgtEl>
                                          <p:spTgt spid="18"/>
                                        </p:tgtEl>
                                        <p:attrNameLst>
                                          <p:attrName>style.visibility</p:attrName>
                                        </p:attrNameLst>
                                      </p:cBhvr>
                                      <p:to>
                                        <p:strVal val="visible"/>
                                      </p:to>
                                    </p:set>
                                    <p:anim calcmode="lin" valueType="num">
                                      <p:cBhvr>
                                        <p:cTn id="107" dur="1000" fill="hold"/>
                                        <p:tgtEl>
                                          <p:spTgt spid="18"/>
                                        </p:tgtEl>
                                        <p:attrNameLst>
                                          <p:attrName>ppt_w</p:attrName>
                                        </p:attrNameLst>
                                      </p:cBhvr>
                                      <p:tavLst>
                                        <p:tav tm="0">
                                          <p:val>
                                            <p:strVal val="#ppt_w*0.70"/>
                                          </p:val>
                                        </p:tav>
                                        <p:tav tm="100000">
                                          <p:val>
                                            <p:strVal val="#ppt_w"/>
                                          </p:val>
                                        </p:tav>
                                      </p:tavLst>
                                    </p:anim>
                                    <p:anim calcmode="lin" valueType="num">
                                      <p:cBhvr>
                                        <p:cTn id="108" dur="1000" fill="hold"/>
                                        <p:tgtEl>
                                          <p:spTgt spid="18"/>
                                        </p:tgtEl>
                                        <p:attrNameLst>
                                          <p:attrName>ppt_h</p:attrName>
                                        </p:attrNameLst>
                                      </p:cBhvr>
                                      <p:tavLst>
                                        <p:tav tm="0">
                                          <p:val>
                                            <p:strVal val="#ppt_h"/>
                                          </p:val>
                                        </p:tav>
                                        <p:tav tm="100000">
                                          <p:val>
                                            <p:strVal val="#ppt_h"/>
                                          </p:val>
                                        </p:tav>
                                      </p:tavLst>
                                    </p:anim>
                                    <p:animEffect transition="in" filter="fade">
                                      <p:cBhvr>
                                        <p:cTn id="109" dur="1000"/>
                                        <p:tgtEl>
                                          <p:spTgt spid="18"/>
                                        </p:tgtEl>
                                      </p:cBhvr>
                                    </p:animEffect>
                                  </p:childTnLst>
                                </p:cTn>
                              </p:par>
                              <p:par>
                                <p:cTn id="110" presetID="55" presetClass="entr" presetSubtype="0" fill="hold" grpId="0" nodeType="withEffect">
                                  <p:stCondLst>
                                    <p:cond delay="0"/>
                                  </p:stCondLst>
                                  <p:childTnLst>
                                    <p:set>
                                      <p:cBhvr>
                                        <p:cTn id="111" dur="1" fill="hold">
                                          <p:stCondLst>
                                            <p:cond delay="0"/>
                                          </p:stCondLst>
                                        </p:cTn>
                                        <p:tgtEl>
                                          <p:spTgt spid="54"/>
                                        </p:tgtEl>
                                        <p:attrNameLst>
                                          <p:attrName>style.visibility</p:attrName>
                                        </p:attrNameLst>
                                      </p:cBhvr>
                                      <p:to>
                                        <p:strVal val="visible"/>
                                      </p:to>
                                    </p:set>
                                    <p:anim calcmode="lin" valueType="num">
                                      <p:cBhvr>
                                        <p:cTn id="112" dur="1000" fill="hold"/>
                                        <p:tgtEl>
                                          <p:spTgt spid="54"/>
                                        </p:tgtEl>
                                        <p:attrNameLst>
                                          <p:attrName>ppt_w</p:attrName>
                                        </p:attrNameLst>
                                      </p:cBhvr>
                                      <p:tavLst>
                                        <p:tav tm="0">
                                          <p:val>
                                            <p:strVal val="#ppt_w*0.70"/>
                                          </p:val>
                                        </p:tav>
                                        <p:tav tm="100000">
                                          <p:val>
                                            <p:strVal val="#ppt_w"/>
                                          </p:val>
                                        </p:tav>
                                      </p:tavLst>
                                    </p:anim>
                                    <p:anim calcmode="lin" valueType="num">
                                      <p:cBhvr>
                                        <p:cTn id="113" dur="1000" fill="hold"/>
                                        <p:tgtEl>
                                          <p:spTgt spid="54"/>
                                        </p:tgtEl>
                                        <p:attrNameLst>
                                          <p:attrName>ppt_h</p:attrName>
                                        </p:attrNameLst>
                                      </p:cBhvr>
                                      <p:tavLst>
                                        <p:tav tm="0">
                                          <p:val>
                                            <p:strVal val="#ppt_h"/>
                                          </p:val>
                                        </p:tav>
                                        <p:tav tm="100000">
                                          <p:val>
                                            <p:strVal val="#ppt_h"/>
                                          </p:val>
                                        </p:tav>
                                      </p:tavLst>
                                    </p:anim>
                                    <p:animEffect transition="in" filter="fade">
                                      <p:cBhvr>
                                        <p:cTn id="114" dur="1000"/>
                                        <p:tgtEl>
                                          <p:spTgt spid="54"/>
                                        </p:tgtEl>
                                      </p:cBhvr>
                                    </p:animEffect>
                                  </p:childTnLst>
                                </p:cTn>
                              </p:par>
                            </p:childTnLst>
                          </p:cTn>
                        </p:par>
                      </p:childTnLst>
                    </p:cTn>
                  </p:par>
                  <p:par>
                    <p:cTn id="115" fill="hold">
                      <p:stCondLst>
                        <p:cond delay="indefinite"/>
                      </p:stCondLst>
                      <p:childTnLst>
                        <p:par>
                          <p:cTn id="116" fill="hold">
                            <p:stCondLst>
                              <p:cond delay="0"/>
                            </p:stCondLst>
                            <p:childTnLst>
                              <p:par>
                                <p:cTn id="117" presetID="4" presetClass="entr" presetSubtype="16" fill="hold" nodeType="clickEffect">
                                  <p:stCondLst>
                                    <p:cond delay="0"/>
                                  </p:stCondLst>
                                  <p:childTnLst>
                                    <p:set>
                                      <p:cBhvr>
                                        <p:cTn id="118" dur="1" fill="hold">
                                          <p:stCondLst>
                                            <p:cond delay="0"/>
                                          </p:stCondLst>
                                        </p:cTn>
                                        <p:tgtEl>
                                          <p:spTgt spid="77"/>
                                        </p:tgtEl>
                                        <p:attrNameLst>
                                          <p:attrName>style.visibility</p:attrName>
                                        </p:attrNameLst>
                                      </p:cBhvr>
                                      <p:to>
                                        <p:strVal val="visible"/>
                                      </p:to>
                                    </p:set>
                                    <p:animEffect transition="in" filter="box(in)">
                                      <p:cBhvr>
                                        <p:cTn id="119" dur="500"/>
                                        <p:tgtEl>
                                          <p:spTgt spid="77"/>
                                        </p:tgtEl>
                                      </p:cBhvr>
                                    </p:animEffect>
                                  </p:childTnLst>
                                </p:cTn>
                              </p:par>
                              <p:par>
                                <p:cTn id="120" presetID="4" presetClass="entr" presetSubtype="16" fill="hold" nodeType="withEffect">
                                  <p:stCondLst>
                                    <p:cond delay="0"/>
                                  </p:stCondLst>
                                  <p:childTnLst>
                                    <p:set>
                                      <p:cBhvr>
                                        <p:cTn id="121" dur="1" fill="hold">
                                          <p:stCondLst>
                                            <p:cond delay="0"/>
                                          </p:stCondLst>
                                        </p:cTn>
                                        <p:tgtEl>
                                          <p:spTgt spid="78"/>
                                        </p:tgtEl>
                                        <p:attrNameLst>
                                          <p:attrName>style.visibility</p:attrName>
                                        </p:attrNameLst>
                                      </p:cBhvr>
                                      <p:to>
                                        <p:strVal val="visible"/>
                                      </p:to>
                                    </p:set>
                                    <p:animEffect transition="in" filter="box(in)">
                                      <p:cBhvr>
                                        <p:cTn id="122" dur="500"/>
                                        <p:tgtEl>
                                          <p:spTgt spid="78"/>
                                        </p:tgtEl>
                                      </p:cBhvr>
                                    </p:animEffect>
                                  </p:childTnLst>
                                </p:cTn>
                              </p:par>
                              <p:par>
                                <p:cTn id="123" presetID="4" presetClass="entr" presetSubtype="16" fill="hold" nodeType="with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box(in)">
                                      <p:cBhvr>
                                        <p:cTn id="125" dur="500"/>
                                        <p:tgtEl>
                                          <p:spTgt spid="80"/>
                                        </p:tgtEl>
                                      </p:cBhvr>
                                    </p:animEffect>
                                  </p:childTnLst>
                                </p:cTn>
                              </p:par>
                            </p:childTnLst>
                          </p:cTn>
                        </p:par>
                      </p:childTnLst>
                    </p:cTn>
                  </p:par>
                  <p:par>
                    <p:cTn id="126" fill="hold">
                      <p:stCondLst>
                        <p:cond delay="indefinite"/>
                      </p:stCondLst>
                      <p:childTnLst>
                        <p:par>
                          <p:cTn id="127" fill="hold">
                            <p:stCondLst>
                              <p:cond delay="0"/>
                            </p:stCondLst>
                            <p:childTnLst>
                              <p:par>
                                <p:cTn id="128" presetID="24" presetClass="entr" presetSubtype="0" fill="hold" grpId="0" nodeType="clickEffect">
                                  <p:stCondLst>
                                    <p:cond delay="0"/>
                                  </p:stCondLst>
                                  <p:childTnLst>
                                    <p:set>
                                      <p:cBhvr>
                                        <p:cTn id="129" dur="1" fill="hold">
                                          <p:stCondLst>
                                            <p:cond delay="0"/>
                                          </p:stCondLst>
                                        </p:cTn>
                                        <p:tgtEl>
                                          <p:spTgt spid="56"/>
                                        </p:tgtEl>
                                        <p:attrNameLst>
                                          <p:attrName>style.visibility</p:attrName>
                                        </p:attrNameLst>
                                      </p:cBhvr>
                                      <p:to>
                                        <p:strVal val="visible"/>
                                      </p:to>
                                    </p:set>
                                    <p:anim to="" calcmode="lin" valueType="num">
                                      <p:cBhvr>
                                        <p:cTn id="130" dur="1" fill="hold"/>
                                        <p:tgtEl>
                                          <p:spTgt spid="56"/>
                                        </p:tgtEl>
                                        <p:attrNameLst>
                                          <p:attrName/>
                                        </p:attrNameLst>
                                      </p:cBhvr>
                                    </p:anim>
                                  </p:childTnLst>
                                </p:cTn>
                              </p:par>
                              <p:par>
                                <p:cTn id="131" presetID="24" presetClass="entr" presetSubtype="0" fill="hold" grpId="0" nodeType="withEffect">
                                  <p:stCondLst>
                                    <p:cond delay="0"/>
                                  </p:stCondLst>
                                  <p:childTnLst>
                                    <p:set>
                                      <p:cBhvr>
                                        <p:cTn id="132" dur="1" fill="hold">
                                          <p:stCondLst>
                                            <p:cond delay="0"/>
                                          </p:stCondLst>
                                        </p:cTn>
                                        <p:tgtEl>
                                          <p:spTgt spid="55"/>
                                        </p:tgtEl>
                                        <p:attrNameLst>
                                          <p:attrName>style.visibility</p:attrName>
                                        </p:attrNameLst>
                                      </p:cBhvr>
                                      <p:to>
                                        <p:strVal val="visible"/>
                                      </p:to>
                                    </p:set>
                                    <p:anim to="" calcmode="lin" valueType="num">
                                      <p:cBhvr>
                                        <p:cTn id="133" dur="1" fill="hold"/>
                                        <p:tgtEl>
                                          <p:spTgt spid="55"/>
                                        </p:tgtEl>
                                        <p:attrNameLst>
                                          <p:attrName/>
                                        </p:attrNameLst>
                                      </p:cBhvr>
                                    </p:anim>
                                  </p:childTnLst>
                                </p:cTn>
                              </p:par>
                            </p:childTnLst>
                          </p:cTn>
                        </p:par>
                      </p:childTnLst>
                    </p:cTn>
                  </p:par>
                  <p:par>
                    <p:cTn id="134" fill="hold">
                      <p:stCondLst>
                        <p:cond delay="indefinite"/>
                      </p:stCondLst>
                      <p:childTnLst>
                        <p:par>
                          <p:cTn id="135" fill="hold">
                            <p:stCondLst>
                              <p:cond delay="0"/>
                            </p:stCondLst>
                            <p:childTnLst>
                              <p:par>
                                <p:cTn id="136" presetID="24" presetClass="entr" presetSubtype="0" fill="hold" nodeType="clickEffect">
                                  <p:stCondLst>
                                    <p:cond delay="0"/>
                                  </p:stCondLst>
                                  <p:childTnLst>
                                    <p:set>
                                      <p:cBhvr>
                                        <p:cTn id="137" dur="1" fill="hold">
                                          <p:stCondLst>
                                            <p:cond delay="0"/>
                                          </p:stCondLst>
                                        </p:cTn>
                                        <p:tgtEl>
                                          <p:spTgt spid="26"/>
                                        </p:tgtEl>
                                        <p:attrNameLst>
                                          <p:attrName>style.visibility</p:attrName>
                                        </p:attrNameLst>
                                      </p:cBhvr>
                                      <p:to>
                                        <p:strVal val="visible"/>
                                      </p:to>
                                    </p:set>
                                    <p:anim to="" calcmode="lin" valueType="num">
                                      <p:cBhvr>
                                        <p:cTn id="138" dur="1" fill="hold"/>
                                        <p:tgtEl>
                                          <p:spTgt spid="26"/>
                                        </p:tgtEl>
                                        <p:attrNameLst>
                                          <p:attrName/>
                                        </p:attrNameLst>
                                      </p:cBhvr>
                                    </p:anim>
                                  </p:childTnLst>
                                </p:cTn>
                              </p:par>
                            </p:childTnLst>
                          </p:cTn>
                        </p:par>
                      </p:childTnLst>
                    </p:cTn>
                  </p:par>
                  <p:par>
                    <p:cTn id="139" fill="hold">
                      <p:stCondLst>
                        <p:cond delay="indefinite"/>
                      </p:stCondLst>
                      <p:childTnLst>
                        <p:par>
                          <p:cTn id="140" fill="hold">
                            <p:stCondLst>
                              <p:cond delay="0"/>
                            </p:stCondLst>
                            <p:childTnLst>
                              <p:par>
                                <p:cTn id="141" presetID="2" presetClass="entr" presetSubtype="4" fill="hold" grpId="0" nodeType="clickEffect">
                                  <p:stCondLst>
                                    <p:cond delay="0"/>
                                  </p:stCondLst>
                                  <p:childTnLst>
                                    <p:set>
                                      <p:cBhvr>
                                        <p:cTn id="142" dur="1" fill="hold">
                                          <p:stCondLst>
                                            <p:cond delay="0"/>
                                          </p:stCondLst>
                                        </p:cTn>
                                        <p:tgtEl>
                                          <p:spTgt spid="57"/>
                                        </p:tgtEl>
                                        <p:attrNameLst>
                                          <p:attrName>style.visibility</p:attrName>
                                        </p:attrNameLst>
                                      </p:cBhvr>
                                      <p:to>
                                        <p:strVal val="visible"/>
                                      </p:to>
                                    </p:set>
                                    <p:anim calcmode="lin" valueType="num">
                                      <p:cBhvr additive="base">
                                        <p:cTn id="143" dur="500" fill="hold"/>
                                        <p:tgtEl>
                                          <p:spTgt spid="57"/>
                                        </p:tgtEl>
                                        <p:attrNameLst>
                                          <p:attrName>ppt_x</p:attrName>
                                        </p:attrNameLst>
                                      </p:cBhvr>
                                      <p:tavLst>
                                        <p:tav tm="0">
                                          <p:val>
                                            <p:strVal val="#ppt_x"/>
                                          </p:val>
                                        </p:tav>
                                        <p:tav tm="100000">
                                          <p:val>
                                            <p:strVal val="#ppt_x"/>
                                          </p:val>
                                        </p:tav>
                                      </p:tavLst>
                                    </p:anim>
                                    <p:anim calcmode="lin" valueType="num">
                                      <p:cBhvr additive="base">
                                        <p:cTn id="144"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145" fill="hold">
                      <p:stCondLst>
                        <p:cond delay="indefinite"/>
                      </p:stCondLst>
                      <p:childTnLst>
                        <p:par>
                          <p:cTn id="146" fill="hold">
                            <p:stCondLst>
                              <p:cond delay="0"/>
                            </p:stCondLst>
                            <p:childTnLst>
                              <p:par>
                                <p:cTn id="147" presetID="24" presetClass="entr" presetSubtype="0" fill="hold" nodeType="clickEffect">
                                  <p:stCondLst>
                                    <p:cond delay="0"/>
                                  </p:stCondLst>
                                  <p:childTnLst>
                                    <p:set>
                                      <p:cBhvr>
                                        <p:cTn id="148" dur="1" fill="hold">
                                          <p:stCondLst>
                                            <p:cond delay="0"/>
                                          </p:stCondLst>
                                        </p:cTn>
                                        <p:tgtEl>
                                          <p:spTgt spid="27"/>
                                        </p:tgtEl>
                                        <p:attrNameLst>
                                          <p:attrName>style.visibility</p:attrName>
                                        </p:attrNameLst>
                                      </p:cBhvr>
                                      <p:to>
                                        <p:strVal val="visible"/>
                                      </p:to>
                                    </p:set>
                                    <p:anim to="" calcmode="lin" valueType="num">
                                      <p:cBhvr>
                                        <p:cTn id="149" dur="1" fill="hold"/>
                                        <p:tgtEl>
                                          <p:spTgt spid="27"/>
                                        </p:tgtEl>
                                        <p:attrNameLst>
                                          <p:attrName/>
                                        </p:attrNameLst>
                                      </p:cBhvr>
                                    </p:anim>
                                  </p:childTnLst>
                                </p:cTn>
                              </p:par>
                            </p:childTnLst>
                          </p:cTn>
                        </p:par>
                      </p:childTnLst>
                    </p:cTn>
                  </p:par>
                  <p:par>
                    <p:cTn id="150" fill="hold">
                      <p:stCondLst>
                        <p:cond delay="indefinite"/>
                      </p:stCondLst>
                      <p:childTnLst>
                        <p:par>
                          <p:cTn id="151" fill="hold">
                            <p:stCondLst>
                              <p:cond delay="0"/>
                            </p:stCondLst>
                            <p:childTnLst>
                              <p:par>
                                <p:cTn id="152" presetID="24" presetClass="entr" presetSubtype="0" fill="hold" nodeType="clickEffect">
                                  <p:stCondLst>
                                    <p:cond delay="0"/>
                                  </p:stCondLst>
                                  <p:childTnLst>
                                    <p:set>
                                      <p:cBhvr>
                                        <p:cTn id="153" dur="1" fill="hold">
                                          <p:stCondLst>
                                            <p:cond delay="0"/>
                                          </p:stCondLst>
                                        </p:cTn>
                                        <p:tgtEl>
                                          <p:spTgt spid="34"/>
                                        </p:tgtEl>
                                        <p:attrNameLst>
                                          <p:attrName>style.visibility</p:attrName>
                                        </p:attrNameLst>
                                      </p:cBhvr>
                                      <p:to>
                                        <p:strVal val="visible"/>
                                      </p:to>
                                    </p:set>
                                    <p:anim to="" calcmode="lin" valueType="num">
                                      <p:cBhvr>
                                        <p:cTn id="154" dur="1" fill="hold"/>
                                        <p:tgtEl>
                                          <p:spTgt spid="34"/>
                                        </p:tgtEl>
                                        <p:attrNameLst>
                                          <p:attrName/>
                                        </p:attrNameLst>
                                      </p:cBhvr>
                                    </p:anim>
                                  </p:childTnLst>
                                </p:cTn>
                              </p:par>
                            </p:childTnLst>
                          </p:cTn>
                        </p:par>
                      </p:childTnLst>
                    </p:cTn>
                  </p:par>
                  <p:par>
                    <p:cTn id="155" fill="hold">
                      <p:stCondLst>
                        <p:cond delay="indefinite"/>
                      </p:stCondLst>
                      <p:childTnLst>
                        <p:par>
                          <p:cTn id="156" fill="hold">
                            <p:stCondLst>
                              <p:cond delay="0"/>
                            </p:stCondLst>
                            <p:childTnLst>
                              <p:par>
                                <p:cTn id="157" presetID="24" presetClass="entr" presetSubtype="0" fill="hold" nodeType="clickEffect">
                                  <p:stCondLst>
                                    <p:cond delay="0"/>
                                  </p:stCondLst>
                                  <p:childTnLst>
                                    <p:set>
                                      <p:cBhvr>
                                        <p:cTn id="158" dur="1" fill="hold">
                                          <p:stCondLst>
                                            <p:cond delay="0"/>
                                          </p:stCondLst>
                                        </p:cTn>
                                        <p:tgtEl>
                                          <p:spTgt spid="33"/>
                                        </p:tgtEl>
                                        <p:attrNameLst>
                                          <p:attrName>style.visibility</p:attrName>
                                        </p:attrNameLst>
                                      </p:cBhvr>
                                      <p:to>
                                        <p:strVal val="visible"/>
                                      </p:to>
                                    </p:set>
                                    <p:anim to="" calcmode="lin" valueType="num">
                                      <p:cBhvr>
                                        <p:cTn id="159" dur="1" fill="hold"/>
                                        <p:tgtEl>
                                          <p:spTgt spid="3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animBg="1"/>
      <p:bldP spid="10" grpId="0" animBg="1"/>
      <p:bldP spid="12" grpId="0" animBg="1"/>
      <p:bldP spid="24" grpId="0" animBg="1"/>
      <p:bldP spid="30" grpId="0" animBg="1"/>
      <p:bldP spid="36" grpId="0" animBg="1"/>
      <p:bldP spid="54" grpId="0" animBg="1"/>
      <p:bldP spid="55" grpId="0" animBg="1"/>
      <p:bldP spid="56" grpId="0" animBg="1"/>
      <p:bldP spid="5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1857356" y="285728"/>
            <a:ext cx="5286412" cy="1071570"/>
          </a:xfrm>
          <a:prstGeom prst="roundRect">
            <a:avLst/>
          </a:prstGeom>
          <a:solidFill>
            <a:srgbClr val="92D050"/>
          </a:solidFill>
          <a:scene3d>
            <a:camera prst="orthographicFront"/>
            <a:lightRig rig="flat" dir="tl">
              <a:rot lat="0" lon="0" rev="6600000"/>
            </a:lightRig>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25400" contourW="8890">
              <a:bevelT w="38100" h="31750"/>
              <a:contourClr>
                <a:schemeClr val="accent2">
                  <a:shade val="75000"/>
                </a:schemeClr>
              </a:contourClr>
            </a:sp3d>
          </a:bodyPr>
          <a:lstStyle/>
          <a:p>
            <a:pPr lvl="0" algn="ctr"/>
            <a:r>
              <a:rPr lang="fr-FR" sz="2400" b="1" u="sng" dirty="0">
                <a:ln w="11430"/>
                <a:solidFill>
                  <a:srgbClr val="C00000"/>
                </a:solidFill>
                <a:effectLst>
                  <a:outerShdw blurRad="50800" dist="39000" dir="5460000" algn="tl">
                    <a:srgbClr val="000000">
                      <a:alpha val="38000"/>
                    </a:srgbClr>
                  </a:outerShdw>
                </a:effectLst>
                <a:latin typeface="Arial Black" pitchFamily="34" charset="0"/>
              </a:rPr>
              <a:t>les catastrophes dans le monde </a:t>
            </a:r>
            <a:r>
              <a:rPr lang="fr-FR" sz="2400" b="1" u="sng" dirty="0" smtClean="0">
                <a:ln w="11430"/>
                <a:solidFill>
                  <a:srgbClr val="C00000"/>
                </a:solidFill>
                <a:effectLst>
                  <a:outerShdw blurRad="50800" dist="39000" dir="5460000" algn="tl">
                    <a:srgbClr val="000000">
                      <a:alpha val="38000"/>
                    </a:srgbClr>
                  </a:outerShdw>
                </a:effectLst>
                <a:latin typeface="Arial Black" pitchFamily="34" charset="0"/>
              </a:rPr>
              <a:t>:</a:t>
            </a:r>
            <a:endParaRPr lang="fr-FR" sz="2400" b="1" dirty="0">
              <a:ln w="11430"/>
              <a:solidFill>
                <a:srgbClr val="C00000"/>
              </a:solidFill>
              <a:effectLst>
                <a:outerShdw blurRad="50800" dist="39000" dir="5460000" algn="tl">
                  <a:srgbClr val="000000">
                    <a:alpha val="38000"/>
                  </a:srgbClr>
                </a:outerShdw>
              </a:effectLst>
              <a:latin typeface="Arial Black" pitchFamily="34" charset="0"/>
            </a:endParaRPr>
          </a:p>
        </p:txBody>
      </p:sp>
      <p:sp>
        <p:nvSpPr>
          <p:cNvPr id="4" name="ZoneTexte 3"/>
          <p:cNvSpPr txBox="1"/>
          <p:nvPr/>
        </p:nvSpPr>
        <p:spPr>
          <a:xfrm>
            <a:off x="285720" y="2214554"/>
            <a:ext cx="4071966" cy="3293209"/>
          </a:xfrm>
          <a:prstGeom prst="rect">
            <a:avLst/>
          </a:prstGeom>
          <a:ln/>
          <a:scene3d>
            <a:camera prst="orthographicFront"/>
            <a:lightRig rig="threePt" dir="t"/>
          </a:scene3d>
          <a:sp3d>
            <a:bevelT/>
          </a:sp3d>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fr-FR" sz="1600" b="1" dirty="0">
                <a:latin typeface="Arial" pitchFamily="34" charset="0"/>
                <a:cs typeface="Arial" pitchFamily="34" charset="0"/>
              </a:rPr>
              <a:t>Les catastrophes </a:t>
            </a:r>
            <a:r>
              <a:rPr lang="fr-FR" sz="1600" b="1" dirty="0" smtClean="0">
                <a:latin typeface="Arial" pitchFamily="34" charset="0"/>
                <a:cs typeface="Arial" pitchFamily="34" charset="0"/>
              </a:rPr>
              <a:t>industrielles  </a:t>
            </a:r>
            <a:r>
              <a:rPr lang="fr-FR" sz="1600" b="1" dirty="0" smtClean="0"/>
              <a:t>de la centrale nucléaire</a:t>
            </a:r>
            <a:r>
              <a:rPr lang="fr-FR" sz="1600" b="1" dirty="0" smtClean="0">
                <a:latin typeface="Arial" pitchFamily="34" charset="0"/>
                <a:cs typeface="Arial" pitchFamily="34" charset="0"/>
              </a:rPr>
              <a:t> </a:t>
            </a:r>
            <a:r>
              <a:rPr lang="en-US" sz="1600" b="1" dirty="0" smtClean="0"/>
              <a:t>Unit 3, and Unit 4 of the crippled Fukushima nuclear power plant, </a:t>
            </a:r>
            <a:r>
              <a:rPr lang="fr-FR" sz="1600" b="1" dirty="0" smtClean="0">
                <a:latin typeface="Arial" pitchFamily="34" charset="0"/>
                <a:cs typeface="Arial" pitchFamily="34" charset="0"/>
              </a:rPr>
              <a:t>au Japon après le seime et tsunami 2011 celle </a:t>
            </a:r>
            <a:r>
              <a:rPr lang="fr-FR" sz="1600" b="1" dirty="0">
                <a:latin typeface="Arial" pitchFamily="34" charset="0"/>
                <a:cs typeface="Arial" pitchFamily="34" charset="0"/>
              </a:rPr>
              <a:t>de Tchernobyl en Russie en Avril 1986 ou celle de l’usine AZF de Toulouse </a:t>
            </a:r>
            <a:r>
              <a:rPr lang="fr-FR" sz="1600" b="1" dirty="0" smtClean="0">
                <a:latin typeface="Arial" pitchFamily="34" charset="0"/>
                <a:cs typeface="Arial" pitchFamily="34" charset="0"/>
              </a:rPr>
              <a:t> en France, Septembre 2001.</a:t>
            </a:r>
          </a:p>
          <a:p>
            <a:pPr algn="just"/>
            <a:r>
              <a:rPr lang="fr-FR" sz="1600" b="1" dirty="0" smtClean="0">
                <a:latin typeface="Arial" pitchFamily="34" charset="0"/>
                <a:cs typeface="Arial" pitchFamily="34" charset="0"/>
              </a:rPr>
              <a:t> </a:t>
            </a:r>
            <a:r>
              <a:rPr lang="fr-FR" sz="1600" b="1" dirty="0">
                <a:latin typeface="Arial" pitchFamily="34" charset="0"/>
                <a:cs typeface="Arial" pitchFamily="34" charset="0"/>
              </a:rPr>
              <a:t>les catastrophes naturelles ayant </a:t>
            </a:r>
            <a:r>
              <a:rPr lang="fr-FR" sz="1600" b="1" dirty="0" smtClean="0">
                <a:latin typeface="Arial" pitchFamily="34" charset="0"/>
                <a:cs typeface="Arial" pitchFamily="34" charset="0"/>
              </a:rPr>
              <a:t>touché Les USA, le Japon, Haïti, </a:t>
            </a:r>
            <a:r>
              <a:rPr lang="fr-FR" sz="1600" b="1" dirty="0">
                <a:latin typeface="Arial" pitchFamily="34" charset="0"/>
                <a:cs typeface="Arial" pitchFamily="34" charset="0"/>
              </a:rPr>
              <a:t>l’Indonésie, la </a:t>
            </a:r>
            <a:r>
              <a:rPr lang="fr-FR" sz="1600" b="1" dirty="0" smtClean="0">
                <a:latin typeface="Arial" pitchFamily="34" charset="0"/>
                <a:cs typeface="Arial" pitchFamily="34" charset="0"/>
              </a:rPr>
              <a:t>Chine, la Turquie</a:t>
            </a:r>
            <a:r>
              <a:rPr lang="fr-FR" sz="1600" b="1" dirty="0">
                <a:latin typeface="Arial" pitchFamily="34" charset="0"/>
                <a:cs typeface="Arial" pitchFamily="34" charset="0"/>
              </a:rPr>
              <a:t>, </a:t>
            </a:r>
            <a:r>
              <a:rPr lang="fr-FR" sz="1600" b="1" dirty="0" smtClean="0">
                <a:latin typeface="Arial" pitchFamily="34" charset="0"/>
                <a:cs typeface="Arial" pitchFamily="34" charset="0"/>
              </a:rPr>
              <a:t>l’Afghanistan, la Corée  du nord, l’Arabie Saoudite, </a:t>
            </a:r>
            <a:r>
              <a:rPr lang="fr-FR" sz="1600" b="1" dirty="0">
                <a:latin typeface="Arial" pitchFamily="34" charset="0"/>
                <a:cs typeface="Arial" pitchFamily="34" charset="0"/>
              </a:rPr>
              <a:t>le Maroc, la Tunisie, </a:t>
            </a:r>
            <a:r>
              <a:rPr lang="fr-FR" sz="1600" b="1" dirty="0" smtClean="0">
                <a:latin typeface="Arial" pitchFamily="34" charset="0"/>
                <a:cs typeface="Arial" pitchFamily="34" charset="0"/>
              </a:rPr>
              <a:t>l’Algérie etc.,</a:t>
            </a:r>
            <a:endParaRPr lang="fr-FR" sz="1600" b="1" dirty="0">
              <a:latin typeface="Arial" pitchFamily="34" charset="0"/>
              <a:cs typeface="Arial" pitchFamily="34" charset="0"/>
            </a:endParaRPr>
          </a:p>
        </p:txBody>
      </p:sp>
      <p:sp>
        <p:nvSpPr>
          <p:cNvPr id="5" name="ZoneTexte 4"/>
          <p:cNvSpPr txBox="1"/>
          <p:nvPr/>
        </p:nvSpPr>
        <p:spPr>
          <a:xfrm>
            <a:off x="4929190" y="2571744"/>
            <a:ext cx="3714776" cy="2862322"/>
          </a:xfrm>
          <a:prstGeom prst="rect">
            <a:avLst/>
          </a:prstGeom>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b="1" dirty="0">
                <a:latin typeface="Arial" pitchFamily="34" charset="0"/>
                <a:cs typeface="Arial" pitchFamily="34" charset="0"/>
              </a:rPr>
              <a:t>ont fini par marquer les consciences et mobiliser ainsi les dirigeants du Monde lesquels, sous la houlette des Nations Unies, se sont réunies à plusieurs reprises en vue d’examiner ce </a:t>
            </a:r>
            <a:r>
              <a:rPr lang="fr-FR" b="1" dirty="0">
                <a:solidFill>
                  <a:srgbClr val="C00000"/>
                </a:solidFill>
                <a:latin typeface="Arial" pitchFamily="34" charset="0"/>
                <a:cs typeface="Arial" pitchFamily="34" charset="0"/>
              </a:rPr>
              <a:t>nouveau phénomène de catastrophes </a:t>
            </a:r>
            <a:r>
              <a:rPr lang="fr-FR" b="1" dirty="0" smtClean="0">
                <a:solidFill>
                  <a:srgbClr val="C00000"/>
                </a:solidFill>
                <a:latin typeface="Arial" pitchFamily="34" charset="0"/>
                <a:cs typeface="Arial" pitchFamily="34" charset="0"/>
              </a:rPr>
              <a:t>devenues récurrentes </a:t>
            </a:r>
            <a:r>
              <a:rPr lang="fr-FR" b="1" dirty="0">
                <a:solidFill>
                  <a:srgbClr val="C00000"/>
                </a:solidFill>
                <a:latin typeface="Arial" pitchFamily="34" charset="0"/>
                <a:cs typeface="Arial" pitchFamily="34" charset="0"/>
              </a:rPr>
              <a:t>avec le réchauffement climatique</a:t>
            </a:r>
            <a:r>
              <a:rPr lang="fr-FR" b="1" dirty="0" smtClean="0">
                <a:latin typeface="Arial" pitchFamily="34" charset="0"/>
                <a:cs typeface="Arial" pitchFamily="34" charset="0"/>
              </a:rPr>
              <a:t>.</a:t>
            </a:r>
          </a:p>
        </p:txBody>
      </p:sp>
      <p:sp>
        <p:nvSpPr>
          <p:cNvPr id="6" name="Flèche droite rayée 5"/>
          <p:cNvSpPr/>
          <p:nvPr/>
        </p:nvSpPr>
        <p:spPr>
          <a:xfrm>
            <a:off x="4357686" y="3429000"/>
            <a:ext cx="571504" cy="1000132"/>
          </a:xfrm>
          <a:prstGeom prst="stripedRightArrow">
            <a:avLst/>
          </a:prstGeom>
          <a:solidFill>
            <a:srgbClr val="C00000"/>
          </a:soli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Documents and Settings\USERR\Bureau\AZF TOULOUSE.jpg"/>
          <p:cNvPicPr/>
          <p:nvPr/>
        </p:nvPicPr>
        <p:blipFill>
          <a:blip r:embed="rId2"/>
          <a:srcRect/>
          <a:stretch>
            <a:fillRect/>
          </a:stretch>
        </p:blipFill>
        <p:spPr bwMode="auto">
          <a:xfrm>
            <a:off x="-32" y="285728"/>
            <a:ext cx="3286128" cy="264320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3" name="Image 2" descr="C:\Documents and Settings\USERR\Bureau\tsunami_inde_gigantesque.jpg"/>
          <p:cNvPicPr/>
          <p:nvPr/>
        </p:nvPicPr>
        <p:blipFill>
          <a:blip r:embed="rId3" cstate="print"/>
          <a:srcRect/>
          <a:stretch>
            <a:fillRect/>
          </a:stretch>
        </p:blipFill>
        <p:spPr bwMode="auto">
          <a:xfrm>
            <a:off x="6215074" y="357166"/>
            <a:ext cx="3000396" cy="235745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4" name="Image 3" descr="C:\Documents and Settings\USERR\Bureau\inondation.jpg"/>
          <p:cNvPicPr/>
          <p:nvPr/>
        </p:nvPicPr>
        <p:blipFill>
          <a:blip r:embed="rId4"/>
          <a:srcRect/>
          <a:stretch>
            <a:fillRect/>
          </a:stretch>
        </p:blipFill>
        <p:spPr bwMode="auto">
          <a:xfrm>
            <a:off x="71406" y="3429000"/>
            <a:ext cx="3152777" cy="241141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Image 4" descr="C:\Documents and Settings\USERR\Bureau\SEISME~1.JPG"/>
          <p:cNvPicPr/>
          <p:nvPr/>
        </p:nvPicPr>
        <p:blipFill>
          <a:blip r:embed="rId5"/>
          <a:srcRect/>
          <a:stretch>
            <a:fillRect/>
          </a:stretch>
        </p:blipFill>
        <p:spPr bwMode="auto">
          <a:xfrm>
            <a:off x="4929190" y="3786190"/>
            <a:ext cx="3052765" cy="245745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7" name="ZoneTexte 6"/>
          <p:cNvSpPr txBox="1"/>
          <p:nvPr/>
        </p:nvSpPr>
        <p:spPr>
          <a:xfrm>
            <a:off x="-32" y="2714620"/>
            <a:ext cx="4143404" cy="369332"/>
          </a:xfrm>
          <a:prstGeom prst="rect">
            <a:avLst/>
          </a:prstGeom>
          <a:solidFill>
            <a:srgbClr val="FFC000"/>
          </a:solidFill>
          <a:ln>
            <a:solidFill>
              <a:schemeClr val="tx1"/>
            </a:solidFill>
          </a:ln>
          <a:scene3d>
            <a:camera prst="orthographicFront"/>
            <a:lightRig rig="threePt" dir="t"/>
          </a:scene3d>
          <a:sp3d>
            <a:bevelT/>
          </a:sp3d>
        </p:spPr>
        <p:txBody>
          <a:bodyPr wrap="square" rtlCol="0">
            <a:spAutoFit/>
          </a:bodyPr>
          <a:lstStyle/>
          <a:p>
            <a:r>
              <a:rPr lang="fr-FR" b="1" dirty="0">
                <a:latin typeface="Arial" pitchFamily="34" charset="0"/>
                <a:cs typeface="Arial" pitchFamily="34" charset="0"/>
              </a:rPr>
              <a:t>EXPLOSION USINE AZF </a:t>
            </a:r>
            <a:r>
              <a:rPr lang="fr-FR" b="1" dirty="0" smtClean="0">
                <a:latin typeface="Arial" pitchFamily="34" charset="0"/>
                <a:cs typeface="Arial" pitchFamily="34" charset="0"/>
              </a:rPr>
              <a:t>TOULOUSE</a:t>
            </a:r>
          </a:p>
        </p:txBody>
      </p:sp>
      <p:sp>
        <p:nvSpPr>
          <p:cNvPr id="8" name="ZoneTexte 7"/>
          <p:cNvSpPr txBox="1"/>
          <p:nvPr/>
        </p:nvSpPr>
        <p:spPr>
          <a:xfrm>
            <a:off x="6215074" y="2643182"/>
            <a:ext cx="2428892" cy="369332"/>
          </a:xfrm>
          <a:prstGeom prst="rect">
            <a:avLst/>
          </a:prstGeom>
          <a:solidFill>
            <a:srgbClr val="FFC000"/>
          </a:solidFill>
          <a:ln>
            <a:solidFill>
              <a:schemeClr val="tx1"/>
            </a:solidFill>
          </a:ln>
          <a:scene3d>
            <a:camera prst="orthographicFront"/>
            <a:lightRig rig="threePt" dir="t"/>
          </a:scene3d>
          <a:sp3d>
            <a:bevelT/>
          </a:sp3d>
        </p:spPr>
        <p:txBody>
          <a:bodyPr wrap="square" rtlCol="0">
            <a:spAutoFit/>
          </a:bodyPr>
          <a:lstStyle/>
          <a:p>
            <a:r>
              <a:rPr lang="fr-FR" b="1" dirty="0">
                <a:latin typeface="Arial" pitchFamily="34" charset="0"/>
                <a:cs typeface="Arial" pitchFamily="34" charset="0"/>
              </a:rPr>
              <a:t>TSUNAMI EN </a:t>
            </a:r>
            <a:r>
              <a:rPr lang="fr-FR" b="1" dirty="0" smtClean="0">
                <a:latin typeface="Arial" pitchFamily="34" charset="0"/>
                <a:cs typeface="Arial" pitchFamily="34" charset="0"/>
              </a:rPr>
              <a:t>INDE</a:t>
            </a:r>
          </a:p>
        </p:txBody>
      </p:sp>
      <p:sp>
        <p:nvSpPr>
          <p:cNvPr id="9" name="ZoneTexte 8"/>
          <p:cNvSpPr txBox="1"/>
          <p:nvPr/>
        </p:nvSpPr>
        <p:spPr>
          <a:xfrm>
            <a:off x="214282" y="5786454"/>
            <a:ext cx="3071834" cy="369332"/>
          </a:xfrm>
          <a:prstGeom prst="rect">
            <a:avLst/>
          </a:prstGeom>
          <a:solidFill>
            <a:srgbClr val="FFC000"/>
          </a:solidFill>
          <a:ln>
            <a:solidFill>
              <a:schemeClr val="tx1"/>
            </a:solidFill>
          </a:ln>
          <a:scene3d>
            <a:camera prst="orthographicFront"/>
            <a:lightRig rig="threePt" dir="t"/>
          </a:scene3d>
          <a:sp3d>
            <a:bevelT/>
          </a:sp3d>
        </p:spPr>
        <p:txBody>
          <a:bodyPr wrap="square" rtlCol="0">
            <a:spAutoFit/>
          </a:bodyPr>
          <a:lstStyle/>
          <a:p>
            <a:r>
              <a:rPr lang="fr-FR" b="1" dirty="0">
                <a:latin typeface="Arial" pitchFamily="34" charset="0"/>
                <a:cs typeface="Arial" pitchFamily="34" charset="0"/>
              </a:rPr>
              <a:t>INONDATION </a:t>
            </a:r>
            <a:r>
              <a:rPr lang="fr-FR" b="1" dirty="0" smtClean="0">
                <a:latin typeface="Arial" pitchFamily="34" charset="0"/>
                <a:cs typeface="Arial" pitchFamily="34" charset="0"/>
              </a:rPr>
              <a:t>EN FRANCE </a:t>
            </a:r>
            <a:endParaRPr lang="fr-FR" dirty="0">
              <a:latin typeface="Arial" pitchFamily="34" charset="0"/>
              <a:cs typeface="Arial" pitchFamily="34" charset="0"/>
            </a:endParaRPr>
          </a:p>
        </p:txBody>
      </p:sp>
      <p:sp>
        <p:nvSpPr>
          <p:cNvPr id="10" name="ZoneTexte 9"/>
          <p:cNvSpPr txBox="1"/>
          <p:nvPr/>
        </p:nvSpPr>
        <p:spPr>
          <a:xfrm>
            <a:off x="3000364" y="4429132"/>
            <a:ext cx="2286016" cy="369332"/>
          </a:xfrm>
          <a:prstGeom prst="rect">
            <a:avLst/>
          </a:prstGeom>
          <a:solidFill>
            <a:srgbClr val="FFC000"/>
          </a:solidFill>
          <a:ln>
            <a:solidFill>
              <a:schemeClr val="tx1"/>
            </a:solidFill>
          </a:ln>
          <a:scene3d>
            <a:camera prst="orthographicFront"/>
            <a:lightRig rig="threePt" dir="t"/>
          </a:scene3d>
          <a:sp3d>
            <a:bevelT/>
          </a:sp3d>
        </p:spPr>
        <p:txBody>
          <a:bodyPr wrap="square" rtlCol="0">
            <a:spAutoFit/>
          </a:bodyPr>
          <a:lstStyle/>
          <a:p>
            <a:r>
              <a:rPr lang="fr-FR" b="1" dirty="0">
                <a:latin typeface="Arial" pitchFamily="34" charset="0"/>
                <a:cs typeface="Arial" pitchFamily="34" charset="0"/>
              </a:rPr>
              <a:t>SEISME  A </a:t>
            </a:r>
            <a:r>
              <a:rPr lang="fr-FR" b="1" dirty="0" smtClean="0">
                <a:latin typeface="Arial" pitchFamily="34" charset="0"/>
                <a:cs typeface="Arial" pitchFamily="34" charset="0"/>
              </a:rPr>
              <a:t>HAITI</a:t>
            </a:r>
            <a:endParaRPr lang="fr-FR" b="1" dirty="0">
              <a:latin typeface="Arial" pitchFamily="34" charset="0"/>
              <a:cs typeface="Arial" pitchFamily="34" charset="0"/>
            </a:endParaRPr>
          </a:p>
        </p:txBody>
      </p:sp>
      <p:pic>
        <p:nvPicPr>
          <p:cNvPr id="1026" name="Picture 2"/>
          <p:cNvPicPr>
            <a:picLocks noChangeAspect="1" noChangeArrowheads="1"/>
          </p:cNvPicPr>
          <p:nvPr/>
        </p:nvPicPr>
        <p:blipFill>
          <a:blip r:embed="rId6"/>
          <a:srcRect/>
          <a:stretch>
            <a:fillRect/>
          </a:stretch>
        </p:blipFill>
        <p:spPr bwMode="auto">
          <a:xfrm>
            <a:off x="3143240" y="142852"/>
            <a:ext cx="2571768" cy="1928826"/>
          </a:xfrm>
          <a:prstGeom prst="rect">
            <a:avLst/>
          </a:prstGeom>
          <a:noFill/>
          <a:ln w="9525">
            <a:noFill/>
            <a:miter lim="800000"/>
            <a:headEnd/>
            <a:tailEnd/>
          </a:ln>
          <a:effectLst/>
        </p:spPr>
      </p:pic>
      <p:sp>
        <p:nvSpPr>
          <p:cNvPr id="11" name="ZoneTexte 10"/>
          <p:cNvSpPr txBox="1"/>
          <p:nvPr/>
        </p:nvSpPr>
        <p:spPr>
          <a:xfrm>
            <a:off x="2643206" y="-24"/>
            <a:ext cx="4000496" cy="369332"/>
          </a:xfrm>
          <a:prstGeom prst="rect">
            <a:avLst/>
          </a:prstGeom>
          <a:solidFill>
            <a:srgbClr val="FFC000"/>
          </a:solidFill>
          <a:ln>
            <a:solidFill>
              <a:schemeClr val="tx1"/>
            </a:solidFill>
          </a:ln>
          <a:scene3d>
            <a:camera prst="orthographicFront"/>
            <a:lightRig rig="threePt" dir="t"/>
          </a:scene3d>
          <a:sp3d>
            <a:bevelT/>
          </a:sp3d>
        </p:spPr>
        <p:txBody>
          <a:bodyPr wrap="square" rtlCol="0">
            <a:spAutoFit/>
          </a:bodyPr>
          <a:lstStyle/>
          <a:p>
            <a:r>
              <a:rPr lang="fr-FR" b="1" dirty="0" smtClean="0">
                <a:latin typeface="Arial" pitchFamily="34" charset="0"/>
                <a:cs typeface="Arial" pitchFamily="34" charset="0"/>
              </a:rPr>
              <a:t>Nuclear  power Fukushima  </a:t>
            </a:r>
            <a:r>
              <a:rPr lang="fr-FR" b="1" dirty="0" err="1" smtClean="0">
                <a:latin typeface="Arial" pitchFamily="34" charset="0"/>
                <a:cs typeface="Arial" pitchFamily="34" charset="0"/>
              </a:rPr>
              <a:t>Japan</a:t>
            </a:r>
            <a:r>
              <a:rPr lang="fr-FR" b="1" dirty="0" smtClean="0">
                <a:latin typeface="Arial" pitchFamily="34" charset="0"/>
                <a:cs typeface="Arial" pitchFamily="34" charset="0"/>
              </a:rPr>
              <a:t> </a:t>
            </a:r>
          </a:p>
        </p:txBody>
      </p:sp>
      <p:pic>
        <p:nvPicPr>
          <p:cNvPr id="2050" name="Picture 2"/>
          <p:cNvPicPr>
            <a:picLocks noChangeAspect="1" noChangeArrowheads="1"/>
          </p:cNvPicPr>
          <p:nvPr/>
        </p:nvPicPr>
        <p:blipFill>
          <a:blip r:embed="rId7"/>
          <a:srcRect/>
          <a:stretch>
            <a:fillRect/>
          </a:stretch>
        </p:blipFill>
        <p:spPr bwMode="auto">
          <a:xfrm>
            <a:off x="3098859" y="2143116"/>
            <a:ext cx="3044777" cy="214314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amond(in)">
                                      <p:cBhvr>
                                        <p:cTn id="10" dur="2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amond(in)">
                                      <p:cBhvr>
                                        <p:cTn id="15" dur="2000"/>
                                        <p:tgtEl>
                                          <p:spTgt spid="3"/>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diamond(in)">
                                      <p:cBhvr>
                                        <p:cTn id="18" dur="20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diamond(in)">
                                      <p:cBhvr>
                                        <p:cTn id="23" dur="2000"/>
                                        <p:tgtEl>
                                          <p:spTgt spid="4"/>
                                        </p:tgtEl>
                                      </p:cBhvr>
                                    </p:animEffect>
                                  </p:childTnLst>
                                </p:cTn>
                              </p:par>
                              <p:par>
                                <p:cTn id="24" presetID="8" presetClass="entr" presetSubtype="16"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diamond(in)">
                                      <p:cBhvr>
                                        <p:cTn id="26" dur="20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diamond(in)">
                                      <p:cBhvr>
                                        <p:cTn id="31" dur="2000"/>
                                        <p:tgtEl>
                                          <p:spTgt spid="5"/>
                                        </p:tgtEl>
                                      </p:cBhvr>
                                    </p:animEffect>
                                  </p:childTnLst>
                                </p:cTn>
                              </p:par>
                              <p:par>
                                <p:cTn id="32" presetID="8" presetClass="entr" presetSubtype="16"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diamond(in)">
                                      <p:cBhvr>
                                        <p:cTn id="34" dur="2000"/>
                                        <p:tgtEl>
                                          <p:spTgt spid="10"/>
                                        </p:tgtEl>
                                      </p:cBhvr>
                                    </p:animEffect>
                                  </p:childTnLst>
                                </p:cTn>
                              </p:par>
                              <p:par>
                                <p:cTn id="35" presetID="8" presetClass="entr" presetSubtype="16"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diamond(in)">
                                      <p:cBhvr>
                                        <p:cTn id="3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85720" y="357166"/>
            <a:ext cx="4286280" cy="923330"/>
          </a:xfrm>
          <a:prstGeom prst="rect">
            <a:avLst/>
          </a:prstGeom>
          <a:solidFill>
            <a:schemeClr val="bg1"/>
          </a:solidFill>
          <a:ln>
            <a:solidFill>
              <a:schemeClr val="accent1"/>
            </a:solidFill>
          </a:ln>
          <a:scene3d>
            <a:camera prst="orthographicFront"/>
            <a:lightRig rig="threePt" dir="t"/>
          </a:scene3d>
          <a:sp3d>
            <a:bevelT/>
          </a:sp3d>
        </p:spPr>
        <p:txBody>
          <a:bodyPr wrap="square" rtlCol="0">
            <a:spAutoFit/>
          </a:bodyPr>
          <a:lstStyle/>
          <a:p>
            <a:pPr algn="ctr"/>
            <a:r>
              <a:rPr lang="fr-FR" dirty="0">
                <a:solidFill>
                  <a:srgbClr val="C00000"/>
                </a:solidFill>
                <a:latin typeface="Arial Black" pitchFamily="34" charset="0"/>
                <a:cs typeface="Arial" pitchFamily="34" charset="0"/>
              </a:rPr>
              <a:t>Les pertes économiques comme indicateurs de l’impact des </a:t>
            </a:r>
            <a:r>
              <a:rPr lang="fr-FR" dirty="0" smtClean="0">
                <a:solidFill>
                  <a:srgbClr val="C00000"/>
                </a:solidFill>
                <a:latin typeface="Arial Black" pitchFamily="34" charset="0"/>
                <a:cs typeface="Arial" pitchFamily="34" charset="0"/>
              </a:rPr>
              <a:t>catastrophes:</a:t>
            </a:r>
          </a:p>
        </p:txBody>
      </p:sp>
      <p:sp>
        <p:nvSpPr>
          <p:cNvPr id="3" name="ZoneTexte 2"/>
          <p:cNvSpPr txBox="1"/>
          <p:nvPr/>
        </p:nvSpPr>
        <p:spPr>
          <a:xfrm>
            <a:off x="285720" y="1857364"/>
            <a:ext cx="3929090" cy="1754326"/>
          </a:xfrm>
          <a:prstGeom prst="rect">
            <a:avLst/>
          </a:prstGeom>
          <a:solidFill>
            <a:schemeClr val="accent4">
              <a:lumMod val="20000"/>
              <a:lumOff val="80000"/>
            </a:schemeClr>
          </a:solidFill>
          <a:ln>
            <a:solidFill>
              <a:schemeClr val="accent1"/>
            </a:solidFill>
          </a:ln>
          <a:scene3d>
            <a:camera prst="orthographicFront"/>
            <a:lightRig rig="threePt" dir="t"/>
          </a:scene3d>
          <a:sp3d>
            <a:bevelT/>
          </a:sp3d>
        </p:spPr>
        <p:txBody>
          <a:bodyPr wrap="square" rtlCol="0">
            <a:spAutoFit/>
          </a:bodyPr>
          <a:lstStyle/>
          <a:p>
            <a:r>
              <a:rPr lang="fr-FR" b="1" dirty="0">
                <a:latin typeface="Arial" pitchFamily="34" charset="0"/>
                <a:cs typeface="Arial" pitchFamily="34" charset="0"/>
              </a:rPr>
              <a:t>Les pertes économiques renvoient souvent aux dommages directement liés à la destruction de l’infrastructure et des biens suite à des catastrophes de grande ampleur.</a:t>
            </a:r>
          </a:p>
        </p:txBody>
      </p:sp>
      <p:pic>
        <p:nvPicPr>
          <p:cNvPr id="4" name="Image 3"/>
          <p:cNvPicPr/>
          <p:nvPr/>
        </p:nvPicPr>
        <p:blipFill>
          <a:blip r:embed="rId2"/>
          <a:srcRect/>
          <a:stretch>
            <a:fillRect/>
          </a:stretch>
        </p:blipFill>
        <p:spPr bwMode="auto">
          <a:xfrm>
            <a:off x="571472" y="3857628"/>
            <a:ext cx="3429000" cy="3000372"/>
          </a:xfrm>
          <a:prstGeom prst="rect">
            <a:avLst/>
          </a:prstGeom>
          <a:noFill/>
          <a:ln w="9525">
            <a:noFill/>
            <a:miter lim="800000"/>
            <a:headEnd/>
            <a:tailEnd/>
          </a:ln>
        </p:spPr>
      </p:pic>
      <p:sp>
        <p:nvSpPr>
          <p:cNvPr id="5" name="ZoneTexte 4"/>
          <p:cNvSpPr txBox="1"/>
          <p:nvPr/>
        </p:nvSpPr>
        <p:spPr>
          <a:xfrm>
            <a:off x="5143504" y="357166"/>
            <a:ext cx="3643338" cy="923330"/>
          </a:xfrm>
          <a:prstGeom prst="rect">
            <a:avLst/>
          </a:prstGeom>
          <a:solidFill>
            <a:schemeClr val="bg1"/>
          </a:solidFill>
          <a:ln>
            <a:solidFill>
              <a:schemeClr val="tx1"/>
            </a:solidFill>
          </a:ln>
          <a:scene3d>
            <a:camera prst="orthographicFront"/>
            <a:lightRig rig="threePt" dir="t"/>
          </a:scene3d>
          <a:sp3d>
            <a:bevelT/>
          </a:sp3d>
        </p:spPr>
        <p:txBody>
          <a:bodyPr wrap="square" rtlCol="0">
            <a:spAutoFit/>
          </a:bodyPr>
          <a:lstStyle/>
          <a:p>
            <a:pPr algn="ctr"/>
            <a:r>
              <a:rPr lang="fr-FR" b="1" dirty="0">
                <a:solidFill>
                  <a:srgbClr val="C00000"/>
                </a:solidFill>
                <a:latin typeface="Arial Black" pitchFamily="34" charset="0"/>
              </a:rPr>
              <a:t>Les pertes humaines comme indicateurs de l’impact des </a:t>
            </a:r>
            <a:r>
              <a:rPr lang="fr-FR" b="1" dirty="0" smtClean="0">
                <a:solidFill>
                  <a:srgbClr val="C00000"/>
                </a:solidFill>
                <a:latin typeface="Arial Black" pitchFamily="34" charset="0"/>
              </a:rPr>
              <a:t>catastrophes:</a:t>
            </a:r>
            <a:endParaRPr lang="fr-FR" dirty="0">
              <a:solidFill>
                <a:srgbClr val="C00000"/>
              </a:solidFill>
              <a:latin typeface="Arial Black" pitchFamily="34" charset="0"/>
            </a:endParaRPr>
          </a:p>
        </p:txBody>
      </p:sp>
      <p:sp>
        <p:nvSpPr>
          <p:cNvPr id="6" name="ZoneTexte 5"/>
          <p:cNvSpPr txBox="1"/>
          <p:nvPr/>
        </p:nvSpPr>
        <p:spPr>
          <a:xfrm>
            <a:off x="4786314" y="1714488"/>
            <a:ext cx="4071966" cy="2031325"/>
          </a:xfrm>
          <a:prstGeom prst="rect">
            <a:avLst/>
          </a:prstGeom>
          <a:solidFill>
            <a:schemeClr val="accent4">
              <a:lumMod val="20000"/>
              <a:lumOff val="80000"/>
            </a:schemeClr>
          </a:solidFill>
          <a:ln>
            <a:solidFill>
              <a:schemeClr val="tx1"/>
            </a:solidFill>
          </a:ln>
          <a:scene3d>
            <a:camera prst="orthographicFront"/>
            <a:lightRig rig="threePt" dir="t"/>
          </a:scene3d>
          <a:sp3d>
            <a:bevelT/>
          </a:sp3d>
        </p:spPr>
        <p:txBody>
          <a:bodyPr wrap="square" rtlCol="0">
            <a:spAutoFit/>
          </a:bodyPr>
          <a:lstStyle/>
          <a:p>
            <a:r>
              <a:rPr lang="fr-FR" b="1" dirty="0">
                <a:latin typeface="Arial" pitchFamily="34" charset="0"/>
                <a:cs typeface="Arial" pitchFamily="34" charset="0"/>
              </a:rPr>
              <a:t>Au cours des deux dernières décennies, les catastrophes naturelles ont provoqué la mort de plus de 1,5 million de personnes dans le monde. Le nombre total des personnes sinistrées a doublé pendant les dix dernières années</a:t>
            </a:r>
            <a:r>
              <a:rPr lang="fr-FR" dirty="0" smtClean="0"/>
              <a:t>.</a:t>
            </a:r>
            <a:endParaRPr lang="fr-FR" dirty="0"/>
          </a:p>
        </p:txBody>
      </p:sp>
      <p:pic>
        <p:nvPicPr>
          <p:cNvPr id="7" name="Image 6"/>
          <p:cNvPicPr/>
          <p:nvPr/>
        </p:nvPicPr>
        <p:blipFill>
          <a:blip r:embed="rId3"/>
          <a:srcRect/>
          <a:stretch>
            <a:fillRect/>
          </a:stretch>
        </p:blipFill>
        <p:spPr bwMode="auto">
          <a:xfrm>
            <a:off x="4786314" y="3869776"/>
            <a:ext cx="3771900" cy="2988224"/>
          </a:xfrm>
          <a:prstGeom prst="rect">
            <a:avLst/>
          </a:prstGeom>
          <a:noFill/>
          <a:ln w="9525">
            <a:noFill/>
            <a:miter lim="800000"/>
            <a:headEnd/>
            <a:tailEnd/>
          </a:ln>
        </p:spPr>
      </p:pic>
      <p:sp>
        <p:nvSpPr>
          <p:cNvPr id="8" name="Plus 7"/>
          <p:cNvSpPr/>
          <p:nvPr/>
        </p:nvSpPr>
        <p:spPr>
          <a:xfrm>
            <a:off x="4643438" y="642918"/>
            <a:ext cx="428628" cy="500066"/>
          </a:xfrm>
          <a:prstGeom prst="mathPlus">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9" name="Flèche vers le bas 8"/>
          <p:cNvSpPr/>
          <p:nvPr/>
        </p:nvSpPr>
        <p:spPr>
          <a:xfrm>
            <a:off x="1500166" y="1428736"/>
            <a:ext cx="1714512" cy="285752"/>
          </a:xfrm>
          <a:prstGeom prst="downArrow">
            <a:avLst/>
          </a:prstGeom>
          <a:solidFill>
            <a:srgbClr val="C00000"/>
          </a:soli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dirty="0">
              <a:solidFill>
                <a:srgbClr val="C00000"/>
              </a:solidFill>
            </a:endParaRPr>
          </a:p>
        </p:txBody>
      </p:sp>
      <p:sp>
        <p:nvSpPr>
          <p:cNvPr id="10" name="Flèche vers le bas 9"/>
          <p:cNvSpPr/>
          <p:nvPr/>
        </p:nvSpPr>
        <p:spPr>
          <a:xfrm>
            <a:off x="6143636" y="1357298"/>
            <a:ext cx="1714512" cy="285752"/>
          </a:xfrm>
          <a:prstGeom prst="downArrow">
            <a:avLst/>
          </a:prstGeom>
          <a:solidFill>
            <a:srgbClr val="C00000"/>
          </a:soli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6"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arn(inHorizontal)">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to="" calcmode="lin" valueType="num">
                                      <p:cBhvr>
                                        <p:cTn id="25" dur="1" fill="hold"/>
                                        <p:tgtEl>
                                          <p:spTgt spid="4"/>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55" presetClass="entr" presetSubtype="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1000" fill="hold"/>
                                        <p:tgtEl>
                                          <p:spTgt spid="5"/>
                                        </p:tgtEl>
                                        <p:attrNameLst>
                                          <p:attrName>ppt_w</p:attrName>
                                        </p:attrNameLst>
                                      </p:cBhvr>
                                      <p:tavLst>
                                        <p:tav tm="0">
                                          <p:val>
                                            <p:strVal val="#ppt_w*0.70"/>
                                          </p:val>
                                        </p:tav>
                                        <p:tav tm="100000">
                                          <p:val>
                                            <p:strVal val="#ppt_w"/>
                                          </p:val>
                                        </p:tav>
                                      </p:tavLst>
                                    </p:anim>
                                    <p:anim calcmode="lin" valueType="num">
                                      <p:cBhvr>
                                        <p:cTn id="31" dur="1000" fill="hold"/>
                                        <p:tgtEl>
                                          <p:spTgt spid="5"/>
                                        </p:tgtEl>
                                        <p:attrNameLst>
                                          <p:attrName>ppt_h</p:attrName>
                                        </p:attrNameLst>
                                      </p:cBhvr>
                                      <p:tavLst>
                                        <p:tav tm="0">
                                          <p:val>
                                            <p:strVal val="#ppt_h"/>
                                          </p:val>
                                        </p:tav>
                                        <p:tav tm="100000">
                                          <p:val>
                                            <p:strVal val="#ppt_h"/>
                                          </p:val>
                                        </p:tav>
                                      </p:tavLst>
                                    </p:anim>
                                    <p:animEffect transition="in" filter="fade">
                                      <p:cBhvr>
                                        <p:cTn id="32" dur="10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1000" fill="hold"/>
                                        <p:tgtEl>
                                          <p:spTgt spid="6"/>
                                        </p:tgtEl>
                                        <p:attrNameLst>
                                          <p:attrName>ppt_w</p:attrName>
                                        </p:attrNameLst>
                                      </p:cBhvr>
                                      <p:tavLst>
                                        <p:tav tm="0">
                                          <p:val>
                                            <p:strVal val="#ppt_w*0.70"/>
                                          </p:val>
                                        </p:tav>
                                        <p:tav tm="100000">
                                          <p:val>
                                            <p:strVal val="#ppt_w"/>
                                          </p:val>
                                        </p:tav>
                                      </p:tavLst>
                                    </p:anim>
                                    <p:anim calcmode="lin" valueType="num">
                                      <p:cBhvr>
                                        <p:cTn id="44" dur="1000" fill="hold"/>
                                        <p:tgtEl>
                                          <p:spTgt spid="6"/>
                                        </p:tgtEl>
                                        <p:attrNameLst>
                                          <p:attrName>ppt_h</p:attrName>
                                        </p:attrNameLst>
                                      </p:cBhvr>
                                      <p:tavLst>
                                        <p:tav tm="0">
                                          <p:val>
                                            <p:strVal val="#ppt_h"/>
                                          </p:val>
                                        </p:tav>
                                        <p:tav tm="100000">
                                          <p:val>
                                            <p:strVal val="#ppt_h"/>
                                          </p:val>
                                        </p:tav>
                                      </p:tavLst>
                                    </p:anim>
                                    <p:animEffect transition="in" filter="fade">
                                      <p:cBhvr>
                                        <p:cTn id="45" dur="1000"/>
                                        <p:tgtEl>
                                          <p:spTgt spid="6"/>
                                        </p:tgtEl>
                                      </p:cBhvr>
                                    </p:animEffect>
                                  </p:childTnLst>
                                </p:cTn>
                              </p:par>
                            </p:childTnLst>
                          </p:cTn>
                        </p:par>
                      </p:childTnLst>
                    </p:cTn>
                  </p:par>
                  <p:par>
                    <p:cTn id="46" fill="hold">
                      <p:stCondLst>
                        <p:cond delay="indefinite"/>
                      </p:stCondLst>
                      <p:childTnLst>
                        <p:par>
                          <p:cTn id="47" fill="hold">
                            <p:stCondLst>
                              <p:cond delay="0"/>
                            </p:stCondLst>
                            <p:childTnLst>
                              <p:par>
                                <p:cTn id="48" presetID="24" presetClass="entr" presetSubtype="0" fill="hold" nodeType="clickEffect">
                                  <p:stCondLst>
                                    <p:cond delay="0"/>
                                  </p:stCondLst>
                                  <p:childTnLst>
                                    <p:set>
                                      <p:cBhvr>
                                        <p:cTn id="49" dur="1" fill="hold">
                                          <p:stCondLst>
                                            <p:cond delay="0"/>
                                          </p:stCondLst>
                                        </p:cTn>
                                        <p:tgtEl>
                                          <p:spTgt spid="7"/>
                                        </p:tgtEl>
                                        <p:attrNameLst>
                                          <p:attrName>style.visibility</p:attrName>
                                        </p:attrNameLst>
                                      </p:cBhvr>
                                      <p:to>
                                        <p:strVal val="visible"/>
                                      </p:to>
                                    </p:set>
                                    <p:anim to="" calcmode="lin" valueType="num">
                                      <p:cBhvr>
                                        <p:cTn id="50"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P spid="9" grpId="0" animBg="1"/>
      <p:bldP spid="10" grpId="0" animBg="1"/>
    </p:bld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474</TotalTime>
  <Words>4440</Words>
  <PresentationFormat>Affichage à l'écran (4:3)</PresentationFormat>
  <Paragraphs>426</Paragraphs>
  <Slides>41</Slides>
  <Notes>2</Notes>
  <HiddenSlides>0</HiddenSlides>
  <MMClips>0</MMClips>
  <ScaleCrop>false</ScaleCrop>
  <HeadingPairs>
    <vt:vector size="4" baseType="variant">
      <vt:variant>
        <vt:lpstr>Thème</vt:lpstr>
      </vt:variant>
      <vt:variant>
        <vt:i4>1</vt:i4>
      </vt:variant>
      <vt:variant>
        <vt:lpstr>Titres des diapositives</vt:lpstr>
      </vt:variant>
      <vt:variant>
        <vt:i4>41</vt:i4>
      </vt:variant>
    </vt:vector>
  </HeadingPairs>
  <TitlesOfParts>
    <vt:vector size="42"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Sahnoune Lab</dc:creator>
  <cp:lastModifiedBy>sahnoune prof</cp:lastModifiedBy>
  <cp:revision>65</cp:revision>
  <dcterms:created xsi:type="dcterms:W3CDTF">2011-05-01T10:39:53Z</dcterms:created>
  <dcterms:modified xsi:type="dcterms:W3CDTF">2011-05-03T07:16:39Z</dcterms:modified>
</cp:coreProperties>
</file>