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92" r:id="rId6"/>
    <p:sldId id="293" r:id="rId7"/>
    <p:sldId id="294" r:id="rId8"/>
    <p:sldId id="307" r:id="rId9"/>
    <p:sldId id="306" r:id="rId10"/>
    <p:sldId id="295" r:id="rId11"/>
    <p:sldId id="296" r:id="rId12"/>
    <p:sldId id="308" r:id="rId13"/>
    <p:sldId id="298" r:id="rId14"/>
    <p:sldId id="299" r:id="rId15"/>
    <p:sldId id="300" r:id="rId16"/>
    <p:sldId id="301" r:id="rId17"/>
    <p:sldId id="309" r:id="rId18"/>
    <p:sldId id="302" r:id="rId19"/>
    <p:sldId id="303" r:id="rId20"/>
    <p:sldId id="304" r:id="rId21"/>
    <p:sldId id="305" r:id="rId22"/>
    <p:sldId id="310" r:id="rId23"/>
    <p:sldId id="311" r:id="rId24"/>
    <p:sldId id="267" r:id="rId25"/>
    <p:sldId id="312" r:id="rId26"/>
    <p:sldId id="315" r:id="rId27"/>
    <p:sldId id="313" r:id="rId28"/>
    <p:sldId id="269" r:id="rId29"/>
    <p:sldId id="270" r:id="rId30"/>
    <p:sldId id="271" r:id="rId31"/>
    <p:sldId id="287" r:id="rId32"/>
    <p:sldId id="324" r:id="rId33"/>
    <p:sldId id="319" r:id="rId34"/>
    <p:sldId id="316" r:id="rId35"/>
    <p:sldId id="289" r:id="rId36"/>
    <p:sldId id="321" r:id="rId37"/>
    <p:sldId id="322" r:id="rId38"/>
    <p:sldId id="323" r:id="rId3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1C27737F-2300-4C0D-A3AD-931A560CA0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AEA8CE-B109-44C9-8F0B-F9C11D4BDA5C}" type="slidenum">
              <a:rPr lang="en-US"/>
              <a:pPr/>
              <a:t>24</a:t>
            </a:fld>
            <a:endParaRPr lang="en-US"/>
          </a:p>
        </p:txBody>
      </p:sp>
      <p:sp>
        <p:nvSpPr>
          <p:cNvPr id="2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/>
              <a:t>droped: LL (1 packet only, drop due to arp), IFQ</a:t>
            </a:r>
          </a:p>
          <a:p>
            <a:pPr>
              <a:buFontTx/>
              <a:buChar char="-"/>
            </a:pPr>
            <a:r>
              <a:rPr lang="en-US"/>
              <a:t>MAC: collision detection</a:t>
            </a:r>
          </a:p>
          <a:p>
            <a:pPr>
              <a:buFontTx/>
              <a:buChar char="-"/>
            </a:pPr>
            <a:r>
              <a:rPr lang="en-US"/>
              <a:t>PHY: Carier Sense threshold, Receive Threshold. Packets above CSThresh are able to cause a collision.</a:t>
            </a:r>
          </a:p>
          <a:p>
            <a:pPr>
              <a:buFontTx/>
              <a:buChar char="-"/>
            </a:pPr>
            <a:r>
              <a:rPr lang="en-US"/>
              <a:t>IFQ: can be any queue, droptail or priority, etc.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F58816-D600-4271-ADCB-60545ECFDFD8}" type="slidenum">
              <a:rPr lang="en-US"/>
              <a:pPr/>
              <a:t>26</a:t>
            </a:fld>
            <a:endParaRPr lang="en-US"/>
          </a:p>
        </p:txBody>
      </p:sp>
      <p:sp>
        <p:nvSpPr>
          <p:cNvPr id="100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Single buffer for a given unknown destination</a:t>
            </a:r>
          </a:p>
          <a:p>
            <a:pPr lvl="1"/>
            <a:r>
              <a:rPr lang="en-US"/>
              <a:t>Inserts packet into interface queue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AFB39D-B570-4AF0-945E-9E6FBFCEFF23}" type="slidenum">
              <a:rPr lang="en-US"/>
              <a:pPr/>
              <a:t>27</a:t>
            </a:fld>
            <a:endParaRPr lang="en-US"/>
          </a:p>
        </p:txBody>
      </p:sp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Receiving and transmission energy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282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97283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284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7285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latin typeface="Arial" charset="0"/>
              </a:endParaRPr>
            </a:p>
          </p:txBody>
        </p:sp>
      </p:grpSp>
      <p:sp>
        <p:nvSpPr>
          <p:cNvPr id="9728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7288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7289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7290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8565004-2DED-48FC-9A83-ABB8D96412D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7291" name="Picture 11" descr="isilogolarg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1604963" cy="8207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FA4EBB-D95C-49E6-A7DC-5A4735D6C1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4800"/>
            <a:ext cx="1828800" cy="5637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4800"/>
            <a:ext cx="5334000" cy="5637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B6FEA-DDA2-4074-9B87-7D7DF7C491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968BB-0F78-478F-8182-AB5B6FE328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90D64-B2EA-462B-BCF1-A535C7F6DB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7051D-2E84-4466-B6C1-23898809BE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47F76-56F1-4E3A-AAC5-38735CD29F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C5971-27D4-46BE-99A6-C491B24A55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9EBDD-58AC-427C-8EA0-E4143DAB5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3D9EB-83C5-439C-8CB2-710648C26C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D5A91-2797-4AF1-B0F5-B1B27117F5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258" name="Group 2"/>
          <p:cNvGrpSpPr>
            <a:grpSpLocks/>
          </p:cNvGrpSpPr>
          <p:nvPr/>
        </p:nvGrpSpPr>
        <p:grpSpPr bwMode="auto">
          <a:xfrm>
            <a:off x="-3200400" y="0"/>
            <a:ext cx="11925300" cy="3810000"/>
            <a:chOff x="-2040" y="0"/>
            <a:chExt cx="7512" cy="2400"/>
          </a:xfrm>
        </p:grpSpPr>
        <p:sp>
          <p:nvSpPr>
            <p:cNvPr id="96259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6260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latin typeface="Arial" charset="0"/>
              </a:endParaRPr>
            </a:p>
          </p:txBody>
        </p:sp>
        <p:sp>
          <p:nvSpPr>
            <p:cNvPr id="96261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626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304800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626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962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962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636F6B4-59D1-49B5-BECB-528FAD8D57B5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6267" name="Picture 11" descr="isilogolarge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0"/>
            <a:ext cx="1604963" cy="8207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E1024D2-E1DF-41FF-AFB0-C317CFA1B847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Wireless world in 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Padma Haldar</a:t>
            </a:r>
          </a:p>
          <a:p>
            <a:r>
              <a:rPr lang="en-US"/>
              <a:t>USC/ISI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7F76B-9811-47F2-89FA-7223F2880A15}" type="slidenum">
              <a:rPr lang="en-US"/>
              <a:pPr/>
              <a:t>10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 Example – Step 4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822325" y="1776413"/>
            <a:ext cx="783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ahoma" pitchFamily="34" charset="0"/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673100" y="1744663"/>
            <a:ext cx="83089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Courier New" pitchFamily="49" charset="0"/>
              </a:rPr>
              <a:t># </a:t>
            </a:r>
            <a:r>
              <a:rPr lang="en-US" sz="2000" i="1">
                <a:latin typeface="Courier New" pitchFamily="49" charset="0"/>
              </a:rPr>
              <a:t>Define how a mobile node is configured</a:t>
            </a:r>
          </a:p>
          <a:p>
            <a:r>
              <a:rPr lang="en-US" sz="2000" b="1">
                <a:latin typeface="Courier New" pitchFamily="49" charset="0"/>
              </a:rPr>
              <a:t>$ns </a:t>
            </a:r>
            <a:r>
              <a:rPr lang="en-US" sz="2000" b="1" i="1">
                <a:latin typeface="Courier New" pitchFamily="49" charset="0"/>
              </a:rPr>
              <a:t>node-config</a:t>
            </a:r>
            <a:r>
              <a:rPr lang="en-US" sz="2000">
                <a:latin typeface="Courier New" pitchFamily="49" charset="0"/>
              </a:rPr>
              <a:t> \</a:t>
            </a:r>
          </a:p>
          <a:p>
            <a:r>
              <a:rPr lang="en-US" sz="2000">
                <a:latin typeface="Courier New" pitchFamily="49" charset="0"/>
              </a:rPr>
              <a:t>	</a:t>
            </a:r>
            <a:r>
              <a:rPr lang="en-US" sz="2000" b="1">
                <a:latin typeface="Courier New" pitchFamily="49" charset="0"/>
              </a:rPr>
              <a:t>-</a:t>
            </a:r>
            <a:r>
              <a:rPr lang="en-US" sz="2000" b="1" i="1">
                <a:latin typeface="Courier New" pitchFamily="49" charset="0"/>
              </a:rPr>
              <a:t>adhocRouting</a:t>
            </a:r>
            <a:r>
              <a:rPr lang="en-US" sz="2000">
                <a:latin typeface="Courier New" pitchFamily="49" charset="0"/>
              </a:rPr>
              <a:t> </a:t>
            </a:r>
            <a:r>
              <a:rPr lang="en-US" sz="2000" b="1">
                <a:latin typeface="Courier New" pitchFamily="49" charset="0"/>
              </a:rPr>
              <a:t>DSDV </a:t>
            </a:r>
            <a:r>
              <a:rPr lang="en-US" sz="2000">
                <a:latin typeface="Courier New" pitchFamily="49" charset="0"/>
              </a:rPr>
              <a:t>\</a:t>
            </a:r>
          </a:p>
          <a:p>
            <a:r>
              <a:rPr lang="en-US" sz="2000">
                <a:latin typeface="Courier New" pitchFamily="49" charset="0"/>
              </a:rPr>
              <a:t>	-</a:t>
            </a:r>
            <a:r>
              <a:rPr lang="en-US" sz="2000" b="1" i="1">
                <a:latin typeface="Courier New" pitchFamily="49" charset="0"/>
              </a:rPr>
              <a:t>llType</a:t>
            </a:r>
            <a:r>
              <a:rPr lang="en-US" sz="2000" b="1">
                <a:latin typeface="Courier New" pitchFamily="49" charset="0"/>
              </a:rPr>
              <a:t> LL</a:t>
            </a:r>
            <a:r>
              <a:rPr lang="en-US" sz="2000">
                <a:latin typeface="Courier New" pitchFamily="49" charset="0"/>
              </a:rPr>
              <a:t> \</a:t>
            </a:r>
          </a:p>
          <a:p>
            <a:r>
              <a:rPr lang="en-US" sz="2000">
                <a:latin typeface="Courier New" pitchFamily="49" charset="0"/>
              </a:rPr>
              <a:t>	-</a:t>
            </a:r>
            <a:r>
              <a:rPr lang="en-US" sz="2000" b="1" i="1">
                <a:latin typeface="Courier New" pitchFamily="49" charset="0"/>
              </a:rPr>
              <a:t>macType</a:t>
            </a:r>
            <a:r>
              <a:rPr lang="en-US" sz="2000" b="1">
                <a:latin typeface="Courier New" pitchFamily="49" charset="0"/>
              </a:rPr>
              <a:t> Mac/802_11 </a:t>
            </a:r>
            <a:r>
              <a:rPr lang="en-US" sz="2000">
                <a:latin typeface="Courier New" pitchFamily="49" charset="0"/>
              </a:rPr>
              <a:t>\</a:t>
            </a:r>
          </a:p>
          <a:p>
            <a:r>
              <a:rPr lang="en-US" sz="2000">
                <a:latin typeface="Courier New" pitchFamily="49" charset="0"/>
              </a:rPr>
              <a:t>	-</a:t>
            </a:r>
            <a:r>
              <a:rPr lang="en-US" sz="2000" b="1" i="1">
                <a:latin typeface="Courier New" pitchFamily="49" charset="0"/>
              </a:rPr>
              <a:t>ifqLen</a:t>
            </a:r>
            <a:r>
              <a:rPr lang="en-US" sz="2000" b="1">
                <a:latin typeface="Courier New" pitchFamily="49" charset="0"/>
              </a:rPr>
              <a:t> 50</a:t>
            </a:r>
            <a:r>
              <a:rPr lang="en-US" sz="2000">
                <a:latin typeface="Courier New" pitchFamily="49" charset="0"/>
              </a:rPr>
              <a:t> \</a:t>
            </a:r>
          </a:p>
          <a:p>
            <a:r>
              <a:rPr lang="en-US" sz="2000">
                <a:latin typeface="Courier New" pitchFamily="49" charset="0"/>
              </a:rPr>
              <a:t>	-</a:t>
            </a:r>
            <a:r>
              <a:rPr lang="en-US" sz="2000" b="1" i="1">
                <a:latin typeface="Courier New" pitchFamily="49" charset="0"/>
              </a:rPr>
              <a:t>ifqType</a:t>
            </a:r>
            <a:r>
              <a:rPr lang="en-US" sz="2000" b="1">
                <a:latin typeface="Courier New" pitchFamily="49" charset="0"/>
              </a:rPr>
              <a:t> Queue/DropTail/PriQueue</a:t>
            </a:r>
            <a:r>
              <a:rPr lang="en-US" sz="2000">
                <a:latin typeface="Courier New" pitchFamily="49" charset="0"/>
              </a:rPr>
              <a:t> \</a:t>
            </a:r>
          </a:p>
          <a:p>
            <a:r>
              <a:rPr lang="en-US" sz="2000">
                <a:latin typeface="Courier New" pitchFamily="49" charset="0"/>
              </a:rPr>
              <a:t>	-</a:t>
            </a:r>
            <a:r>
              <a:rPr lang="en-US" sz="2000" b="1" i="1">
                <a:latin typeface="Courier New" pitchFamily="49" charset="0"/>
              </a:rPr>
              <a:t>antType</a:t>
            </a:r>
            <a:r>
              <a:rPr lang="en-US" sz="2000" b="1">
                <a:latin typeface="Courier New" pitchFamily="49" charset="0"/>
              </a:rPr>
              <a:t> Antenna/OmniAntenna</a:t>
            </a:r>
            <a:r>
              <a:rPr lang="en-US" sz="2000">
                <a:latin typeface="Courier New" pitchFamily="49" charset="0"/>
              </a:rPr>
              <a:t> \</a:t>
            </a:r>
          </a:p>
          <a:p>
            <a:r>
              <a:rPr lang="en-US" sz="2000">
                <a:latin typeface="Courier New" pitchFamily="49" charset="0"/>
              </a:rPr>
              <a:t>	-</a:t>
            </a:r>
            <a:r>
              <a:rPr lang="en-US" sz="2000" b="1" i="1">
                <a:latin typeface="Courier New" pitchFamily="49" charset="0"/>
              </a:rPr>
              <a:t>propType</a:t>
            </a:r>
            <a:r>
              <a:rPr lang="en-US" sz="2000" b="1">
                <a:latin typeface="Courier New" pitchFamily="49" charset="0"/>
              </a:rPr>
              <a:t> Propagation/TwoRayGround</a:t>
            </a:r>
            <a:r>
              <a:rPr lang="en-US" sz="2000">
                <a:latin typeface="Courier New" pitchFamily="49" charset="0"/>
              </a:rPr>
              <a:t> \</a:t>
            </a:r>
          </a:p>
          <a:p>
            <a:r>
              <a:rPr lang="en-US" sz="2000">
                <a:latin typeface="Courier New" pitchFamily="49" charset="0"/>
              </a:rPr>
              <a:t>	-</a:t>
            </a:r>
            <a:r>
              <a:rPr lang="en-US" sz="2000" b="1" i="1">
                <a:latin typeface="Courier New" pitchFamily="49" charset="0"/>
              </a:rPr>
              <a:t>phyType</a:t>
            </a:r>
            <a:r>
              <a:rPr lang="en-US" sz="2000" b="1">
                <a:latin typeface="Courier New" pitchFamily="49" charset="0"/>
              </a:rPr>
              <a:t> Phy/WirelessPhy</a:t>
            </a:r>
            <a:r>
              <a:rPr lang="en-US" sz="2000">
                <a:latin typeface="Courier New" pitchFamily="49" charset="0"/>
              </a:rPr>
              <a:t> \</a:t>
            </a:r>
          </a:p>
          <a:p>
            <a:r>
              <a:rPr lang="en-US" sz="2000">
                <a:latin typeface="Courier New" pitchFamily="49" charset="0"/>
              </a:rPr>
              <a:t>	-</a:t>
            </a:r>
            <a:r>
              <a:rPr lang="en-US" sz="2000" b="1" i="1">
                <a:latin typeface="Courier New" pitchFamily="49" charset="0"/>
              </a:rPr>
              <a:t>channelType</a:t>
            </a:r>
            <a:r>
              <a:rPr lang="en-US" sz="2000" b="1">
                <a:latin typeface="Courier New" pitchFamily="49" charset="0"/>
              </a:rPr>
              <a:t> Channel/WirelessChannel \</a:t>
            </a:r>
          </a:p>
          <a:p>
            <a:r>
              <a:rPr lang="en-US" sz="2000" b="1">
                <a:latin typeface="Courier New" pitchFamily="49" charset="0"/>
              </a:rPr>
              <a:t>	-</a:t>
            </a:r>
            <a:r>
              <a:rPr lang="en-US" sz="2000" b="1" i="1">
                <a:latin typeface="Courier New" pitchFamily="49" charset="0"/>
              </a:rPr>
              <a:t>topoInstance</a:t>
            </a:r>
            <a:r>
              <a:rPr lang="en-US" sz="2000" b="1">
                <a:latin typeface="Courier New" pitchFamily="49" charset="0"/>
              </a:rPr>
              <a:t> $topo</a:t>
            </a:r>
            <a:endParaRPr lang="en-US" sz="2000">
              <a:latin typeface="Courier New" pitchFamily="49" charset="0"/>
            </a:endParaRPr>
          </a:p>
          <a:p>
            <a:r>
              <a:rPr lang="en-US" sz="2000">
                <a:latin typeface="Courier New" pitchFamily="49" charset="0"/>
              </a:rPr>
              <a:t>	-</a:t>
            </a:r>
            <a:r>
              <a:rPr lang="en-US" sz="2000" b="1" i="1">
                <a:latin typeface="Courier New" pitchFamily="49" charset="0"/>
              </a:rPr>
              <a:t>agentTrace</a:t>
            </a:r>
            <a:r>
              <a:rPr lang="en-US" sz="2000" b="1">
                <a:latin typeface="Courier New" pitchFamily="49" charset="0"/>
              </a:rPr>
              <a:t> ON</a:t>
            </a:r>
            <a:r>
              <a:rPr lang="en-US" sz="2000">
                <a:latin typeface="Courier New" pitchFamily="49" charset="0"/>
              </a:rPr>
              <a:t> \</a:t>
            </a:r>
          </a:p>
          <a:p>
            <a:r>
              <a:rPr lang="en-US" sz="2000">
                <a:latin typeface="Courier New" pitchFamily="49" charset="0"/>
              </a:rPr>
              <a:t>	-</a:t>
            </a:r>
            <a:r>
              <a:rPr lang="en-US" sz="2000" b="1" i="1">
                <a:latin typeface="Courier New" pitchFamily="49" charset="0"/>
              </a:rPr>
              <a:t>routerTrace</a:t>
            </a:r>
            <a:r>
              <a:rPr lang="en-US" sz="2000" b="1">
                <a:latin typeface="Courier New" pitchFamily="49" charset="0"/>
              </a:rPr>
              <a:t> OFF</a:t>
            </a:r>
            <a:r>
              <a:rPr lang="en-US" sz="2000">
                <a:latin typeface="Courier New" pitchFamily="49" charset="0"/>
              </a:rPr>
              <a:t> \</a:t>
            </a:r>
          </a:p>
          <a:p>
            <a:r>
              <a:rPr lang="en-US" sz="2000">
                <a:latin typeface="Courier New" pitchFamily="49" charset="0"/>
              </a:rPr>
              <a:t>	-</a:t>
            </a:r>
            <a:r>
              <a:rPr lang="en-US" sz="2000" b="1" i="1">
                <a:latin typeface="Courier New" pitchFamily="49" charset="0"/>
              </a:rPr>
              <a:t>macTrace</a:t>
            </a:r>
            <a:r>
              <a:rPr lang="en-US" sz="2000" b="1">
                <a:latin typeface="Courier New" pitchFamily="49" charset="0"/>
              </a:rPr>
              <a:t> OFF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0337B-3829-4BF7-B939-B3740ACF5D62}" type="slidenum">
              <a:rPr lang="en-US"/>
              <a:pPr/>
              <a:t>11</a:t>
            </a:fld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 Example – Step 5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822325" y="1776413"/>
            <a:ext cx="783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ahoma" pitchFamily="34" charset="0"/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835025" y="1600200"/>
            <a:ext cx="8308975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Courier New" pitchFamily="49" charset="0"/>
              </a:rPr>
              <a:t># </a:t>
            </a:r>
            <a:r>
              <a:rPr lang="en-US" sz="2000">
                <a:latin typeface="Courier New" pitchFamily="49" charset="0"/>
              </a:rPr>
              <a:t>Next create a mobile node, attach it to the channel </a:t>
            </a:r>
          </a:p>
          <a:p>
            <a:r>
              <a:rPr lang="en-US" sz="2400" b="1">
                <a:latin typeface="Courier New" pitchFamily="49" charset="0"/>
              </a:rPr>
              <a:t>set node(0) [$ns </a:t>
            </a:r>
            <a:r>
              <a:rPr lang="en-US" sz="2400" b="1" i="1">
                <a:latin typeface="Courier New" pitchFamily="49" charset="0"/>
              </a:rPr>
              <a:t>node</a:t>
            </a:r>
            <a:r>
              <a:rPr lang="en-US" sz="2400" b="1">
                <a:latin typeface="Courier New" pitchFamily="49" charset="0"/>
              </a:rPr>
              <a:t>]</a:t>
            </a:r>
          </a:p>
          <a:p>
            <a:r>
              <a:rPr lang="en-US" sz="2000" i="1">
                <a:latin typeface="Courier New" pitchFamily="49" charset="0"/>
              </a:rPr>
              <a:t># disable random motion</a:t>
            </a:r>
            <a:r>
              <a:rPr lang="en-US" sz="2400" b="1" i="1">
                <a:latin typeface="Courier New" pitchFamily="49" charset="0"/>
              </a:rPr>
              <a:t> </a:t>
            </a:r>
          </a:p>
          <a:p>
            <a:r>
              <a:rPr lang="en-US" sz="2400" b="1">
                <a:latin typeface="Courier New" pitchFamily="49" charset="0"/>
              </a:rPr>
              <a:t>$node(0) random-motion 0 	</a:t>
            </a:r>
          </a:p>
          <a:p>
            <a:endParaRPr lang="en-US" sz="2800" b="1">
              <a:latin typeface="Courier New" pitchFamily="49" charset="0"/>
            </a:endParaRPr>
          </a:p>
        </p:txBody>
      </p:sp>
      <p:sp>
        <p:nvSpPr>
          <p:cNvPr id="51205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7200" y="3886200"/>
            <a:ext cx="8229600" cy="2379663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900" i="1">
                <a:latin typeface="Courier New" pitchFamily="49" charset="0"/>
              </a:rPr>
              <a:t>	# Use “for” loop to create 3 nodes:</a:t>
            </a:r>
          </a:p>
          <a:p>
            <a:pPr eaLnBrk="0" hangingPunct="0">
              <a:spcBef>
                <a:spcPct val="50000"/>
              </a:spcBef>
              <a:buClr>
                <a:schemeClr val="bg1"/>
              </a:buClr>
              <a:buFontTx/>
              <a:buNone/>
            </a:pPr>
            <a:r>
              <a:rPr lang="en-US" sz="2100" b="1">
                <a:latin typeface="Courier New" pitchFamily="49" charset="0"/>
              </a:rPr>
              <a:t>	for {set i &lt; 0} {$i &lt; 3} {incr i} {</a:t>
            </a:r>
          </a:p>
          <a:p>
            <a:pPr eaLnBrk="0" hangingPunct="0">
              <a:spcBef>
                <a:spcPct val="50000"/>
              </a:spcBef>
              <a:buClr>
                <a:schemeClr val="bg1"/>
              </a:buClr>
              <a:buFontTx/>
              <a:buNone/>
            </a:pPr>
            <a:r>
              <a:rPr lang="en-US" sz="2100" b="1">
                <a:latin typeface="Courier New" pitchFamily="49" charset="0"/>
              </a:rPr>
              <a:t>		set node($i) [$ns node]</a:t>
            </a:r>
          </a:p>
          <a:p>
            <a:pPr eaLnBrk="0" hangingPunct="0">
              <a:spcBef>
                <a:spcPct val="50000"/>
              </a:spcBef>
              <a:buClr>
                <a:schemeClr val="bg1"/>
              </a:buClr>
              <a:buFontTx/>
              <a:buNone/>
            </a:pPr>
            <a:r>
              <a:rPr lang="en-US" sz="2100" b="1">
                <a:latin typeface="Courier New" pitchFamily="49" charset="0"/>
              </a:rPr>
              <a:t>		$node($i) random-motion 0</a:t>
            </a:r>
          </a:p>
          <a:p>
            <a:pPr eaLnBrk="0" hangingPunct="0">
              <a:spcBef>
                <a:spcPct val="50000"/>
              </a:spcBef>
              <a:buClr>
                <a:schemeClr val="bg1"/>
              </a:buClr>
              <a:buFontTx/>
              <a:buNone/>
            </a:pPr>
            <a:r>
              <a:rPr lang="en-US" sz="2100" b="1">
                <a:latin typeface="Courier New" pitchFamily="49" charset="0"/>
              </a:rPr>
              <a:t>	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ECBC-1744-4BC0-B641-89D5134F2E4F}" type="slidenum">
              <a:rPr lang="en-US"/>
              <a:pPr/>
              <a:t>12</a:t>
            </a:fld>
            <a:endParaRPr 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Mobilenode Movement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Node position defined in a 3-D model</a:t>
            </a:r>
          </a:p>
          <a:p>
            <a:r>
              <a:rPr lang="en-US"/>
              <a:t>However z axis not used</a:t>
            </a:r>
          </a:p>
          <a:p>
            <a:pPr lvl="1">
              <a:buFont typeface="Wingdings" pitchFamily="2" charset="2"/>
              <a:buNone/>
            </a:pPr>
            <a:r>
              <a:rPr lang="en-US">
                <a:latin typeface="Courier New" pitchFamily="49" charset="0"/>
              </a:rPr>
              <a:t>$node set X_ &lt;x1&gt;</a:t>
            </a:r>
          </a:p>
          <a:p>
            <a:pPr lvl="1">
              <a:buFont typeface="Wingdings" pitchFamily="2" charset="2"/>
              <a:buNone/>
            </a:pPr>
            <a:r>
              <a:rPr lang="en-US">
                <a:latin typeface="Courier New" pitchFamily="49" charset="0"/>
              </a:rPr>
              <a:t>$node set Y_ &lt;y1&gt;</a:t>
            </a:r>
          </a:p>
          <a:p>
            <a:pPr lvl="1">
              <a:buFont typeface="Wingdings" pitchFamily="2" charset="2"/>
              <a:buNone/>
            </a:pPr>
            <a:r>
              <a:rPr lang="en-US">
                <a:latin typeface="Courier New" pitchFamily="49" charset="0"/>
              </a:rPr>
              <a:t>$node set Z_ &lt;z1&gt;</a:t>
            </a:r>
          </a:p>
          <a:p>
            <a:pPr lvl="1">
              <a:buFont typeface="Wingdings" pitchFamily="2" charset="2"/>
              <a:buNone/>
            </a:pPr>
            <a:r>
              <a:rPr lang="en-US">
                <a:latin typeface="Courier New" pitchFamily="49" charset="0"/>
              </a:rPr>
              <a:t>$node at $time setdest &lt;x2&gt; &lt;y2&gt; &lt;speed&gt;</a:t>
            </a:r>
          </a:p>
          <a:p>
            <a:pPr>
              <a:buClr>
                <a:schemeClr val="tx1"/>
              </a:buClr>
            </a:pPr>
            <a:r>
              <a:rPr lang="en-US"/>
              <a:t>Node movement may be logged</a:t>
            </a:r>
          </a:p>
          <a:p>
            <a:pPr lvl="1">
              <a:buFont typeface="Wingdings" pitchFamily="2" charset="2"/>
              <a:buNone/>
            </a:pPr>
            <a:endParaRPr lang="en-US" sz="2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B529-204E-4A63-964A-B0AAB4B2A05D}" type="slidenum">
              <a:rPr lang="en-US"/>
              <a:pPr/>
              <a:t>13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13700" cy="1143000"/>
          </a:xfrm>
        </p:spPr>
        <p:txBody>
          <a:bodyPr/>
          <a:lstStyle/>
          <a:p>
            <a:r>
              <a:rPr lang="en-US"/>
              <a:t>Scenario Generator: Movement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500"/>
              <a:t>Mobile Movement Generator</a:t>
            </a:r>
          </a:p>
          <a:p>
            <a:pPr lvl="1">
              <a:buFont typeface="Wingdings" pitchFamily="2" charset="2"/>
              <a:buNone/>
            </a:pPr>
            <a:r>
              <a:rPr 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setdest -n &lt;num_of_nodes&gt; -p pausetime -s &lt;maxspeed&gt; -t &lt;simtime&gt; -x &lt;maxx&gt; -y &lt;maxy&gt;</a:t>
            </a:r>
          </a:p>
          <a:p>
            <a:pPr lvl="1">
              <a:buFont typeface="Wingdings" pitchFamily="2" charset="2"/>
              <a:buNone/>
            </a:pPr>
            <a:r>
              <a:rPr lang="en-US" sz="2100"/>
              <a:t>Source: </a:t>
            </a:r>
            <a:r>
              <a:rPr 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ns-2/indep-utils/cmu-scen-gen/setdest/</a:t>
            </a:r>
          </a:p>
          <a:p>
            <a:pPr lvl="1">
              <a:buFont typeface="Wingdings" pitchFamily="2" charset="2"/>
              <a:buNone/>
            </a:pPr>
            <a:endParaRPr lang="en-US" sz="210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500"/>
              <a:t>Random movement</a:t>
            </a:r>
          </a:p>
          <a:p>
            <a:pPr lvl="1"/>
            <a:r>
              <a:rPr lang="en-US" sz="2100">
                <a:latin typeface="Courier New" pitchFamily="49" charset="0"/>
              </a:rPr>
              <a:t>$node random-motion 1</a:t>
            </a:r>
          </a:p>
          <a:p>
            <a:pPr lvl="1"/>
            <a:r>
              <a:rPr 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$node start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CB0A-1599-4568-935F-AD4B70824733}" type="slidenum">
              <a:rPr lang="en-US"/>
              <a:pPr/>
              <a:t>14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Movement File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500"/>
              <a:t>$node_(2) set Z_ 0.000000000000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500"/>
              <a:t>$node_(2) set Y_ 199.373306816804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500"/>
              <a:t>$node_(2) set X_ 591.256560093833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500"/>
              <a:t>$node_(1) set Z_ 0.000000000000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500"/>
              <a:t>$node_(1) set Y_ 345.357731779204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500"/>
              <a:t>$node_(1) set X_ 257.046298323157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500"/>
              <a:t>$node_(0) set Z_ 0.000000000000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500"/>
              <a:t>$node_(0) set Y_ 239.438009831261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500"/>
              <a:t>$node_(0) set X_ 83.364418416244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500"/>
              <a:t>$ns_ at 50.000000000000 "$node_(2) setdest 369.463244915743 170.519203111152 3.371785899154"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500"/>
              <a:t>$ns_ at 51.000000000000 "$node_(1) setdest 221.826585497093 80.855495003839 14.909259208114"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500"/>
              <a:t>$ns_ at 33.000000000000 "$node_(0) setdest 89.663708107313 283.494644426442 19.153832288917"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387C-FBC7-4421-B65E-D7C15CA5FA65}" type="slidenum">
              <a:rPr lang="en-US"/>
              <a:pPr/>
              <a:t>15</a:t>
            </a:fld>
            <a:endParaRPr lang="en-US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Scenario Generator: Traffic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100"/>
              <a:t>Generating traffic pattern files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CBR/TCP traffic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1900" i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ns cbrgen.tcl [-type cbr|tcp] [-nn nodes] [-seed seed] [-mc connections] [-rate rate]</a:t>
            </a:r>
          </a:p>
          <a:p>
            <a:pPr lvl="1">
              <a:lnSpc>
                <a:spcPct val="90000"/>
              </a:lnSpc>
            </a:pPr>
            <a:r>
              <a:rPr lang="en-US" sz="1900">
                <a:effectLst>
                  <a:outerShdw blurRad="38100" dist="38100" dir="2700000" algn="tl">
                    <a:srgbClr val="C0C0C0"/>
                  </a:outerShdw>
                </a:effectLst>
              </a:rPr>
              <a:t>CBR traffic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1900" i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ns cbrgen.tcl –type cbr –nn 20 –seed 1 –mc 8  - rate 4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TCP traffic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1900" i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ns cbrgen.tcl –type tcp -nn 15 -seed 0 –mc 6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 sz="1900"/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100"/>
              <a:t>Source: </a:t>
            </a:r>
            <a:r>
              <a:rPr lang="en-US" sz="2100" i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ns-2/indep-utils/cmu-scen-gen/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4695-253C-4E35-B82B-6872E5D4223D}" type="slidenum">
              <a:rPr lang="en-US"/>
              <a:pPr/>
              <a:t>16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Traffic Scenario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500"/>
              <a:t>set udp_(0) [new Agent/UDP]</a:t>
            </a:r>
          </a:p>
          <a:p>
            <a:pPr>
              <a:buFont typeface="Wingdings" pitchFamily="2" charset="2"/>
              <a:buNone/>
            </a:pPr>
            <a:r>
              <a:rPr lang="en-US" sz="1500"/>
              <a:t>$ns_ attach-agent $node_(0) $udp_(0)</a:t>
            </a:r>
          </a:p>
          <a:p>
            <a:pPr>
              <a:buFont typeface="Wingdings" pitchFamily="2" charset="2"/>
              <a:buNone/>
            </a:pPr>
            <a:r>
              <a:rPr lang="en-US" sz="1500"/>
              <a:t>set null_(0) [new Agent/Null]</a:t>
            </a:r>
          </a:p>
          <a:p>
            <a:pPr>
              <a:buFont typeface="Wingdings" pitchFamily="2" charset="2"/>
              <a:buNone/>
            </a:pPr>
            <a:r>
              <a:rPr lang="en-US" sz="1500"/>
              <a:t>$ns_ attach-agent $node_(2) $null_(0)</a:t>
            </a:r>
          </a:p>
          <a:p>
            <a:pPr>
              <a:buFont typeface="Wingdings" pitchFamily="2" charset="2"/>
              <a:buNone/>
            </a:pPr>
            <a:r>
              <a:rPr lang="en-US" sz="1500"/>
              <a:t>set cbr_(0) [new Application/Traffic/CBR]</a:t>
            </a:r>
          </a:p>
          <a:p>
            <a:pPr>
              <a:buFont typeface="Wingdings" pitchFamily="2" charset="2"/>
              <a:buNone/>
            </a:pPr>
            <a:r>
              <a:rPr lang="en-US" sz="1500"/>
              <a:t>$cbr_(0) set packetSize_ 512</a:t>
            </a:r>
          </a:p>
          <a:p>
            <a:pPr>
              <a:buFont typeface="Wingdings" pitchFamily="2" charset="2"/>
              <a:buNone/>
            </a:pPr>
            <a:r>
              <a:rPr lang="en-US" sz="1500"/>
              <a:t>$cbr_(0) set interval_ 4.0</a:t>
            </a:r>
          </a:p>
          <a:p>
            <a:pPr>
              <a:buFont typeface="Wingdings" pitchFamily="2" charset="2"/>
              <a:buNone/>
            </a:pPr>
            <a:r>
              <a:rPr lang="en-US" sz="1500"/>
              <a:t>$cbr_(0) set random_ 1</a:t>
            </a:r>
          </a:p>
          <a:p>
            <a:pPr>
              <a:buFont typeface="Wingdings" pitchFamily="2" charset="2"/>
              <a:buNone/>
            </a:pPr>
            <a:r>
              <a:rPr lang="en-US" sz="1500"/>
              <a:t>$cbr_(0) set maxpkts_ 10000</a:t>
            </a:r>
          </a:p>
          <a:p>
            <a:pPr>
              <a:buFont typeface="Wingdings" pitchFamily="2" charset="2"/>
              <a:buNone/>
            </a:pPr>
            <a:r>
              <a:rPr lang="en-US" sz="1500"/>
              <a:t>$cbr_(0) attach-agent $udp_(0)</a:t>
            </a:r>
          </a:p>
          <a:p>
            <a:pPr>
              <a:buFont typeface="Wingdings" pitchFamily="2" charset="2"/>
              <a:buNone/>
            </a:pPr>
            <a:r>
              <a:rPr lang="en-US" sz="1500"/>
              <a:t>$ns_ connect $udp_(0) $null_(0)</a:t>
            </a:r>
          </a:p>
          <a:p>
            <a:pPr>
              <a:buFont typeface="Wingdings" pitchFamily="2" charset="2"/>
              <a:buNone/>
            </a:pPr>
            <a:r>
              <a:rPr lang="en-US" sz="1500"/>
              <a:t>$ns_ at 127.93667922166023 "$cbr_(0) start"</a:t>
            </a:r>
          </a:p>
          <a:p>
            <a:pPr>
              <a:buFont typeface="Wingdings" pitchFamily="2" charset="2"/>
              <a:buNone/>
            </a:pPr>
            <a:r>
              <a:rPr lang="en-US" sz="1500"/>
              <a:t>…….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1B5F9-311F-4C8D-8647-A01E5481BAB4}" type="slidenum">
              <a:rPr lang="en-US"/>
              <a:pPr/>
              <a:t>17</a:t>
            </a:fld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 Example – Step 6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822325" y="1776413"/>
            <a:ext cx="783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ahoma" pitchFamily="34" charset="0"/>
            </a:endParaRP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835025" y="1730375"/>
            <a:ext cx="8308975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Courier New" pitchFamily="49" charset="0"/>
              </a:rPr>
              <a:t># </a:t>
            </a:r>
            <a:r>
              <a:rPr lang="en-US" sz="2400" i="1">
                <a:latin typeface="Courier New" pitchFamily="49" charset="0"/>
              </a:rPr>
              <a:t>Define node movement model </a:t>
            </a:r>
          </a:p>
          <a:p>
            <a:r>
              <a:rPr lang="en-US" sz="2400" b="1">
                <a:latin typeface="Courier New" pitchFamily="49" charset="0"/>
              </a:rPr>
              <a:t>source &lt;movement-scenario-files&gt;</a:t>
            </a:r>
          </a:p>
          <a:p>
            <a:endParaRPr lang="en-US" sz="2400" b="1">
              <a:latin typeface="Courier New" pitchFamily="49" charset="0"/>
            </a:endParaRPr>
          </a:p>
          <a:p>
            <a:r>
              <a:rPr lang="en-US" sz="2400" i="1">
                <a:latin typeface="Courier New" pitchFamily="49" charset="0"/>
              </a:rPr>
              <a:t># Define traffic model</a:t>
            </a:r>
          </a:p>
          <a:p>
            <a:r>
              <a:rPr lang="en-US" sz="2400" b="1">
                <a:latin typeface="Courier New" pitchFamily="49" charset="0"/>
              </a:rPr>
              <a:t>source &lt;traffic-scenario-files&gt;</a:t>
            </a:r>
          </a:p>
          <a:p>
            <a:endParaRPr lang="en-US" sz="2800" b="1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E645-D92C-4BAB-A70B-B24BF6CB1CCB}" type="slidenum">
              <a:rPr lang="en-US"/>
              <a:pPr/>
              <a:t>18</a:t>
            </a:fld>
            <a:endParaRPr lang="en-US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 Example – Step 7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822325" y="1776413"/>
            <a:ext cx="783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ahoma" pitchFamily="34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835025" y="1730375"/>
            <a:ext cx="830897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Courier New" pitchFamily="49" charset="0"/>
              </a:rPr>
              <a:t># Define node initial position in nam</a:t>
            </a:r>
          </a:p>
          <a:p>
            <a:r>
              <a:rPr lang="en-US" sz="2400" b="1">
                <a:latin typeface="Courier New" pitchFamily="49" charset="0"/>
              </a:rPr>
              <a:t>for {set i 0} {$i &lt; 3 } { incr i} {</a:t>
            </a:r>
          </a:p>
          <a:p>
            <a:r>
              <a:rPr lang="en-US" sz="2400" b="1">
                <a:latin typeface="Courier New" pitchFamily="49" charset="0"/>
              </a:rPr>
              <a:t>	$ns initial_node_position $node($i) 20</a:t>
            </a:r>
          </a:p>
          <a:p>
            <a:r>
              <a:rPr lang="en-US" sz="2400" b="1">
                <a:latin typeface="Courier New" pitchFamily="49" charset="0"/>
              </a:rPr>
              <a:t>}</a:t>
            </a:r>
          </a:p>
          <a:p>
            <a:endParaRPr lang="en-US" sz="2400" b="1">
              <a:latin typeface="Courier New" pitchFamily="49" charset="0"/>
            </a:endParaRPr>
          </a:p>
          <a:p>
            <a:r>
              <a:rPr lang="en-US" sz="2400" i="1">
                <a:latin typeface="Courier New" pitchFamily="49" charset="0"/>
              </a:rPr>
              <a:t># Tell ns/nam the simulation stop time </a:t>
            </a:r>
          </a:p>
          <a:p>
            <a:r>
              <a:rPr lang="en-US" sz="2400" b="1">
                <a:latin typeface="Courier New" pitchFamily="49" charset="0"/>
              </a:rPr>
              <a:t>$ns at 200.0 “$ns nam-end-wireless 200.0”</a:t>
            </a:r>
          </a:p>
          <a:p>
            <a:r>
              <a:rPr lang="en-US" sz="2400" b="1">
                <a:latin typeface="Courier New" pitchFamily="49" charset="0"/>
              </a:rPr>
              <a:t>$ns at 200.0 “$ns halt”</a:t>
            </a:r>
          </a:p>
          <a:p>
            <a:endParaRPr lang="en-US" sz="2400" b="1">
              <a:latin typeface="Courier New" pitchFamily="49" charset="0"/>
            </a:endParaRPr>
          </a:p>
          <a:p>
            <a:r>
              <a:rPr lang="en-US" sz="2400" i="1">
                <a:latin typeface="Courier New" pitchFamily="49" charset="0"/>
              </a:rPr>
              <a:t># Start your simulation </a:t>
            </a:r>
          </a:p>
          <a:p>
            <a:r>
              <a:rPr lang="en-US" sz="2400" b="1">
                <a:latin typeface="Courier New" pitchFamily="49" charset="0"/>
              </a:rPr>
              <a:t>$ns run</a:t>
            </a:r>
          </a:p>
          <a:p>
            <a:endParaRPr lang="en-US" sz="2400" b="1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05FEA-3BD0-4E02-8AE8-A2CEC3C63B83}" type="slidenum">
              <a:rPr lang="en-US"/>
              <a:pPr/>
              <a:t>19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Extension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Node is energy-aware</a:t>
            </a:r>
          </a:p>
          <a:p>
            <a:r>
              <a:rPr lang="en-US"/>
              <a:t>Define node by adding new options:</a:t>
            </a:r>
          </a:p>
          <a:p>
            <a:pPr>
              <a:buFont typeface="Wingdings" pitchFamily="2" charset="2"/>
              <a:buNone/>
            </a:pPr>
            <a:r>
              <a:rPr lang="en-US" sz="2500">
                <a:latin typeface="Courier New" pitchFamily="49" charset="0"/>
              </a:rPr>
              <a:t>	$ns_ node-config \</a:t>
            </a:r>
          </a:p>
          <a:p>
            <a:pPr>
              <a:buFont typeface="Wingdings" pitchFamily="2" charset="2"/>
              <a:buNone/>
            </a:pPr>
            <a:r>
              <a:rPr lang="en-US" sz="2100">
                <a:latin typeface="Courier New" pitchFamily="49" charset="0"/>
              </a:rPr>
              <a:t>		–</a:t>
            </a:r>
            <a:r>
              <a:rPr lang="en-US" sz="2500">
                <a:latin typeface="Courier New" pitchFamily="49" charset="0"/>
              </a:rPr>
              <a:t>energyModel EnergyModel</a:t>
            </a:r>
          </a:p>
          <a:p>
            <a:pPr lvl="2">
              <a:buFont typeface="Wingdings" pitchFamily="2" charset="2"/>
              <a:buNone/>
            </a:pPr>
            <a:r>
              <a:rPr lang="en-US">
                <a:latin typeface="Courier New" pitchFamily="49" charset="0"/>
              </a:rPr>
              <a:t>-</a:t>
            </a:r>
            <a:r>
              <a:rPr lang="en-US" sz="2600">
                <a:latin typeface="Courier New" pitchFamily="49" charset="0"/>
              </a:rPr>
              <a:t>initialEnergy	100.0</a:t>
            </a:r>
          </a:p>
          <a:p>
            <a:pPr lvl="2">
              <a:buFont typeface="Wingdings" pitchFamily="2" charset="2"/>
              <a:buNone/>
            </a:pPr>
            <a:r>
              <a:rPr lang="en-US" sz="2600">
                <a:latin typeface="Courier New" pitchFamily="49" charset="0"/>
              </a:rPr>
              <a:t>-txPower		0.6</a:t>
            </a:r>
          </a:p>
          <a:p>
            <a:pPr lvl="2">
              <a:buFont typeface="Wingdings" pitchFamily="2" charset="2"/>
              <a:buNone/>
            </a:pPr>
            <a:r>
              <a:rPr lang="en-US" sz="2600">
                <a:latin typeface="Courier New" pitchFamily="49" charset="0"/>
              </a:rPr>
              <a:t>-rxPower		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427E-18D8-4107-907B-FBA7E3F853D1}" type="slidenum">
              <a:rPr lang="en-US"/>
              <a:pPr/>
              <a:t>2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Introduction</a:t>
            </a:r>
          </a:p>
          <a:p>
            <a:pPr lvl="1"/>
            <a:r>
              <a:rPr lang="en-US"/>
              <a:t>Wireless basics</a:t>
            </a:r>
          </a:p>
          <a:p>
            <a:pPr lvl="1"/>
            <a:r>
              <a:rPr lang="en-US"/>
              <a:t>Wireless internals</a:t>
            </a:r>
          </a:p>
          <a:p>
            <a:r>
              <a:rPr lang="en-US"/>
              <a:t>Ad hoc routing</a:t>
            </a:r>
          </a:p>
          <a:p>
            <a:r>
              <a:rPr lang="en-US"/>
              <a:t>Mobile IP</a:t>
            </a:r>
          </a:p>
          <a:p>
            <a:r>
              <a:rPr lang="en-US"/>
              <a:t>Satellite networking</a:t>
            </a:r>
          </a:p>
          <a:p>
            <a:r>
              <a:rPr lang="en-US"/>
              <a:t>Directed diffusion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01DAA-76AA-4C8F-8193-BE0D48402A54}" type="slidenum">
              <a:rPr lang="en-US"/>
              <a:pPr/>
              <a:t>20</a:t>
            </a:fld>
            <a:endParaRPr 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nam Visualization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nam to visualize:</a:t>
            </a:r>
          </a:p>
          <a:p>
            <a:pPr lvl="1"/>
            <a:r>
              <a:rPr lang="en-US"/>
              <a:t>Mobile node position</a:t>
            </a:r>
          </a:p>
          <a:p>
            <a:pPr lvl="1"/>
            <a:r>
              <a:rPr lang="en-US"/>
              <a:t>Mobile node moving direction and speed</a:t>
            </a:r>
          </a:p>
          <a:p>
            <a:pPr lvl="1"/>
            <a:r>
              <a:rPr lang="en-US"/>
              <a:t>Energy consumption at nodes (color keyed)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5631-31C7-460E-B35F-2971F9D61E3D}" type="slidenum">
              <a:rPr lang="en-US"/>
              <a:pPr/>
              <a:t>21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nam Visualization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300"/>
              <a:t>Replace</a:t>
            </a:r>
          </a:p>
          <a:p>
            <a:pPr>
              <a:buFont typeface="Wingdings" pitchFamily="2" charset="2"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$ns namtrace-all $fd</a:t>
            </a:r>
          </a:p>
          <a:p>
            <a:pPr>
              <a:buFont typeface="Wingdings" pitchFamily="2" charset="2"/>
              <a:buNone/>
            </a:pPr>
            <a:r>
              <a:rPr lang="en-US" sz="3300"/>
              <a:t>	with</a:t>
            </a:r>
          </a:p>
          <a:p>
            <a:pPr>
              <a:buFont typeface="Wingdings" pitchFamily="2" charset="2"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$ns namtrace-all-wireless $fd</a:t>
            </a:r>
          </a:p>
          <a:p>
            <a:pPr>
              <a:buFont typeface="Wingdings" pitchFamily="2" charset="2"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3300"/>
              <a:t>At the end of simulation, do</a:t>
            </a:r>
          </a:p>
          <a:p>
            <a:pPr>
              <a:buFont typeface="Wingdings" pitchFamily="2" charset="2"/>
              <a:buNone/>
            </a:pPr>
            <a:r>
              <a:rPr lang="en-US" sz="330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$ns nam-end-wireless [$ns now]</a:t>
            </a:r>
            <a:endParaRPr lang="en-US" sz="3300"/>
          </a:p>
          <a:p>
            <a:pPr>
              <a:buFont typeface="Wingdings" pitchFamily="2" charset="2"/>
              <a:buNone/>
            </a:pPr>
            <a:r>
              <a:rPr lang="en-US" sz="33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1CD0-3AC9-42FD-A1E4-879DF23CB3AC}" type="slidenum">
              <a:rPr lang="en-US"/>
              <a:pPr/>
              <a:t>22</a:t>
            </a:fld>
            <a:endParaRPr 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Introduction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Wireless basics</a:t>
            </a:r>
          </a:p>
          <a:p>
            <a:pPr lvl="1"/>
            <a:r>
              <a:rPr lang="en-US"/>
              <a:t>Wireless internals</a:t>
            </a:r>
          </a:p>
          <a:p>
            <a:r>
              <a:rPr lang="en-US">
                <a:solidFill>
                  <a:schemeClr val="bg2"/>
                </a:solidFill>
              </a:rPr>
              <a:t>Ad hoc routing</a:t>
            </a:r>
          </a:p>
          <a:p>
            <a:r>
              <a:rPr lang="en-US">
                <a:solidFill>
                  <a:schemeClr val="bg2"/>
                </a:solidFill>
              </a:rPr>
              <a:t>Mobile IP</a:t>
            </a:r>
          </a:p>
          <a:p>
            <a:r>
              <a:rPr lang="en-US">
                <a:solidFill>
                  <a:schemeClr val="bg2"/>
                </a:solidFill>
              </a:rPr>
              <a:t>Satellite networking</a:t>
            </a:r>
          </a:p>
          <a:p>
            <a:r>
              <a:rPr lang="en-US">
                <a:solidFill>
                  <a:schemeClr val="bg2"/>
                </a:solidFill>
              </a:rPr>
              <a:t>Directed diffusion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A68D-CC38-407E-B00A-197B32CD6C65}" type="slidenum">
              <a:rPr lang="en-US"/>
              <a:pPr/>
              <a:t>23</a:t>
            </a:fld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Wireless Internals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Mobilenode</a:t>
            </a:r>
          </a:p>
          <a:p>
            <a:pPr lvl="1"/>
            <a:r>
              <a:rPr lang="en-US"/>
              <a:t>Basic node that has address and port de-muxes, routing agent etc</a:t>
            </a:r>
          </a:p>
          <a:p>
            <a:pPr lvl="1"/>
            <a:r>
              <a:rPr lang="en-US"/>
              <a:t>Stack of network components consisting of LL, MAC, NetIF radio-model etc</a:t>
            </a:r>
          </a:p>
          <a:p>
            <a:r>
              <a:rPr lang="en-US"/>
              <a:t>Wireless channel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F3E11-3FCE-4FB8-ACF2-BD0E80729A31}" type="slidenum">
              <a:rPr lang="en-US"/>
              <a:pPr/>
              <a:t>24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3613" cy="1143000"/>
          </a:xfrm>
        </p:spPr>
        <p:txBody>
          <a:bodyPr/>
          <a:lstStyle/>
          <a:p>
            <a:r>
              <a:rPr lang="en-US"/>
              <a:t>Portrait of A Mobile Node</a:t>
            </a:r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984250" y="2663825"/>
            <a:ext cx="176213" cy="179388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957263" y="1698625"/>
            <a:ext cx="1139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bg2"/>
                </a:solidFill>
                <a:latin typeface="Tahoma" pitchFamily="34" charset="0"/>
              </a:rPr>
              <a:t>Node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221038" y="3582988"/>
            <a:ext cx="965200" cy="406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latin typeface="Tahoma" pitchFamily="34" charset="0"/>
              </a:rPr>
              <a:t>ARP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200400" y="5105400"/>
            <a:ext cx="1219200" cy="6492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Tahoma" pitchFamily="34" charset="0"/>
              </a:rPr>
              <a:t>Propagation and antenna models 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457200" y="1295400"/>
            <a:ext cx="4017963" cy="467836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54050" y="5622925"/>
            <a:ext cx="154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</a:rPr>
              <a:t>MobileNode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1666875" y="3654425"/>
            <a:ext cx="1228725" cy="284163"/>
          </a:xfrm>
          <a:prstGeom prst="rect">
            <a:avLst/>
          </a:prstGeom>
          <a:solidFill>
            <a:srgbClr val="99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Tahoma" pitchFamily="34" charset="0"/>
              </a:rPr>
              <a:t>LL</a:t>
            </a:r>
            <a:endParaRPr lang="en-US" sz="2400">
              <a:latin typeface="Tahoma" pitchFamily="34" charset="0"/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1739900" y="4797425"/>
            <a:ext cx="1155700" cy="284163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Tahoma" pitchFamily="34" charset="0"/>
              </a:rPr>
              <a:t>MAC</a:t>
            </a:r>
            <a:endParaRPr lang="en-US" sz="2400">
              <a:latin typeface="Tahoma" pitchFamily="34" charset="0"/>
            </a:endParaRP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1739900" y="5321300"/>
            <a:ext cx="1155700" cy="284163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Tahoma" pitchFamily="34" charset="0"/>
              </a:rPr>
              <a:t>PHY</a:t>
            </a:r>
            <a:endParaRPr lang="en-US" sz="2400">
              <a:latin typeface="Tahoma" pitchFamily="34" charset="0"/>
            </a:endParaRPr>
          </a:p>
        </p:txBody>
      </p:sp>
      <p:grpSp>
        <p:nvGrpSpPr>
          <p:cNvPr id="19469" name="Group 13"/>
          <p:cNvGrpSpPr>
            <a:grpSpLocks/>
          </p:cNvGrpSpPr>
          <p:nvPr/>
        </p:nvGrpSpPr>
        <p:grpSpPr bwMode="auto">
          <a:xfrm>
            <a:off x="2095500" y="4144963"/>
            <a:ext cx="495300" cy="490537"/>
            <a:chOff x="1344" y="2784"/>
            <a:chExt cx="288" cy="288"/>
          </a:xfrm>
        </p:grpSpPr>
        <p:sp>
          <p:nvSpPr>
            <p:cNvPr id="19470" name="Rectangle 14"/>
            <p:cNvSpPr>
              <a:spLocks noChangeArrowheads="1"/>
            </p:cNvSpPr>
            <p:nvPr/>
          </p:nvSpPr>
          <p:spPr bwMode="auto">
            <a:xfrm>
              <a:off x="1344" y="2784"/>
              <a:ext cx="288" cy="288"/>
            </a:xfrm>
            <a:prstGeom prst="rect">
              <a:avLst/>
            </a:prstGeom>
            <a:solidFill>
              <a:srgbClr val="99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1" name="Line 15"/>
            <p:cNvSpPr>
              <a:spLocks noChangeShapeType="1"/>
            </p:cNvSpPr>
            <p:nvPr/>
          </p:nvSpPr>
          <p:spPr bwMode="auto">
            <a:xfrm>
              <a:off x="1344" y="288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2" name="Line 16"/>
            <p:cNvSpPr>
              <a:spLocks noChangeShapeType="1"/>
            </p:cNvSpPr>
            <p:nvPr/>
          </p:nvSpPr>
          <p:spPr bwMode="auto">
            <a:xfrm>
              <a:off x="1344" y="29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1666875" y="3654425"/>
            <a:ext cx="1228725" cy="284163"/>
          </a:xfrm>
          <a:prstGeom prst="rect">
            <a:avLst/>
          </a:prstGeom>
          <a:solidFill>
            <a:srgbClr val="99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Tahoma" pitchFamily="34" charset="0"/>
              </a:rPr>
              <a:t>LL</a:t>
            </a:r>
            <a:endParaRPr lang="en-US" sz="2400">
              <a:latin typeface="Tahoma" pitchFamily="34" charset="0"/>
            </a:endParaRP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533400" y="6096000"/>
            <a:ext cx="3551238" cy="274638"/>
          </a:xfrm>
          <a:prstGeom prst="rect">
            <a:avLst/>
          </a:prstGeom>
          <a:solidFill>
            <a:srgbClr val="4D4D4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solidFill>
                  <a:schemeClr val="bg1"/>
                </a:solidFill>
                <a:latin typeface="Tahoma" pitchFamily="34" charset="0"/>
              </a:rPr>
              <a:t>CHANNEL</a:t>
            </a:r>
            <a:endParaRPr lang="en-US" sz="1200">
              <a:latin typeface="Tahoma" pitchFamily="34" charset="0"/>
            </a:endParaRPr>
          </a:p>
        </p:txBody>
      </p:sp>
      <p:sp>
        <p:nvSpPr>
          <p:cNvPr id="19475" name="Oval 19"/>
          <p:cNvSpPr>
            <a:spLocks noChangeArrowheads="1"/>
          </p:cNvSpPr>
          <p:nvPr/>
        </p:nvSpPr>
        <p:spPr bwMode="auto">
          <a:xfrm>
            <a:off x="5122863" y="2654300"/>
            <a:ext cx="5334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76" name="Oval 20"/>
          <p:cNvSpPr>
            <a:spLocks noChangeArrowheads="1"/>
          </p:cNvSpPr>
          <p:nvPr/>
        </p:nvSpPr>
        <p:spPr bwMode="auto">
          <a:xfrm>
            <a:off x="5313363" y="32639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4856163" y="3832225"/>
            <a:ext cx="1066800" cy="284163"/>
          </a:xfrm>
          <a:prstGeom prst="rect">
            <a:avLst/>
          </a:prstGeom>
          <a:solidFill>
            <a:srgbClr val="99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Tahoma" pitchFamily="34" charset="0"/>
              </a:rPr>
              <a:t>LL</a:t>
            </a:r>
            <a:endParaRPr lang="en-US" sz="2400">
              <a:latin typeface="Tahoma" pitchFamily="34" charset="0"/>
            </a:endParaRPr>
          </a:p>
        </p:txBody>
      </p:sp>
      <p:grpSp>
        <p:nvGrpSpPr>
          <p:cNvPr id="19478" name="Group 22"/>
          <p:cNvGrpSpPr>
            <a:grpSpLocks/>
          </p:cNvGrpSpPr>
          <p:nvPr/>
        </p:nvGrpSpPr>
        <p:grpSpPr bwMode="auto">
          <a:xfrm>
            <a:off x="5160963" y="4357688"/>
            <a:ext cx="457200" cy="457200"/>
            <a:chOff x="1344" y="2784"/>
            <a:chExt cx="288" cy="288"/>
          </a:xfrm>
        </p:grpSpPr>
        <p:sp>
          <p:nvSpPr>
            <p:cNvPr id="19479" name="Rectangle 23"/>
            <p:cNvSpPr>
              <a:spLocks noChangeArrowheads="1"/>
            </p:cNvSpPr>
            <p:nvPr/>
          </p:nvSpPr>
          <p:spPr bwMode="auto">
            <a:xfrm>
              <a:off x="1344" y="2784"/>
              <a:ext cx="288" cy="288"/>
            </a:xfrm>
            <a:prstGeom prst="rect">
              <a:avLst/>
            </a:prstGeom>
            <a:solidFill>
              <a:srgbClr val="99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0" name="Line 24"/>
            <p:cNvSpPr>
              <a:spLocks noChangeShapeType="1"/>
            </p:cNvSpPr>
            <p:nvPr/>
          </p:nvSpPr>
          <p:spPr bwMode="auto">
            <a:xfrm>
              <a:off x="1344" y="288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1" name="Line 25"/>
            <p:cNvSpPr>
              <a:spLocks noChangeShapeType="1"/>
            </p:cNvSpPr>
            <p:nvPr/>
          </p:nvSpPr>
          <p:spPr bwMode="auto">
            <a:xfrm>
              <a:off x="1344" y="29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4856163" y="5016500"/>
            <a:ext cx="1066800" cy="284163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Tahoma" pitchFamily="34" charset="0"/>
              </a:rPr>
              <a:t>MAC</a:t>
            </a:r>
            <a:endParaRPr lang="en-US" sz="2400">
              <a:latin typeface="Tahoma" pitchFamily="34" charset="0"/>
            </a:endParaRP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4876800" y="5562600"/>
            <a:ext cx="1066800" cy="284163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Tahoma" pitchFamily="34" charset="0"/>
              </a:rPr>
              <a:t>PHY</a:t>
            </a:r>
            <a:endParaRPr lang="en-US" sz="2400">
              <a:latin typeface="Tahoma" pitchFamily="34" charset="0"/>
            </a:endParaRPr>
          </a:p>
        </p:txBody>
      </p:sp>
      <p:grpSp>
        <p:nvGrpSpPr>
          <p:cNvPr id="19484" name="Group 28"/>
          <p:cNvGrpSpPr>
            <a:grpSpLocks/>
          </p:cNvGrpSpPr>
          <p:nvPr/>
        </p:nvGrpSpPr>
        <p:grpSpPr bwMode="auto">
          <a:xfrm>
            <a:off x="6010275" y="1863725"/>
            <a:ext cx="3133725" cy="4032250"/>
            <a:chOff x="3659" y="1123"/>
            <a:chExt cx="1974" cy="2540"/>
          </a:xfrm>
        </p:grpSpPr>
        <p:sp>
          <p:nvSpPr>
            <p:cNvPr id="19485" name="Text Box 29"/>
            <p:cNvSpPr txBox="1">
              <a:spLocks noChangeArrowheads="1"/>
            </p:cNvSpPr>
            <p:nvPr/>
          </p:nvSpPr>
          <p:spPr bwMode="auto">
            <a:xfrm>
              <a:off x="3659" y="1123"/>
              <a:ext cx="181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Tahoma" pitchFamily="34" charset="0"/>
                </a:rPr>
                <a:t>Classifier</a:t>
              </a:r>
              <a:r>
                <a:rPr lang="en-US" sz="2000">
                  <a:latin typeface="Tahoma" pitchFamily="34" charset="0"/>
                </a:rPr>
                <a:t>: Forwarding</a:t>
              </a:r>
            </a:p>
          </p:txBody>
        </p:sp>
        <p:sp>
          <p:nvSpPr>
            <p:cNvPr id="19486" name="Text Box 30"/>
            <p:cNvSpPr txBox="1">
              <a:spLocks noChangeArrowheads="1"/>
            </p:cNvSpPr>
            <p:nvPr/>
          </p:nvSpPr>
          <p:spPr bwMode="auto">
            <a:xfrm>
              <a:off x="3659" y="1555"/>
              <a:ext cx="183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Tahoma" pitchFamily="34" charset="0"/>
                </a:rPr>
                <a:t>Agent</a:t>
              </a:r>
              <a:r>
                <a:rPr lang="en-US" sz="2000">
                  <a:latin typeface="Tahoma" pitchFamily="34" charset="0"/>
                </a:rPr>
                <a:t>: Protocol Entity</a:t>
              </a:r>
            </a:p>
          </p:txBody>
        </p:sp>
        <p:sp>
          <p:nvSpPr>
            <p:cNvPr id="19487" name="Text Box 31"/>
            <p:cNvSpPr txBox="1">
              <a:spLocks noChangeArrowheads="1"/>
            </p:cNvSpPr>
            <p:nvPr/>
          </p:nvSpPr>
          <p:spPr bwMode="auto">
            <a:xfrm>
              <a:off x="3659" y="1939"/>
              <a:ext cx="16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Tahoma" pitchFamily="34" charset="0"/>
                </a:rPr>
                <a:t>Node Entry</a:t>
              </a:r>
              <a:endParaRPr lang="en-US" sz="2000">
                <a:latin typeface="Tahoma" pitchFamily="34" charset="0"/>
              </a:endParaRPr>
            </a:p>
          </p:txBody>
        </p:sp>
        <p:sp>
          <p:nvSpPr>
            <p:cNvPr id="19488" name="Text Box 32"/>
            <p:cNvSpPr txBox="1">
              <a:spLocks noChangeArrowheads="1"/>
            </p:cNvSpPr>
            <p:nvPr/>
          </p:nvSpPr>
          <p:spPr bwMode="auto">
            <a:xfrm>
              <a:off x="3659" y="2309"/>
              <a:ext cx="18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Tahoma" pitchFamily="34" charset="0"/>
                </a:rPr>
                <a:t>LL</a:t>
              </a:r>
              <a:r>
                <a:rPr lang="en-US" sz="2000">
                  <a:latin typeface="Tahoma" pitchFamily="34" charset="0"/>
                </a:rPr>
                <a:t>: Link layer object</a:t>
              </a:r>
            </a:p>
          </p:txBody>
        </p:sp>
        <p:sp>
          <p:nvSpPr>
            <p:cNvPr id="19489" name="Text Box 33"/>
            <p:cNvSpPr txBox="1">
              <a:spLocks noChangeArrowheads="1"/>
            </p:cNvSpPr>
            <p:nvPr/>
          </p:nvSpPr>
          <p:spPr bwMode="auto">
            <a:xfrm>
              <a:off x="3659" y="2693"/>
              <a:ext cx="197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Tahoma" pitchFamily="34" charset="0"/>
                </a:rPr>
                <a:t>IFQ</a:t>
              </a:r>
              <a:r>
                <a:rPr lang="en-US" sz="2000">
                  <a:latin typeface="Tahoma" pitchFamily="34" charset="0"/>
                </a:rPr>
                <a:t>: Interface queue</a:t>
              </a:r>
            </a:p>
          </p:txBody>
        </p:sp>
        <p:sp>
          <p:nvSpPr>
            <p:cNvPr id="19490" name="Text Box 34"/>
            <p:cNvSpPr txBox="1">
              <a:spLocks noChangeArrowheads="1"/>
            </p:cNvSpPr>
            <p:nvPr/>
          </p:nvSpPr>
          <p:spPr bwMode="auto">
            <a:xfrm>
              <a:off x="3659" y="3077"/>
              <a:ext cx="18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Tahoma" pitchFamily="34" charset="0"/>
                </a:rPr>
                <a:t>MAC</a:t>
              </a:r>
              <a:r>
                <a:rPr lang="en-US" sz="2000">
                  <a:latin typeface="Tahoma" pitchFamily="34" charset="0"/>
                </a:rPr>
                <a:t>: Mac object</a:t>
              </a:r>
            </a:p>
          </p:txBody>
        </p:sp>
        <p:sp>
          <p:nvSpPr>
            <p:cNvPr id="19491" name="Text Box 35"/>
            <p:cNvSpPr txBox="1">
              <a:spLocks noChangeArrowheads="1"/>
            </p:cNvSpPr>
            <p:nvPr/>
          </p:nvSpPr>
          <p:spPr bwMode="auto">
            <a:xfrm>
              <a:off x="3659" y="3413"/>
              <a:ext cx="18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Tahoma" pitchFamily="34" charset="0"/>
                </a:rPr>
                <a:t>PHY</a:t>
              </a:r>
              <a:r>
                <a:rPr lang="en-US" sz="2000">
                  <a:latin typeface="Tahoma" pitchFamily="34" charset="0"/>
                </a:rPr>
                <a:t>: Net interface</a:t>
              </a:r>
            </a:p>
          </p:txBody>
        </p:sp>
      </p:grpSp>
      <p:cxnSp>
        <p:nvCxnSpPr>
          <p:cNvPr id="19492" name="AutoShape 36"/>
          <p:cNvCxnSpPr>
            <a:cxnSpLocks noChangeShapeType="1"/>
            <a:stCxn id="19473" idx="1"/>
            <a:endCxn id="19460" idx="2"/>
          </p:cNvCxnSpPr>
          <p:nvPr/>
        </p:nvCxnSpPr>
        <p:spPr bwMode="auto">
          <a:xfrm rot="10800000">
            <a:off x="984250" y="2754313"/>
            <a:ext cx="682625" cy="1042987"/>
          </a:xfrm>
          <a:prstGeom prst="bentConnector3">
            <a:avLst>
              <a:gd name="adj1" fmla="val 13348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498" name="AutoShape 42"/>
          <p:cNvSpPr>
            <a:spLocks noChangeArrowheads="1"/>
          </p:cNvSpPr>
          <p:nvPr/>
        </p:nvSpPr>
        <p:spPr bwMode="auto">
          <a:xfrm rot="5400000">
            <a:off x="1074738" y="2582862"/>
            <a:ext cx="884238" cy="233363"/>
          </a:xfrm>
          <a:custGeom>
            <a:avLst/>
            <a:gdLst>
              <a:gd name="G0" fmla="+- 5820 0 0"/>
              <a:gd name="G1" fmla="+- 21600 0 5820"/>
              <a:gd name="G2" fmla="*/ 5820 1 2"/>
              <a:gd name="G3" fmla="+- 21600 0 G2"/>
              <a:gd name="G4" fmla="+/ 5820 21600 2"/>
              <a:gd name="G5" fmla="+/ G1 0 2"/>
              <a:gd name="G6" fmla="*/ 21600 21600 5820"/>
              <a:gd name="G7" fmla="*/ G6 1 2"/>
              <a:gd name="G8" fmla="+- 21600 0 G7"/>
              <a:gd name="G9" fmla="*/ 21600 1 2"/>
              <a:gd name="G10" fmla="+- 5820 0 G9"/>
              <a:gd name="G11" fmla="?: G10 G8 0"/>
              <a:gd name="G12" fmla="?: G10 G7 21600"/>
              <a:gd name="T0" fmla="*/ 18690 w 21600"/>
              <a:gd name="T1" fmla="*/ 10800 h 21600"/>
              <a:gd name="T2" fmla="*/ 10800 w 21600"/>
              <a:gd name="T3" fmla="*/ 21600 h 21600"/>
              <a:gd name="T4" fmla="*/ 2910 w 21600"/>
              <a:gd name="T5" fmla="*/ 10800 h 21600"/>
              <a:gd name="T6" fmla="*/ 10800 w 21600"/>
              <a:gd name="T7" fmla="*/ 0 h 21600"/>
              <a:gd name="T8" fmla="*/ 4710 w 21600"/>
              <a:gd name="T9" fmla="*/ 4710 h 21600"/>
              <a:gd name="T10" fmla="*/ 16890 w 21600"/>
              <a:gd name="T11" fmla="*/ 1689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820" y="21600"/>
                </a:lnTo>
                <a:lnTo>
                  <a:pt x="15780" y="21600"/>
                </a:lnTo>
                <a:lnTo>
                  <a:pt x="21600" y="0"/>
                </a:lnTo>
                <a:close/>
              </a:path>
            </a:pathLst>
          </a:custGeom>
          <a:noFill/>
          <a:ln w="28575">
            <a:solidFill>
              <a:srgbClr val="FF5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99" name="AutoShape 43"/>
          <p:cNvSpPr>
            <a:spLocks noChangeArrowheads="1"/>
          </p:cNvSpPr>
          <p:nvPr/>
        </p:nvSpPr>
        <p:spPr bwMode="auto">
          <a:xfrm rot="5400000">
            <a:off x="1652588" y="2206625"/>
            <a:ext cx="884237" cy="233363"/>
          </a:xfrm>
          <a:custGeom>
            <a:avLst/>
            <a:gdLst>
              <a:gd name="G0" fmla="+- 5820 0 0"/>
              <a:gd name="G1" fmla="+- 21600 0 5820"/>
              <a:gd name="G2" fmla="*/ 5820 1 2"/>
              <a:gd name="G3" fmla="+- 21600 0 G2"/>
              <a:gd name="G4" fmla="+/ 5820 21600 2"/>
              <a:gd name="G5" fmla="+/ G1 0 2"/>
              <a:gd name="G6" fmla="*/ 21600 21600 5820"/>
              <a:gd name="G7" fmla="*/ G6 1 2"/>
              <a:gd name="G8" fmla="+- 21600 0 G7"/>
              <a:gd name="G9" fmla="*/ 21600 1 2"/>
              <a:gd name="G10" fmla="+- 5820 0 G9"/>
              <a:gd name="G11" fmla="?: G10 G8 0"/>
              <a:gd name="G12" fmla="?: G10 G7 21600"/>
              <a:gd name="T0" fmla="*/ 18690 w 21600"/>
              <a:gd name="T1" fmla="*/ 10800 h 21600"/>
              <a:gd name="T2" fmla="*/ 10800 w 21600"/>
              <a:gd name="T3" fmla="*/ 21600 h 21600"/>
              <a:gd name="T4" fmla="*/ 2910 w 21600"/>
              <a:gd name="T5" fmla="*/ 10800 h 21600"/>
              <a:gd name="T6" fmla="*/ 10800 w 21600"/>
              <a:gd name="T7" fmla="*/ 0 h 21600"/>
              <a:gd name="T8" fmla="*/ 4710 w 21600"/>
              <a:gd name="T9" fmla="*/ 4710 h 21600"/>
              <a:gd name="T10" fmla="*/ 16890 w 21600"/>
              <a:gd name="T11" fmla="*/ 1689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820" y="21600"/>
                </a:lnTo>
                <a:lnTo>
                  <a:pt x="15780" y="21600"/>
                </a:lnTo>
                <a:lnTo>
                  <a:pt x="21600" y="0"/>
                </a:lnTo>
                <a:close/>
              </a:path>
            </a:pathLst>
          </a:custGeom>
          <a:noFill/>
          <a:ln w="28575">
            <a:solidFill>
              <a:srgbClr val="FF5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9500" name="AutoShape 44"/>
          <p:cNvCxnSpPr>
            <a:cxnSpLocks noChangeShapeType="1"/>
            <a:stCxn id="19460" idx="6"/>
            <a:endCxn id="19498" idx="1"/>
          </p:cNvCxnSpPr>
          <p:nvPr/>
        </p:nvCxnSpPr>
        <p:spPr bwMode="auto">
          <a:xfrm flipV="1">
            <a:off x="1160463" y="2700338"/>
            <a:ext cx="228600" cy="53975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sp>
        <p:nvSpPr>
          <p:cNvPr id="19501" name="AutoShape 45"/>
          <p:cNvSpPr>
            <a:spLocks noChangeArrowheads="1"/>
          </p:cNvSpPr>
          <p:nvPr/>
        </p:nvSpPr>
        <p:spPr bwMode="auto">
          <a:xfrm rot="5400000">
            <a:off x="5076032" y="1970881"/>
            <a:ext cx="577850" cy="160337"/>
          </a:xfrm>
          <a:custGeom>
            <a:avLst/>
            <a:gdLst>
              <a:gd name="G0" fmla="+- 5820 0 0"/>
              <a:gd name="G1" fmla="+- 21600 0 5820"/>
              <a:gd name="G2" fmla="*/ 5820 1 2"/>
              <a:gd name="G3" fmla="+- 21600 0 G2"/>
              <a:gd name="G4" fmla="+/ 5820 21600 2"/>
              <a:gd name="G5" fmla="+/ G1 0 2"/>
              <a:gd name="G6" fmla="*/ 21600 21600 5820"/>
              <a:gd name="G7" fmla="*/ G6 1 2"/>
              <a:gd name="G8" fmla="+- 21600 0 G7"/>
              <a:gd name="G9" fmla="*/ 21600 1 2"/>
              <a:gd name="G10" fmla="+- 5820 0 G9"/>
              <a:gd name="G11" fmla="?: G10 G8 0"/>
              <a:gd name="G12" fmla="?: G10 G7 21600"/>
              <a:gd name="T0" fmla="*/ 18690 w 21600"/>
              <a:gd name="T1" fmla="*/ 10800 h 21600"/>
              <a:gd name="T2" fmla="*/ 10800 w 21600"/>
              <a:gd name="T3" fmla="*/ 21600 h 21600"/>
              <a:gd name="T4" fmla="*/ 2910 w 21600"/>
              <a:gd name="T5" fmla="*/ 10800 h 21600"/>
              <a:gd name="T6" fmla="*/ 10800 w 21600"/>
              <a:gd name="T7" fmla="*/ 0 h 21600"/>
              <a:gd name="T8" fmla="*/ 4710 w 21600"/>
              <a:gd name="T9" fmla="*/ 4710 h 21600"/>
              <a:gd name="T10" fmla="*/ 16890 w 21600"/>
              <a:gd name="T11" fmla="*/ 1689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820" y="21600"/>
                </a:lnTo>
                <a:lnTo>
                  <a:pt x="15780" y="21600"/>
                </a:lnTo>
                <a:lnTo>
                  <a:pt x="21600" y="0"/>
                </a:lnTo>
                <a:close/>
              </a:path>
            </a:pathLst>
          </a:custGeom>
          <a:noFill/>
          <a:ln w="28575">
            <a:solidFill>
              <a:srgbClr val="FF5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03" name="AutoShape 47"/>
          <p:cNvSpPr>
            <a:spLocks noChangeArrowheads="1"/>
          </p:cNvSpPr>
          <p:nvPr/>
        </p:nvSpPr>
        <p:spPr bwMode="auto">
          <a:xfrm>
            <a:off x="2773363" y="1820863"/>
            <a:ext cx="990600" cy="504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200" b="1">
                <a:latin typeface="Tahoma" pitchFamily="34" charset="0"/>
              </a:rPr>
              <a:t>protocol</a:t>
            </a:r>
          </a:p>
          <a:p>
            <a:pPr algn="ctr" eaLnBrk="1" hangingPunct="1"/>
            <a:r>
              <a:rPr lang="en-US" sz="1200" b="1">
                <a:latin typeface="Tahoma" pitchFamily="34" charset="0"/>
              </a:rPr>
              <a:t>agent</a:t>
            </a:r>
          </a:p>
        </p:txBody>
      </p:sp>
      <p:sp>
        <p:nvSpPr>
          <p:cNvPr id="19504" name="AutoShape 48"/>
          <p:cNvSpPr>
            <a:spLocks noChangeArrowheads="1"/>
          </p:cNvSpPr>
          <p:nvPr/>
        </p:nvSpPr>
        <p:spPr bwMode="auto">
          <a:xfrm>
            <a:off x="2797175" y="2830513"/>
            <a:ext cx="1008063" cy="504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200" b="1">
                <a:latin typeface="Tahoma" pitchFamily="34" charset="0"/>
              </a:rPr>
              <a:t>routing</a:t>
            </a:r>
          </a:p>
          <a:p>
            <a:pPr algn="ctr" eaLnBrk="1" hangingPunct="1"/>
            <a:r>
              <a:rPr lang="en-US" sz="1200" b="1">
                <a:latin typeface="Tahoma" pitchFamily="34" charset="0"/>
              </a:rPr>
              <a:t>agent</a:t>
            </a:r>
          </a:p>
        </p:txBody>
      </p:sp>
      <p:sp>
        <p:nvSpPr>
          <p:cNvPr id="19505" name="Text Box 49"/>
          <p:cNvSpPr txBox="1">
            <a:spLocks noChangeArrowheads="1"/>
          </p:cNvSpPr>
          <p:nvPr/>
        </p:nvSpPr>
        <p:spPr bwMode="auto">
          <a:xfrm>
            <a:off x="1044575" y="2884488"/>
            <a:ext cx="76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latin typeface="Tahoma" pitchFamily="34" charset="0"/>
              </a:rPr>
              <a:t>addr</a:t>
            </a:r>
          </a:p>
          <a:p>
            <a:pPr eaLnBrk="1" hangingPunct="1"/>
            <a:r>
              <a:rPr lang="en-US" sz="1200">
                <a:latin typeface="Tahoma" pitchFamily="34" charset="0"/>
              </a:rPr>
              <a:t>classifier</a:t>
            </a:r>
          </a:p>
        </p:txBody>
      </p:sp>
      <p:sp>
        <p:nvSpPr>
          <p:cNvPr id="19506" name="Text Box 50"/>
          <p:cNvSpPr txBox="1">
            <a:spLocks noChangeArrowheads="1"/>
          </p:cNvSpPr>
          <p:nvPr/>
        </p:nvSpPr>
        <p:spPr bwMode="auto">
          <a:xfrm>
            <a:off x="1731963" y="1539875"/>
            <a:ext cx="760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latin typeface="Tahoma" pitchFamily="34" charset="0"/>
              </a:rPr>
              <a:t>port</a:t>
            </a:r>
          </a:p>
          <a:p>
            <a:pPr eaLnBrk="1" hangingPunct="1"/>
            <a:r>
              <a:rPr lang="en-US" sz="1200">
                <a:latin typeface="Tahoma" pitchFamily="34" charset="0"/>
              </a:rPr>
              <a:t>classifier</a:t>
            </a:r>
          </a:p>
        </p:txBody>
      </p:sp>
      <p:cxnSp>
        <p:nvCxnSpPr>
          <p:cNvPr id="19507" name="AutoShape 51"/>
          <p:cNvCxnSpPr>
            <a:cxnSpLocks noChangeShapeType="1"/>
            <a:endCxn id="19499" idx="1"/>
          </p:cNvCxnSpPr>
          <p:nvPr/>
        </p:nvCxnSpPr>
        <p:spPr bwMode="auto">
          <a:xfrm flipV="1">
            <a:off x="1676400" y="2324100"/>
            <a:ext cx="290513" cy="185738"/>
          </a:xfrm>
          <a:prstGeom prst="bentConnector3">
            <a:avLst>
              <a:gd name="adj1" fmla="val 51912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508" name="AutoShape 52"/>
          <p:cNvCxnSpPr>
            <a:cxnSpLocks noChangeShapeType="1"/>
            <a:endCxn id="19504" idx="1"/>
          </p:cNvCxnSpPr>
          <p:nvPr/>
        </p:nvCxnSpPr>
        <p:spPr bwMode="auto">
          <a:xfrm>
            <a:off x="1676400" y="2895600"/>
            <a:ext cx="1120775" cy="1873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509" name="AutoShape 53"/>
          <p:cNvCxnSpPr>
            <a:cxnSpLocks noChangeShapeType="1"/>
            <a:stCxn id="19499" idx="3"/>
            <a:endCxn id="19504" idx="1"/>
          </p:cNvCxnSpPr>
          <p:nvPr/>
        </p:nvCxnSpPr>
        <p:spPr bwMode="auto">
          <a:xfrm>
            <a:off x="2228850" y="2324100"/>
            <a:ext cx="568325" cy="758825"/>
          </a:xfrm>
          <a:prstGeom prst="bentConnector3">
            <a:avLst>
              <a:gd name="adj1" fmla="val 4832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510" name="AutoShape 54"/>
          <p:cNvCxnSpPr>
            <a:cxnSpLocks noChangeShapeType="1"/>
          </p:cNvCxnSpPr>
          <p:nvPr/>
        </p:nvCxnSpPr>
        <p:spPr bwMode="auto">
          <a:xfrm flipV="1">
            <a:off x="2209800" y="1981200"/>
            <a:ext cx="544513" cy="250825"/>
          </a:xfrm>
          <a:prstGeom prst="bentConnector3">
            <a:avLst>
              <a:gd name="adj1" fmla="val 483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511" name="Text Box 55"/>
          <p:cNvSpPr txBox="1">
            <a:spLocks noChangeArrowheads="1"/>
          </p:cNvSpPr>
          <p:nvPr/>
        </p:nvSpPr>
        <p:spPr bwMode="auto">
          <a:xfrm>
            <a:off x="2452688" y="2516188"/>
            <a:ext cx="43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latin typeface="Tahoma" pitchFamily="34" charset="0"/>
              </a:rPr>
              <a:t>255</a:t>
            </a:r>
          </a:p>
        </p:txBody>
      </p:sp>
      <p:sp>
        <p:nvSpPr>
          <p:cNvPr id="19512" name="Text Box 56"/>
          <p:cNvSpPr txBox="1">
            <a:spLocks noChangeArrowheads="1"/>
          </p:cNvSpPr>
          <p:nvPr/>
        </p:nvSpPr>
        <p:spPr bwMode="auto">
          <a:xfrm>
            <a:off x="2097088" y="4235450"/>
            <a:ext cx="46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Tahoma" pitchFamily="34" charset="0"/>
              </a:rPr>
              <a:t>IFQ</a:t>
            </a:r>
          </a:p>
        </p:txBody>
      </p:sp>
      <p:sp>
        <p:nvSpPr>
          <p:cNvPr id="19513" name="Text Box 57"/>
          <p:cNvSpPr txBox="1">
            <a:spLocks noChangeArrowheads="1"/>
          </p:cNvSpPr>
          <p:nvPr/>
        </p:nvSpPr>
        <p:spPr bwMode="auto">
          <a:xfrm>
            <a:off x="5164138" y="4430713"/>
            <a:ext cx="463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Tahoma" pitchFamily="34" charset="0"/>
              </a:rPr>
              <a:t>IFQ</a:t>
            </a:r>
          </a:p>
        </p:txBody>
      </p:sp>
      <p:sp>
        <p:nvSpPr>
          <p:cNvPr id="19514" name="Line 58"/>
          <p:cNvSpPr>
            <a:spLocks noChangeShapeType="1"/>
          </p:cNvSpPr>
          <p:nvPr/>
        </p:nvSpPr>
        <p:spPr bwMode="auto">
          <a:xfrm>
            <a:off x="2714625" y="3919538"/>
            <a:ext cx="1588" cy="893762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cxnSp>
        <p:nvCxnSpPr>
          <p:cNvPr id="19515" name="AutoShape 59"/>
          <p:cNvCxnSpPr>
            <a:cxnSpLocks noChangeShapeType="1"/>
            <a:stCxn id="19503" idx="0"/>
            <a:endCxn id="19460" idx="2"/>
          </p:cNvCxnSpPr>
          <p:nvPr/>
        </p:nvCxnSpPr>
        <p:spPr bwMode="auto">
          <a:xfrm rot="16200000" flipH="1" flipV="1">
            <a:off x="1659732" y="1145381"/>
            <a:ext cx="933450" cy="2284413"/>
          </a:xfrm>
          <a:prstGeom prst="bentConnector4">
            <a:avLst>
              <a:gd name="adj1" fmla="val -24491"/>
              <a:gd name="adj2" fmla="val 110009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516" name="AutoShape 60"/>
          <p:cNvCxnSpPr>
            <a:cxnSpLocks noChangeShapeType="1"/>
            <a:stCxn id="19504" idx="2"/>
            <a:endCxn id="19473" idx="0"/>
          </p:cNvCxnSpPr>
          <p:nvPr/>
        </p:nvCxnSpPr>
        <p:spPr bwMode="auto">
          <a:xfrm rot="5400000">
            <a:off x="2632075" y="2984501"/>
            <a:ext cx="319087" cy="1020762"/>
          </a:xfrm>
          <a:prstGeom prst="bentConnector3">
            <a:avLst>
              <a:gd name="adj1" fmla="val 4975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517" name="Text Box 61"/>
          <p:cNvSpPr txBox="1">
            <a:spLocks noChangeArrowheads="1"/>
          </p:cNvSpPr>
          <p:nvPr/>
        </p:nvSpPr>
        <p:spPr bwMode="auto">
          <a:xfrm>
            <a:off x="1752600" y="3124200"/>
            <a:ext cx="990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000">
                <a:latin typeface="Tahoma" pitchFamily="34" charset="0"/>
              </a:rPr>
              <a:t>defaulttarget_</a:t>
            </a:r>
          </a:p>
        </p:txBody>
      </p:sp>
      <p:sp>
        <p:nvSpPr>
          <p:cNvPr id="19518" name="Line 62"/>
          <p:cNvSpPr>
            <a:spLocks noChangeShapeType="1"/>
          </p:cNvSpPr>
          <p:nvPr/>
        </p:nvSpPr>
        <p:spPr bwMode="auto">
          <a:xfrm>
            <a:off x="22860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19" name="Line 63"/>
          <p:cNvSpPr>
            <a:spLocks noChangeShapeType="1"/>
          </p:cNvSpPr>
          <p:nvPr/>
        </p:nvSpPr>
        <p:spPr bwMode="auto">
          <a:xfrm>
            <a:off x="22860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9520" name="AutoShape 64"/>
          <p:cNvCxnSpPr>
            <a:cxnSpLocks noChangeShapeType="1"/>
            <a:stCxn id="19467" idx="2"/>
            <a:endCxn id="19468" idx="0"/>
          </p:cNvCxnSpPr>
          <p:nvPr/>
        </p:nvCxnSpPr>
        <p:spPr bwMode="auto">
          <a:xfrm>
            <a:off x="2317750" y="5081588"/>
            <a:ext cx="0" cy="2397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9521" name="AutoShape 65"/>
          <p:cNvCxnSpPr>
            <a:cxnSpLocks noChangeShapeType="1"/>
            <a:stCxn id="19468" idx="2"/>
            <a:endCxn id="19474" idx="0"/>
          </p:cNvCxnSpPr>
          <p:nvPr/>
        </p:nvCxnSpPr>
        <p:spPr bwMode="auto">
          <a:xfrm flipH="1">
            <a:off x="2309813" y="5605463"/>
            <a:ext cx="7937" cy="4905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19523" name="Line 67"/>
          <p:cNvSpPr>
            <a:spLocks noChangeShapeType="1"/>
          </p:cNvSpPr>
          <p:nvPr/>
        </p:nvSpPr>
        <p:spPr bwMode="auto">
          <a:xfrm>
            <a:off x="2895600" y="3810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24" name="Line 68"/>
          <p:cNvSpPr>
            <a:spLocks noChangeShapeType="1"/>
          </p:cNvSpPr>
          <p:nvPr/>
        </p:nvSpPr>
        <p:spPr bwMode="auto">
          <a:xfrm>
            <a:off x="2895600" y="5486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25" name="Text Box 69" descr="80%"/>
          <p:cNvSpPr txBox="1">
            <a:spLocks noChangeArrowheads="1"/>
          </p:cNvSpPr>
          <p:nvPr/>
        </p:nvSpPr>
        <p:spPr bwMode="auto">
          <a:xfrm>
            <a:off x="4876800" y="6172200"/>
            <a:ext cx="1066800" cy="466725"/>
          </a:xfrm>
          <a:prstGeom prst="rect">
            <a:avLst/>
          </a:prstGeom>
          <a:pattFill prst="pct80">
            <a:fgClr>
              <a:srgbClr val="FFFF0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400">
              <a:latin typeface="Tahoma" pitchFamily="34" charset="0"/>
            </a:endParaRPr>
          </a:p>
        </p:txBody>
      </p:sp>
      <p:sp>
        <p:nvSpPr>
          <p:cNvPr id="19527" name="Rectangle 71"/>
          <p:cNvSpPr>
            <a:spLocks noChangeArrowheads="1"/>
          </p:cNvSpPr>
          <p:nvPr/>
        </p:nvSpPr>
        <p:spPr bwMode="auto">
          <a:xfrm>
            <a:off x="6096000" y="6096000"/>
            <a:ext cx="2627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Radio propagation/</a:t>
            </a:r>
          </a:p>
          <a:p>
            <a:r>
              <a:rPr lang="en-US" sz="2000"/>
              <a:t>antenna models</a:t>
            </a:r>
          </a:p>
        </p:txBody>
      </p:sp>
      <p:sp>
        <p:nvSpPr>
          <p:cNvPr id="19528" name="Text Box 72"/>
          <p:cNvSpPr txBox="1">
            <a:spLocks noChangeArrowheads="1"/>
          </p:cNvSpPr>
          <p:nvPr/>
        </p:nvSpPr>
        <p:spPr bwMode="auto">
          <a:xfrm>
            <a:off x="4953000" y="6248400"/>
            <a:ext cx="877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latin typeface="Tahoma" pitchFamily="34" charset="0"/>
              </a:rPr>
              <a:t>Prop/ant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7" grpId="0" animBg="1" autoUpdateAnimBg="0"/>
      <p:bldP spid="19482" grpId="0" animBg="1" autoUpdateAnimBg="0"/>
      <p:bldP spid="19483" grpId="0" animBg="1" autoUpdateAnimBg="0"/>
      <p:bldP spid="19525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3B-6C5C-447C-8469-C66693C35DBF}" type="slidenum">
              <a:rPr lang="en-US"/>
              <a:pPr/>
              <a:t>25</a:t>
            </a:fld>
            <a:endParaRPr 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Mobile Node : Components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/>
              <a:t>Classifiers</a:t>
            </a:r>
          </a:p>
          <a:p>
            <a:pPr lvl="1">
              <a:buClr>
                <a:schemeClr val="tx1"/>
              </a:buClr>
              <a:buFontTx/>
              <a:buChar char="•"/>
            </a:pPr>
            <a:r>
              <a:rPr lang="en-US"/>
              <a:t>defaulttarget_ points to routing agent object</a:t>
            </a:r>
          </a:p>
          <a:p>
            <a:pPr lvl="1">
              <a:buClr>
                <a:schemeClr val="tx1"/>
              </a:buClr>
              <a:buFontTx/>
              <a:buChar char="•"/>
            </a:pPr>
            <a:r>
              <a:rPr lang="en-US"/>
              <a:t>255 is the port id assigned for rtagent_</a:t>
            </a:r>
          </a:p>
          <a:p>
            <a:pPr>
              <a:buClr>
                <a:schemeClr val="tx1"/>
              </a:buClr>
            </a:pPr>
            <a:r>
              <a:rPr lang="en-US"/>
              <a:t>Routing agent</a:t>
            </a:r>
          </a:p>
          <a:p>
            <a:pPr lvl="1">
              <a:buClr>
                <a:schemeClr val="tx1"/>
              </a:buClr>
              <a:buFontTx/>
              <a:buChar char="•"/>
            </a:pPr>
            <a:r>
              <a:rPr lang="en-US"/>
              <a:t>May be ad hoc routing protocol like AODV, DSDV or directed diffusion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 </a:t>
            </a:r>
          </a:p>
          <a:p>
            <a:pPr lvl="1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B2D8C-2201-4E97-813C-D5132E7E3B84}" type="slidenum">
              <a:rPr lang="en-US"/>
              <a:pPr/>
              <a:t>26</a:t>
            </a:fld>
            <a:endParaRPr lang="en-US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Mobile Node: Components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500"/>
              <a:t>Link Layer</a:t>
            </a:r>
          </a:p>
          <a:p>
            <a:pPr lvl="1"/>
            <a:r>
              <a:rPr lang="en-US" sz="2100"/>
              <a:t>Same as LAN, but with a separate ARP module</a:t>
            </a:r>
          </a:p>
          <a:p>
            <a:pPr lvl="1"/>
            <a:r>
              <a:rPr lang="en-US" sz="2100"/>
              <a:t>Sends queries to ARP</a:t>
            </a:r>
          </a:p>
          <a:p>
            <a:r>
              <a:rPr lang="en-US" sz="2500"/>
              <a:t>ARP</a:t>
            </a:r>
          </a:p>
          <a:p>
            <a:pPr lvl="1"/>
            <a:r>
              <a:rPr lang="en-US" sz="2100"/>
              <a:t>Resolves IP address to hardware (MAC) address</a:t>
            </a:r>
          </a:p>
          <a:p>
            <a:pPr lvl="1"/>
            <a:r>
              <a:rPr lang="en-US" sz="2100"/>
              <a:t>Broadcasts ARP query</a:t>
            </a:r>
          </a:p>
          <a:p>
            <a:r>
              <a:rPr lang="en-US" sz="2500"/>
              <a:t>Interface queue</a:t>
            </a:r>
          </a:p>
          <a:p>
            <a:pPr lvl="1"/>
            <a:r>
              <a:rPr lang="en-US" sz="2100"/>
              <a:t>Gives priority to routing protocol packets</a:t>
            </a:r>
          </a:p>
          <a:p>
            <a:pPr lvl="1"/>
            <a:r>
              <a:rPr lang="en-US" sz="2100"/>
              <a:t>Has packet filtering capacity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1AED5-73AE-41F6-B536-6D1BA16F7F4D}" type="slidenum">
              <a:rPr lang="en-US"/>
              <a:pPr/>
              <a:t>27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Mobile Node: Components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MAC</a:t>
            </a:r>
          </a:p>
          <a:p>
            <a:pPr lvl="1">
              <a:lnSpc>
                <a:spcPct val="90000"/>
              </a:lnSpc>
            </a:pPr>
            <a:r>
              <a:rPr lang="en-US"/>
              <a:t>802.11</a:t>
            </a:r>
          </a:p>
          <a:p>
            <a:pPr lvl="2">
              <a:lnSpc>
                <a:spcPct val="90000"/>
              </a:lnSpc>
            </a:pPr>
            <a:r>
              <a:rPr lang="en-US"/>
              <a:t>IEEE RTS/CTS/DATA/ACK for unicast</a:t>
            </a:r>
          </a:p>
          <a:p>
            <a:pPr lvl="2">
              <a:lnSpc>
                <a:spcPct val="90000"/>
              </a:lnSpc>
            </a:pPr>
            <a:r>
              <a:rPr lang="en-US"/>
              <a:t>Sends DATA directly for broadcast</a:t>
            </a:r>
          </a:p>
          <a:p>
            <a:pPr lvl="1">
              <a:lnSpc>
                <a:spcPct val="90000"/>
              </a:lnSpc>
            </a:pPr>
            <a:r>
              <a:rPr lang="en-US"/>
              <a:t>SMAC (work in progress)</a:t>
            </a:r>
          </a:p>
          <a:p>
            <a:pPr>
              <a:lnSpc>
                <a:spcPct val="90000"/>
              </a:lnSpc>
            </a:pPr>
            <a:r>
              <a:rPr lang="en-US"/>
              <a:t>Network interface (PHY)</a:t>
            </a:r>
          </a:p>
          <a:p>
            <a:pPr lvl="1">
              <a:lnSpc>
                <a:spcPct val="90000"/>
              </a:lnSpc>
            </a:pPr>
            <a:r>
              <a:rPr lang="en-US"/>
              <a:t>Used by mobilenode to access channel</a:t>
            </a:r>
          </a:p>
          <a:p>
            <a:pPr lvl="1">
              <a:lnSpc>
                <a:spcPct val="90000"/>
              </a:lnSpc>
            </a:pPr>
            <a:r>
              <a:rPr lang="en-US"/>
              <a:t>Stamps outgoing pkts with meta-data</a:t>
            </a:r>
          </a:p>
          <a:p>
            <a:pPr lvl="1">
              <a:lnSpc>
                <a:spcPct val="90000"/>
              </a:lnSpc>
            </a:pPr>
            <a:r>
              <a:rPr lang="en-US"/>
              <a:t>Interface with radio/antenna models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99A30-0483-47A8-AEEE-2FBAC2A77313}" type="slidenum">
              <a:rPr lang="en-US"/>
              <a:pPr/>
              <a:t>28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Mobile Node: Components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Radio Propagation Model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Friss-space model – attenuation at near distance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Two-ray ground reflection model for far distance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Shadowing model -probabilistic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800"/>
              <a:t>Antenna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Omni-directional, unity-gain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011F8-E2B4-4B7D-8A0E-7D5F2AEC25F8}" type="slidenum">
              <a:rPr lang="en-US"/>
              <a:pPr/>
              <a:t>29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Wireless Channel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Duplicate packets to all mobile nodes attached to the channel except the sender</a:t>
            </a:r>
          </a:p>
          <a:p>
            <a:r>
              <a:rPr lang="en-US"/>
              <a:t>It is the receiver’s responsibility to decide if it will accept the packet</a:t>
            </a:r>
          </a:p>
          <a:p>
            <a:pPr lvl="1"/>
            <a:r>
              <a:rPr lang="en-US"/>
              <a:t>Collision is handled at individual receiver</a:t>
            </a:r>
          </a:p>
          <a:p>
            <a:pPr lvl="1"/>
            <a:r>
              <a:rPr lang="en-US"/>
              <a:t>O(N</a:t>
            </a:r>
            <a:r>
              <a:rPr lang="en-US" baseline="30000"/>
              <a:t>2</a:t>
            </a:r>
            <a:r>
              <a:rPr lang="en-US"/>
              <a:t>) messages </a:t>
            </a:r>
            <a:r>
              <a:rPr lang="en-US">
                <a:sym typeface="Wingdings" pitchFamily="2" charset="2"/>
              </a:rPr>
              <a:t> </a:t>
            </a:r>
            <a:r>
              <a:rPr lang="en-US"/>
              <a:t>grid keeper, reference-copying etc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47B7-61CF-4B9E-8995-613CA47D6F6F}" type="slidenum">
              <a:rPr lang="en-US"/>
              <a:pPr/>
              <a:t>3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Contributions to mobility in 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Original mobility model in ns contributed by CMU’s Monarch group</a:t>
            </a:r>
          </a:p>
          <a:p>
            <a:r>
              <a:rPr lang="en-US"/>
              <a:t>Other major contributions from UCB, Sun microsystems, univ of cincinnati, ISI etc</a:t>
            </a:r>
          </a:p>
          <a:p>
            <a:r>
              <a:rPr lang="en-US"/>
              <a:t>Other contributed models (not integrated) in wireless ns includes Blueware, BlueHoc, Mobiwan, GPRS, CIMS 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B0FD-4CD8-48F1-BD9A-DB07CB8AAC66}" type="slidenum">
              <a:rPr lang="en-US"/>
              <a:pPr/>
              <a:t>30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Grid-keeper: An Optimization </a:t>
            </a:r>
          </a:p>
        </p:txBody>
      </p:sp>
      <p:grpSp>
        <p:nvGrpSpPr>
          <p:cNvPr id="25603" name="Group 3"/>
          <p:cNvGrpSpPr>
            <a:grpSpLocks/>
          </p:cNvGrpSpPr>
          <p:nvPr/>
        </p:nvGrpSpPr>
        <p:grpSpPr bwMode="auto">
          <a:xfrm>
            <a:off x="1295400" y="1981200"/>
            <a:ext cx="6781800" cy="4267200"/>
            <a:chOff x="816" y="1248"/>
            <a:chExt cx="4272" cy="2688"/>
          </a:xfrm>
        </p:grpSpPr>
        <p:sp>
          <p:nvSpPr>
            <p:cNvPr id="25604" name="Rectangle 4"/>
            <p:cNvSpPr>
              <a:spLocks noChangeArrowheads="1"/>
            </p:cNvSpPr>
            <p:nvPr/>
          </p:nvSpPr>
          <p:spPr bwMode="auto">
            <a:xfrm>
              <a:off x="1248" y="1584"/>
              <a:ext cx="2256" cy="206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816" y="1248"/>
              <a:ext cx="4272" cy="26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6" name="Line 6"/>
            <p:cNvSpPr>
              <a:spLocks noChangeShapeType="1"/>
            </p:cNvSpPr>
            <p:nvPr/>
          </p:nvSpPr>
          <p:spPr bwMode="auto">
            <a:xfrm>
              <a:off x="816" y="2592"/>
              <a:ext cx="4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7" name="Line 7"/>
            <p:cNvSpPr>
              <a:spLocks noChangeShapeType="1"/>
            </p:cNvSpPr>
            <p:nvPr/>
          </p:nvSpPr>
          <p:spPr bwMode="auto">
            <a:xfrm>
              <a:off x="816" y="3264"/>
              <a:ext cx="4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8" name="Line 8"/>
            <p:cNvSpPr>
              <a:spLocks noChangeShapeType="1"/>
            </p:cNvSpPr>
            <p:nvPr/>
          </p:nvSpPr>
          <p:spPr bwMode="auto">
            <a:xfrm>
              <a:off x="816" y="3648"/>
              <a:ext cx="4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9" name="Line 9"/>
            <p:cNvSpPr>
              <a:spLocks noChangeShapeType="1"/>
            </p:cNvSpPr>
            <p:nvPr/>
          </p:nvSpPr>
          <p:spPr bwMode="auto">
            <a:xfrm>
              <a:off x="912" y="3264"/>
              <a:ext cx="41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0" name="Line 10"/>
            <p:cNvSpPr>
              <a:spLocks noChangeShapeType="1"/>
            </p:cNvSpPr>
            <p:nvPr/>
          </p:nvSpPr>
          <p:spPr bwMode="auto">
            <a:xfrm flipV="1">
              <a:off x="2928" y="124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 flipV="1">
              <a:off x="1776" y="124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 flipV="1">
              <a:off x="4032" y="124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 flipV="1">
              <a:off x="1248" y="124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4" name="Line 14"/>
            <p:cNvSpPr>
              <a:spLocks noChangeShapeType="1"/>
            </p:cNvSpPr>
            <p:nvPr/>
          </p:nvSpPr>
          <p:spPr bwMode="auto">
            <a:xfrm flipV="1">
              <a:off x="2304" y="124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auto">
            <a:xfrm flipV="1">
              <a:off x="3504" y="124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6" name="Line 16"/>
            <p:cNvSpPr>
              <a:spLocks noChangeShapeType="1"/>
            </p:cNvSpPr>
            <p:nvPr/>
          </p:nvSpPr>
          <p:spPr bwMode="auto">
            <a:xfrm flipV="1">
              <a:off x="4560" y="124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7" name="Line 17"/>
            <p:cNvSpPr>
              <a:spLocks noChangeShapeType="1"/>
            </p:cNvSpPr>
            <p:nvPr/>
          </p:nvSpPr>
          <p:spPr bwMode="auto">
            <a:xfrm>
              <a:off x="816" y="1920"/>
              <a:ext cx="4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8" name="Line 18"/>
            <p:cNvSpPr>
              <a:spLocks noChangeShapeType="1"/>
            </p:cNvSpPr>
            <p:nvPr/>
          </p:nvSpPr>
          <p:spPr bwMode="auto">
            <a:xfrm>
              <a:off x="816" y="2256"/>
              <a:ext cx="4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9" name="Line 19"/>
            <p:cNvSpPr>
              <a:spLocks noChangeShapeType="1"/>
            </p:cNvSpPr>
            <p:nvPr/>
          </p:nvSpPr>
          <p:spPr bwMode="auto">
            <a:xfrm>
              <a:off x="816" y="1584"/>
              <a:ext cx="4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0" name="Oval 20"/>
            <p:cNvSpPr>
              <a:spLocks noChangeArrowheads="1"/>
            </p:cNvSpPr>
            <p:nvPr/>
          </p:nvSpPr>
          <p:spPr bwMode="auto">
            <a:xfrm>
              <a:off x="1536" y="1776"/>
              <a:ext cx="1824" cy="1680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1" name="Oval 21"/>
            <p:cNvSpPr>
              <a:spLocks noChangeArrowheads="1"/>
            </p:cNvSpPr>
            <p:nvPr/>
          </p:nvSpPr>
          <p:spPr bwMode="auto">
            <a:xfrm>
              <a:off x="2400" y="2592"/>
              <a:ext cx="96" cy="9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2" name="Oval 22"/>
            <p:cNvSpPr>
              <a:spLocks noChangeArrowheads="1"/>
            </p:cNvSpPr>
            <p:nvPr/>
          </p:nvSpPr>
          <p:spPr bwMode="auto">
            <a:xfrm>
              <a:off x="1392" y="3072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3" name="Oval 23"/>
            <p:cNvSpPr>
              <a:spLocks noChangeArrowheads="1"/>
            </p:cNvSpPr>
            <p:nvPr/>
          </p:nvSpPr>
          <p:spPr bwMode="auto">
            <a:xfrm>
              <a:off x="1728" y="2688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4" name="Oval 24"/>
            <p:cNvSpPr>
              <a:spLocks noChangeArrowheads="1"/>
            </p:cNvSpPr>
            <p:nvPr/>
          </p:nvSpPr>
          <p:spPr bwMode="auto">
            <a:xfrm>
              <a:off x="2400" y="2736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5" name="Oval 25"/>
            <p:cNvSpPr>
              <a:spLocks noChangeArrowheads="1"/>
            </p:cNvSpPr>
            <p:nvPr/>
          </p:nvSpPr>
          <p:spPr bwMode="auto">
            <a:xfrm>
              <a:off x="1968" y="2160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6" name="Oval 26"/>
            <p:cNvSpPr>
              <a:spLocks noChangeArrowheads="1"/>
            </p:cNvSpPr>
            <p:nvPr/>
          </p:nvSpPr>
          <p:spPr bwMode="auto">
            <a:xfrm>
              <a:off x="2688" y="2832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7" name="Oval 27"/>
            <p:cNvSpPr>
              <a:spLocks noChangeArrowheads="1"/>
            </p:cNvSpPr>
            <p:nvPr/>
          </p:nvSpPr>
          <p:spPr bwMode="auto">
            <a:xfrm>
              <a:off x="2400" y="2160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8" name="Oval 28"/>
            <p:cNvSpPr>
              <a:spLocks noChangeArrowheads="1"/>
            </p:cNvSpPr>
            <p:nvPr/>
          </p:nvSpPr>
          <p:spPr bwMode="auto">
            <a:xfrm>
              <a:off x="3072" y="2304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9" name="Oval 29"/>
            <p:cNvSpPr>
              <a:spLocks noChangeArrowheads="1"/>
            </p:cNvSpPr>
            <p:nvPr/>
          </p:nvSpPr>
          <p:spPr bwMode="auto">
            <a:xfrm>
              <a:off x="2016" y="2736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0" name="Oval 30"/>
            <p:cNvSpPr>
              <a:spLocks noChangeArrowheads="1"/>
            </p:cNvSpPr>
            <p:nvPr/>
          </p:nvSpPr>
          <p:spPr bwMode="auto">
            <a:xfrm>
              <a:off x="2736" y="3216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1" name="Oval 31"/>
            <p:cNvSpPr>
              <a:spLocks noChangeArrowheads="1"/>
            </p:cNvSpPr>
            <p:nvPr/>
          </p:nvSpPr>
          <p:spPr bwMode="auto">
            <a:xfrm>
              <a:off x="3024" y="2688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2" name="Oval 32"/>
            <p:cNvSpPr>
              <a:spLocks noChangeArrowheads="1"/>
            </p:cNvSpPr>
            <p:nvPr/>
          </p:nvSpPr>
          <p:spPr bwMode="auto">
            <a:xfrm>
              <a:off x="3072" y="3024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3" name="Oval 33"/>
            <p:cNvSpPr>
              <a:spLocks noChangeArrowheads="1"/>
            </p:cNvSpPr>
            <p:nvPr/>
          </p:nvSpPr>
          <p:spPr bwMode="auto">
            <a:xfrm>
              <a:off x="2640" y="2256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4" name="Oval 34"/>
            <p:cNvSpPr>
              <a:spLocks noChangeArrowheads="1"/>
            </p:cNvSpPr>
            <p:nvPr/>
          </p:nvSpPr>
          <p:spPr bwMode="auto">
            <a:xfrm>
              <a:off x="2160" y="3264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5" name="Oval 35"/>
            <p:cNvSpPr>
              <a:spLocks noChangeArrowheads="1"/>
            </p:cNvSpPr>
            <p:nvPr/>
          </p:nvSpPr>
          <p:spPr bwMode="auto">
            <a:xfrm>
              <a:off x="2016" y="3024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6" name="Oval 36"/>
            <p:cNvSpPr>
              <a:spLocks noChangeArrowheads="1"/>
            </p:cNvSpPr>
            <p:nvPr/>
          </p:nvSpPr>
          <p:spPr bwMode="auto">
            <a:xfrm>
              <a:off x="2496" y="3168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7" name="Oval 37"/>
            <p:cNvSpPr>
              <a:spLocks noChangeArrowheads="1"/>
            </p:cNvSpPr>
            <p:nvPr/>
          </p:nvSpPr>
          <p:spPr bwMode="auto">
            <a:xfrm>
              <a:off x="2688" y="2064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8" name="Oval 38"/>
            <p:cNvSpPr>
              <a:spLocks noChangeArrowheads="1"/>
            </p:cNvSpPr>
            <p:nvPr/>
          </p:nvSpPr>
          <p:spPr bwMode="auto">
            <a:xfrm>
              <a:off x="2112" y="2400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9" name="Oval 39"/>
            <p:cNvSpPr>
              <a:spLocks noChangeArrowheads="1"/>
            </p:cNvSpPr>
            <p:nvPr/>
          </p:nvSpPr>
          <p:spPr bwMode="auto">
            <a:xfrm>
              <a:off x="1152" y="2784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0" name="Oval 40"/>
            <p:cNvSpPr>
              <a:spLocks noChangeArrowheads="1"/>
            </p:cNvSpPr>
            <p:nvPr/>
          </p:nvSpPr>
          <p:spPr bwMode="auto">
            <a:xfrm>
              <a:off x="2256" y="3360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1" name="Oval 41"/>
            <p:cNvSpPr>
              <a:spLocks noChangeArrowheads="1"/>
            </p:cNvSpPr>
            <p:nvPr/>
          </p:nvSpPr>
          <p:spPr bwMode="auto">
            <a:xfrm>
              <a:off x="2208" y="2784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2" name="Oval 42"/>
            <p:cNvSpPr>
              <a:spLocks noChangeArrowheads="1"/>
            </p:cNvSpPr>
            <p:nvPr/>
          </p:nvSpPr>
          <p:spPr bwMode="auto">
            <a:xfrm>
              <a:off x="4320" y="2496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3" name="Oval 43"/>
            <p:cNvSpPr>
              <a:spLocks noChangeArrowheads="1"/>
            </p:cNvSpPr>
            <p:nvPr/>
          </p:nvSpPr>
          <p:spPr bwMode="auto">
            <a:xfrm>
              <a:off x="3792" y="3888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4" name="Oval 44"/>
            <p:cNvSpPr>
              <a:spLocks noChangeArrowheads="1"/>
            </p:cNvSpPr>
            <p:nvPr/>
          </p:nvSpPr>
          <p:spPr bwMode="auto">
            <a:xfrm>
              <a:off x="4464" y="3312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5" name="Oval 45"/>
            <p:cNvSpPr>
              <a:spLocks noChangeArrowheads="1"/>
            </p:cNvSpPr>
            <p:nvPr/>
          </p:nvSpPr>
          <p:spPr bwMode="auto">
            <a:xfrm>
              <a:off x="1296" y="1440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6" name="Oval 46"/>
            <p:cNvSpPr>
              <a:spLocks noChangeArrowheads="1"/>
            </p:cNvSpPr>
            <p:nvPr/>
          </p:nvSpPr>
          <p:spPr bwMode="auto">
            <a:xfrm>
              <a:off x="4800" y="2448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7" name="Oval 47"/>
            <p:cNvSpPr>
              <a:spLocks noChangeArrowheads="1"/>
            </p:cNvSpPr>
            <p:nvPr/>
          </p:nvSpPr>
          <p:spPr bwMode="auto">
            <a:xfrm>
              <a:off x="3696" y="2352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8" name="Oval 48"/>
            <p:cNvSpPr>
              <a:spLocks noChangeArrowheads="1"/>
            </p:cNvSpPr>
            <p:nvPr/>
          </p:nvSpPr>
          <p:spPr bwMode="auto">
            <a:xfrm>
              <a:off x="4032" y="3024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9" name="Oval 49"/>
            <p:cNvSpPr>
              <a:spLocks noChangeArrowheads="1"/>
            </p:cNvSpPr>
            <p:nvPr/>
          </p:nvSpPr>
          <p:spPr bwMode="auto">
            <a:xfrm>
              <a:off x="4512" y="2976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0" name="Oval 50"/>
            <p:cNvSpPr>
              <a:spLocks noChangeArrowheads="1"/>
            </p:cNvSpPr>
            <p:nvPr/>
          </p:nvSpPr>
          <p:spPr bwMode="auto">
            <a:xfrm>
              <a:off x="4176" y="1680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1" name="Oval 51"/>
            <p:cNvSpPr>
              <a:spLocks noChangeArrowheads="1"/>
            </p:cNvSpPr>
            <p:nvPr/>
          </p:nvSpPr>
          <p:spPr bwMode="auto">
            <a:xfrm>
              <a:off x="1392" y="3504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2" name="Oval 52"/>
            <p:cNvSpPr>
              <a:spLocks noChangeArrowheads="1"/>
            </p:cNvSpPr>
            <p:nvPr/>
          </p:nvSpPr>
          <p:spPr bwMode="auto">
            <a:xfrm>
              <a:off x="2688" y="1536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3" name="Oval 53"/>
            <p:cNvSpPr>
              <a:spLocks noChangeArrowheads="1"/>
            </p:cNvSpPr>
            <p:nvPr/>
          </p:nvSpPr>
          <p:spPr bwMode="auto">
            <a:xfrm>
              <a:off x="912" y="3120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4" name="Oval 54"/>
            <p:cNvSpPr>
              <a:spLocks noChangeArrowheads="1"/>
            </p:cNvSpPr>
            <p:nvPr/>
          </p:nvSpPr>
          <p:spPr bwMode="auto">
            <a:xfrm>
              <a:off x="1920" y="3744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5" name="Oval 55"/>
            <p:cNvSpPr>
              <a:spLocks noChangeArrowheads="1"/>
            </p:cNvSpPr>
            <p:nvPr/>
          </p:nvSpPr>
          <p:spPr bwMode="auto">
            <a:xfrm>
              <a:off x="2976" y="3792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6" name="Oval 56"/>
            <p:cNvSpPr>
              <a:spLocks noChangeArrowheads="1"/>
            </p:cNvSpPr>
            <p:nvPr/>
          </p:nvSpPr>
          <p:spPr bwMode="auto">
            <a:xfrm>
              <a:off x="1104" y="1728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7" name="Oval 57"/>
            <p:cNvSpPr>
              <a:spLocks noChangeArrowheads="1"/>
            </p:cNvSpPr>
            <p:nvPr/>
          </p:nvSpPr>
          <p:spPr bwMode="auto">
            <a:xfrm>
              <a:off x="4224" y="3696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8" name="Oval 58"/>
            <p:cNvSpPr>
              <a:spLocks noChangeArrowheads="1"/>
            </p:cNvSpPr>
            <p:nvPr/>
          </p:nvSpPr>
          <p:spPr bwMode="auto">
            <a:xfrm>
              <a:off x="1008" y="2352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9" name="Oval 59"/>
            <p:cNvSpPr>
              <a:spLocks noChangeArrowheads="1"/>
            </p:cNvSpPr>
            <p:nvPr/>
          </p:nvSpPr>
          <p:spPr bwMode="auto">
            <a:xfrm>
              <a:off x="3792" y="3072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0" name="Oval 60"/>
            <p:cNvSpPr>
              <a:spLocks noChangeArrowheads="1"/>
            </p:cNvSpPr>
            <p:nvPr/>
          </p:nvSpPr>
          <p:spPr bwMode="auto">
            <a:xfrm>
              <a:off x="1488" y="1392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1" name="Oval 61"/>
            <p:cNvSpPr>
              <a:spLocks noChangeArrowheads="1"/>
            </p:cNvSpPr>
            <p:nvPr/>
          </p:nvSpPr>
          <p:spPr bwMode="auto">
            <a:xfrm>
              <a:off x="4752" y="3696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2" name="Oval 62"/>
            <p:cNvSpPr>
              <a:spLocks noChangeArrowheads="1"/>
            </p:cNvSpPr>
            <p:nvPr/>
          </p:nvSpPr>
          <p:spPr bwMode="auto">
            <a:xfrm>
              <a:off x="3936" y="3408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3" name="Oval 63"/>
            <p:cNvSpPr>
              <a:spLocks noChangeArrowheads="1"/>
            </p:cNvSpPr>
            <p:nvPr/>
          </p:nvSpPr>
          <p:spPr bwMode="auto">
            <a:xfrm>
              <a:off x="3792" y="1440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4" name="Oval 64"/>
            <p:cNvSpPr>
              <a:spLocks noChangeArrowheads="1"/>
            </p:cNvSpPr>
            <p:nvPr/>
          </p:nvSpPr>
          <p:spPr bwMode="auto">
            <a:xfrm>
              <a:off x="4416" y="2064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5" name="Oval 65"/>
            <p:cNvSpPr>
              <a:spLocks noChangeArrowheads="1"/>
            </p:cNvSpPr>
            <p:nvPr/>
          </p:nvSpPr>
          <p:spPr bwMode="auto">
            <a:xfrm>
              <a:off x="4656" y="3408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6" name="Oval 66"/>
            <p:cNvSpPr>
              <a:spLocks noChangeArrowheads="1"/>
            </p:cNvSpPr>
            <p:nvPr/>
          </p:nvSpPr>
          <p:spPr bwMode="auto">
            <a:xfrm>
              <a:off x="4704" y="3072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7" name="Oval 67"/>
            <p:cNvSpPr>
              <a:spLocks noChangeArrowheads="1"/>
            </p:cNvSpPr>
            <p:nvPr/>
          </p:nvSpPr>
          <p:spPr bwMode="auto">
            <a:xfrm>
              <a:off x="4848" y="1536"/>
              <a:ext cx="48" cy="4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8" name="Oval 68"/>
            <p:cNvSpPr>
              <a:spLocks noChangeArrowheads="1"/>
            </p:cNvSpPr>
            <p:nvPr/>
          </p:nvSpPr>
          <p:spPr bwMode="auto">
            <a:xfrm>
              <a:off x="3072" y="1776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9" name="Oval 69"/>
            <p:cNvSpPr>
              <a:spLocks noChangeArrowheads="1"/>
            </p:cNvSpPr>
            <p:nvPr/>
          </p:nvSpPr>
          <p:spPr bwMode="auto">
            <a:xfrm>
              <a:off x="1392" y="1728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0" name="Oval 70"/>
            <p:cNvSpPr>
              <a:spLocks noChangeArrowheads="1"/>
            </p:cNvSpPr>
            <p:nvPr/>
          </p:nvSpPr>
          <p:spPr bwMode="auto">
            <a:xfrm>
              <a:off x="2880" y="3024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1" name="Oval 71"/>
            <p:cNvSpPr>
              <a:spLocks noChangeArrowheads="1"/>
            </p:cNvSpPr>
            <p:nvPr/>
          </p:nvSpPr>
          <p:spPr bwMode="auto">
            <a:xfrm>
              <a:off x="1536" y="3456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2" name="Oval 72"/>
            <p:cNvSpPr>
              <a:spLocks noChangeArrowheads="1"/>
            </p:cNvSpPr>
            <p:nvPr/>
          </p:nvSpPr>
          <p:spPr bwMode="auto">
            <a:xfrm>
              <a:off x="3072" y="3216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3" name="Oval 73"/>
            <p:cNvSpPr>
              <a:spLocks noChangeArrowheads="1"/>
            </p:cNvSpPr>
            <p:nvPr/>
          </p:nvSpPr>
          <p:spPr bwMode="auto">
            <a:xfrm>
              <a:off x="3168" y="3600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4" name="Oval 74"/>
            <p:cNvSpPr>
              <a:spLocks noChangeArrowheads="1"/>
            </p:cNvSpPr>
            <p:nvPr/>
          </p:nvSpPr>
          <p:spPr bwMode="auto">
            <a:xfrm>
              <a:off x="3264" y="3408"/>
              <a:ext cx="48" cy="48"/>
            </a:xfrm>
            <a:prstGeom prst="ellipse">
              <a:avLst/>
            </a:prstGeom>
            <a:solidFill>
              <a:srgbClr val="CC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5" name="Rectangle 75"/>
            <p:cNvSpPr>
              <a:spLocks noChangeArrowheads="1"/>
            </p:cNvSpPr>
            <p:nvPr/>
          </p:nvSpPr>
          <p:spPr bwMode="auto">
            <a:xfrm>
              <a:off x="1248" y="1584"/>
              <a:ext cx="528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6" name="Rectangle 76"/>
            <p:cNvSpPr>
              <a:spLocks noChangeArrowheads="1"/>
            </p:cNvSpPr>
            <p:nvPr/>
          </p:nvSpPr>
          <p:spPr bwMode="auto">
            <a:xfrm>
              <a:off x="1248" y="3264"/>
              <a:ext cx="528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7" name="Line 77"/>
            <p:cNvSpPr>
              <a:spLocks noChangeShapeType="1"/>
            </p:cNvSpPr>
            <p:nvPr/>
          </p:nvSpPr>
          <p:spPr bwMode="auto">
            <a:xfrm>
              <a:off x="816" y="2928"/>
              <a:ext cx="4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FAF3-5605-442A-A67C-3BFE58DDD4F7}" type="slidenum">
              <a:rPr lang="en-US"/>
              <a:pPr/>
              <a:t>31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Mobile Node: Misc.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Energy consumption model for sensor networks</a:t>
            </a:r>
          </a:p>
          <a:p>
            <a:r>
              <a:rPr lang="en-US"/>
              <a:t>Visualization of node movement, reachability, and energy</a:t>
            </a:r>
          </a:p>
          <a:p>
            <a:r>
              <a:rPr lang="en-US"/>
              <a:t>Validation test suites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97F6-940A-4F5F-B0E1-53949C4DF63B}" type="slidenum">
              <a:rPr lang="en-US"/>
              <a:pPr/>
              <a:t>32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Wireless Trace Support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Original cmu trace format</a:t>
            </a:r>
          </a:p>
          <a:p>
            <a:r>
              <a:rPr lang="en-US"/>
              <a:t>A separate wireless trace format developed later at ISI</a:t>
            </a:r>
          </a:p>
          <a:p>
            <a:r>
              <a:rPr lang="en-US"/>
              <a:t>Current ongoing effort to have ONE format to combine all wired and wireless formats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C2D79-639E-4C9D-B6B4-3CC9ACED464A}" type="slidenum">
              <a:rPr lang="en-US"/>
              <a:pPr/>
              <a:t>33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 Hoc Routing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500"/>
          </a:p>
          <a:p>
            <a:pPr>
              <a:lnSpc>
                <a:spcPct val="80000"/>
              </a:lnSpc>
            </a:pPr>
            <a:r>
              <a:rPr lang="en-US" sz="2500"/>
              <a:t>Four routing protocols currently supported:</a:t>
            </a:r>
          </a:p>
          <a:p>
            <a:pPr lvl="1">
              <a:lnSpc>
                <a:spcPct val="80000"/>
              </a:lnSpc>
            </a:pPr>
            <a:r>
              <a:rPr lang="en-US" sz="2100"/>
              <a:t>DSDV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Contributed by CMU</a:t>
            </a:r>
          </a:p>
          <a:p>
            <a:pPr lvl="1">
              <a:lnSpc>
                <a:spcPct val="80000"/>
              </a:lnSpc>
            </a:pPr>
            <a:r>
              <a:rPr lang="en-US" sz="2100"/>
              <a:t>DSR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Contributed by CMU; recently updated</a:t>
            </a:r>
          </a:p>
          <a:p>
            <a:pPr lvl="1">
              <a:lnSpc>
                <a:spcPct val="80000"/>
              </a:lnSpc>
            </a:pPr>
            <a:r>
              <a:rPr lang="en-US" sz="2100"/>
              <a:t>AODV 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Recently updated version from univ. of cincinnati;</a:t>
            </a:r>
          </a:p>
          <a:p>
            <a:pPr lvl="1">
              <a:lnSpc>
                <a:spcPct val="80000"/>
              </a:lnSpc>
            </a:pPr>
            <a:r>
              <a:rPr lang="en-US" sz="2100"/>
              <a:t>TORA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Contributed by CMU</a:t>
            </a:r>
          </a:p>
          <a:p>
            <a:pPr>
              <a:lnSpc>
                <a:spcPct val="80000"/>
              </a:lnSpc>
            </a:pPr>
            <a:r>
              <a:rPr lang="en-US" sz="2000" b="1" i="1">
                <a:latin typeface="Courier New" pitchFamily="49" charset="0"/>
              </a:rPr>
              <a:t>Examples under tcl/test/test-suite-wireless- { lan-newnode.tcl, lan-aodv.tcl, lan-tora.tcl }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4B90-17AA-4463-9A20-98E8C918C864}" type="slidenum">
              <a:rPr lang="en-US"/>
              <a:pPr/>
              <a:t>34</a:t>
            </a:fld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Brief on MobileIP Support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500"/>
              <a:t>Developed by Sun</a:t>
            </a:r>
          </a:p>
          <a:p>
            <a:pPr lvl="1"/>
            <a:r>
              <a:rPr lang="en-US" sz="2100"/>
              <a:t>Require a different Node structure than MobileNode</a:t>
            </a:r>
          </a:p>
          <a:p>
            <a:pPr lvl="1"/>
            <a:r>
              <a:rPr lang="en-US" sz="2100"/>
              <a:t>Co-exists with wired world in ns</a:t>
            </a:r>
          </a:p>
          <a:p>
            <a:r>
              <a:rPr lang="en-US" sz="2500"/>
              <a:t>Wired-cum-wireless extension</a:t>
            </a:r>
          </a:p>
          <a:p>
            <a:pPr lvl="1"/>
            <a:r>
              <a:rPr lang="en-US" sz="2100"/>
              <a:t>Base-stations, support hier-rtg</a:t>
            </a:r>
          </a:p>
          <a:p>
            <a:r>
              <a:rPr lang="en-US" sz="2500"/>
              <a:t>Standard MobileIP</a:t>
            </a:r>
          </a:p>
          <a:p>
            <a:pPr lvl="1"/>
            <a:r>
              <a:rPr lang="en-US" sz="2100"/>
              <a:t>Home Agent, Foreign Agent, MobileHosts</a:t>
            </a:r>
          </a:p>
          <a:p>
            <a:r>
              <a:rPr lang="en-US" sz="2500"/>
              <a:t>Example</a:t>
            </a:r>
          </a:p>
          <a:p>
            <a:pPr lvl="1">
              <a:buFont typeface="Wingdings" pitchFamily="2" charset="2"/>
              <a:buNone/>
            </a:pPr>
            <a:r>
              <a:rPr lang="en-US" sz="1900" b="1" i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Under tcl/test/test-suite-wireless-lan-newnode.tcl (tests: DSDV-wired-cum-wireless and DSDV-wireless-mip)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B2B5A-4A2D-4688-B14B-CB39BC453E2B}" type="slidenum">
              <a:rPr lang="en-US"/>
              <a:pPr/>
              <a:t>35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Brief on Satellite Networking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Developed by Tom Henderson (UCB)</a:t>
            </a:r>
          </a:p>
          <a:p>
            <a:r>
              <a:rPr lang="en-US"/>
              <a:t>Supported models</a:t>
            </a:r>
          </a:p>
          <a:p>
            <a:pPr lvl="1"/>
            <a:r>
              <a:rPr lang="en-US"/>
              <a:t>Geostationary satellites: bent-pipe and processing-payload</a:t>
            </a:r>
          </a:p>
          <a:p>
            <a:pPr lvl="1"/>
            <a:r>
              <a:rPr lang="en-US"/>
              <a:t>Low-Earth-Orbit satellites</a:t>
            </a:r>
          </a:p>
          <a:p>
            <a:r>
              <a:rPr lang="en-US"/>
              <a:t>Example: </a:t>
            </a:r>
            <a:r>
              <a:rPr lang="en-US" sz="2500" b="1" i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tcl/ex/sat-*.tcl and tcl/test/test-suite-satellite.tcl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09843-82FC-451B-95AB-195B0FD316E1}" type="slidenum">
              <a:rPr lang="en-US"/>
              <a:pPr/>
              <a:t>36</a:t>
            </a:fld>
            <a:endParaRPr 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Brief on Directed Diffusion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500"/>
              <a:t>Developed by SCADDS group at USC/ISI</a:t>
            </a:r>
          </a:p>
          <a:p>
            <a:r>
              <a:rPr lang="en-US" sz="2500"/>
              <a:t>Diffusion model in ns consists of</a:t>
            </a:r>
          </a:p>
          <a:p>
            <a:pPr lvl="1"/>
            <a:r>
              <a:rPr lang="en-US" sz="2100"/>
              <a:t>A core diffusion layer</a:t>
            </a:r>
          </a:p>
          <a:p>
            <a:pPr lvl="1"/>
            <a:r>
              <a:rPr lang="en-US" sz="2100"/>
              <a:t>A library of APIs for diffusion applications</a:t>
            </a:r>
          </a:p>
          <a:p>
            <a:pPr lvl="1"/>
            <a:r>
              <a:rPr lang="en-US" sz="2100"/>
              <a:t>Add-on filters (for gradient routing, logging, tagging, srcrtg, GEAR etc)</a:t>
            </a:r>
          </a:p>
          <a:p>
            <a:r>
              <a:rPr lang="en-US" sz="2500"/>
              <a:t>Much in development</a:t>
            </a:r>
          </a:p>
          <a:p>
            <a:r>
              <a:rPr lang="en-US" sz="2500"/>
              <a:t>Source code in </a:t>
            </a:r>
            <a:r>
              <a:rPr lang="en-US" sz="2000" b="1" i="1"/>
              <a:t>~ns/diffusion3</a:t>
            </a:r>
          </a:p>
          <a:p>
            <a:r>
              <a:rPr lang="en-US" sz="2500"/>
              <a:t>Examples under </a:t>
            </a:r>
            <a:r>
              <a:rPr lang="en-US" sz="2000" b="1" i="1"/>
              <a:t>tcl/ex/diffusion3</a:t>
            </a:r>
            <a:r>
              <a:rPr lang="en-US" sz="2500"/>
              <a:t> and </a:t>
            </a:r>
            <a:r>
              <a:rPr lang="en-US" sz="2000" b="1" i="1"/>
              <a:t>test/test-suite-diffusion3.tcl</a:t>
            </a:r>
          </a:p>
          <a:p>
            <a:endParaRPr lang="en-US" sz="2500"/>
          </a:p>
          <a:p>
            <a:pPr>
              <a:buFont typeface="Wingdings" pitchFamily="2" charset="2"/>
              <a:buNone/>
            </a:pPr>
            <a:endParaRPr lang="en-US" sz="25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1C13-7360-49F0-B273-3F0398ABCD8E}" type="slidenum">
              <a:rPr lang="en-US"/>
              <a:pPr/>
              <a:t>37</a:t>
            </a:fld>
            <a:endParaRPr lang="en-US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SMAC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500"/>
              <a:t>SMAC – MAC designed for sensor networks</a:t>
            </a:r>
          </a:p>
          <a:p>
            <a:r>
              <a:rPr lang="en-US" sz="2500"/>
              <a:t>Similar RTS/CTS/DATA/ACK like 802.11</a:t>
            </a:r>
          </a:p>
          <a:p>
            <a:r>
              <a:rPr lang="en-US" sz="2500"/>
              <a:t>Additional sleep-wakeup cycles </a:t>
            </a:r>
          </a:p>
          <a:p>
            <a:r>
              <a:rPr lang="en-US" sz="2500"/>
              <a:t>Reduce energy consumptions during idle phases</a:t>
            </a:r>
          </a:p>
          <a:p>
            <a:r>
              <a:rPr lang="en-US" sz="2500"/>
              <a:t>Much in development</a:t>
            </a:r>
          </a:p>
          <a:p>
            <a:r>
              <a:rPr lang="en-US" sz="2500"/>
              <a:t>Examples under </a:t>
            </a:r>
            <a:r>
              <a:rPr lang="en-US" sz="2000" b="1" i="1"/>
              <a:t>tcl/test/test-suite-smac.tcl</a:t>
            </a:r>
          </a:p>
          <a:p>
            <a:endParaRPr lang="en-US" sz="2000" b="1" i="1"/>
          </a:p>
          <a:p>
            <a:endParaRPr lang="en-US" sz="25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F792-968B-4BB0-983D-33D35C8ADE7E}" type="slidenum">
              <a:rPr lang="en-US"/>
              <a:pPr/>
              <a:t>38</a:t>
            </a:fld>
            <a:endParaRPr 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500"/>
          </a:p>
          <a:p>
            <a:pPr>
              <a:lnSpc>
                <a:spcPct val="80000"/>
              </a:lnSpc>
            </a:pPr>
            <a:r>
              <a:rPr lang="en-US" sz="2500"/>
              <a:t>Wireless support in ns continuously evolving</a:t>
            </a:r>
          </a:p>
          <a:p>
            <a:pPr>
              <a:lnSpc>
                <a:spcPct val="80000"/>
              </a:lnSpc>
            </a:pPr>
            <a:r>
              <a:rPr lang="en-US" sz="2500"/>
              <a:t>Directed diffusion and SMAC – work in progress</a:t>
            </a:r>
          </a:p>
          <a:p>
            <a:pPr>
              <a:lnSpc>
                <a:spcPct val="80000"/>
              </a:lnSpc>
            </a:pPr>
            <a:r>
              <a:rPr lang="en-US" sz="2500"/>
              <a:t>Other contributed models (not integrated into ns distribution) :</a:t>
            </a:r>
          </a:p>
          <a:p>
            <a:pPr lvl="1">
              <a:lnSpc>
                <a:spcPct val="80000"/>
              </a:lnSpc>
            </a:pPr>
            <a:r>
              <a:rPr lang="en-US" sz="2100"/>
              <a:t>Mobiwan, GPRS, Bluehoc and blueware, CIMS etc</a:t>
            </a:r>
          </a:p>
          <a:p>
            <a:pPr lvl="1">
              <a:lnSpc>
                <a:spcPct val="80000"/>
              </a:lnSpc>
            </a:pPr>
            <a:r>
              <a:rPr lang="en-US" sz="1900"/>
              <a:t>Find at ns’ contributed code page at</a:t>
            </a:r>
            <a:r>
              <a:rPr lang="en-US" sz="1900">
                <a:latin typeface="Courier New" pitchFamily="49" charset="0"/>
              </a:rPr>
              <a:t> </a:t>
            </a:r>
            <a:r>
              <a:rPr lang="en-US" sz="2000" b="1" i="1">
                <a:latin typeface="Courier New" pitchFamily="49" charset="0"/>
              </a:rPr>
              <a:t>http://www.isi.edu/nsnam/ns/ns-contributed.html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CE68-A370-4D0A-8F3B-2505C9DB5769}" type="slidenum">
              <a:rPr lang="en-US"/>
              <a:pPr/>
              <a:t>4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Wireless model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500"/>
              <a:t>Mobilenode at core of mobility model</a:t>
            </a:r>
          </a:p>
          <a:p>
            <a:r>
              <a:rPr lang="en-US" sz="2500"/>
              <a:t>Mobilenodes can move in a given topology, receive/transmit signals from/to wireless channels</a:t>
            </a:r>
          </a:p>
          <a:p>
            <a:r>
              <a:rPr lang="en-US" sz="2500"/>
              <a:t>Wireless network stack consists of LL, ARP, MAC, IFQ etc</a:t>
            </a:r>
          </a:p>
          <a:p>
            <a:r>
              <a:rPr lang="en-US" sz="2500"/>
              <a:t>Allows simulations of multi-hop ad hoc networks, wireless LANs, sensor networks 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3C20-3612-4CE2-8220-8480BD3B0B33}" type="slidenum">
              <a:rPr lang="en-US"/>
              <a:pPr/>
              <a:t>5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04800"/>
            <a:ext cx="7313613" cy="1143000"/>
          </a:xfrm>
        </p:spPr>
        <p:txBody>
          <a:bodyPr/>
          <a:lstStyle/>
          <a:p>
            <a:r>
              <a:rPr lang="en-US" sz="3200"/>
              <a:t> Wireless Example</a:t>
            </a:r>
            <a:br>
              <a:rPr lang="en-US" sz="3200"/>
            </a:br>
            <a:r>
              <a:rPr lang="en-US" sz="3200"/>
              <a:t>for ad hoc routing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300"/>
              <a:t>Scenario</a:t>
            </a:r>
          </a:p>
          <a:p>
            <a:pPr lvl="1"/>
            <a:r>
              <a:rPr lang="en-US"/>
              <a:t>3 mobile nodes</a:t>
            </a:r>
          </a:p>
          <a:p>
            <a:pPr lvl="1"/>
            <a:r>
              <a:rPr lang="en-US"/>
              <a:t>moving within 670mX670m flat topology</a:t>
            </a:r>
          </a:p>
          <a:p>
            <a:pPr lvl="1"/>
            <a:r>
              <a:rPr lang="en-US"/>
              <a:t>using DSDV ad hoc routing protocol</a:t>
            </a:r>
          </a:p>
          <a:p>
            <a:pPr lvl="1"/>
            <a:r>
              <a:rPr lang="en-US"/>
              <a:t>Random Waypoint mobility model</a:t>
            </a:r>
          </a:p>
          <a:p>
            <a:pPr lvl="1"/>
            <a:r>
              <a:rPr lang="en-US"/>
              <a:t>TCP and CBR traffic</a:t>
            </a:r>
          </a:p>
          <a:p>
            <a:r>
              <a:rPr lang="en-US" i="1"/>
              <a:t>ns-2/tcl/ex/wireless-demo-csci694.tcl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AC456-601D-46E9-8998-4B6F738EF288}" type="slidenum">
              <a:rPr lang="en-US"/>
              <a:pPr/>
              <a:t>6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 Example – Step 1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822325" y="1776413"/>
            <a:ext cx="783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ahoma" pitchFamily="34" charset="0"/>
            </a:endParaRP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835025" y="1717675"/>
            <a:ext cx="7966075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US" sz="2400" b="1">
                <a:latin typeface="Courier New" pitchFamily="49" charset="0"/>
              </a:rPr>
              <a:t># Define Global Variables</a:t>
            </a:r>
          </a:p>
          <a:p>
            <a:pPr>
              <a:spcBef>
                <a:spcPct val="10000"/>
              </a:spcBef>
            </a:pPr>
            <a:r>
              <a:rPr lang="en-US" sz="2400" i="1">
                <a:latin typeface="Courier New" pitchFamily="49" charset="0"/>
              </a:rPr>
              <a:t># create simulator</a:t>
            </a:r>
          </a:p>
          <a:p>
            <a:pPr>
              <a:spcBef>
                <a:spcPct val="10000"/>
              </a:spcBef>
            </a:pPr>
            <a:r>
              <a:rPr lang="en-US" sz="2400" b="1">
                <a:latin typeface="Courier New" pitchFamily="49" charset="0"/>
              </a:rPr>
              <a:t>set ns [new Simulator] </a:t>
            </a:r>
          </a:p>
          <a:p>
            <a:pPr>
              <a:spcBef>
                <a:spcPct val="10000"/>
              </a:spcBef>
            </a:pPr>
            <a:endParaRPr lang="en-US" sz="2400">
              <a:latin typeface="Courier New" pitchFamily="49" charset="0"/>
            </a:endParaRPr>
          </a:p>
          <a:p>
            <a:pPr>
              <a:spcBef>
                <a:spcPct val="10000"/>
              </a:spcBef>
            </a:pPr>
            <a:r>
              <a:rPr lang="en-US" sz="2400">
                <a:latin typeface="Courier New" pitchFamily="49" charset="0"/>
              </a:rPr>
              <a:t># create a flat topology in a 670m x 670m area</a:t>
            </a:r>
          </a:p>
          <a:p>
            <a:pPr>
              <a:spcBef>
                <a:spcPct val="10000"/>
              </a:spcBef>
            </a:pPr>
            <a:r>
              <a:rPr lang="en-US" sz="2400" b="1">
                <a:latin typeface="Courier New" pitchFamily="49" charset="0"/>
              </a:rPr>
              <a:t>set topo [new Topography] </a:t>
            </a:r>
          </a:p>
          <a:p>
            <a:pPr>
              <a:spcBef>
                <a:spcPct val="10000"/>
              </a:spcBef>
            </a:pPr>
            <a:r>
              <a:rPr lang="en-US" sz="2400" b="1">
                <a:latin typeface="Courier New" pitchFamily="49" charset="0"/>
              </a:rPr>
              <a:t>$topo </a:t>
            </a:r>
            <a:r>
              <a:rPr lang="en-US" sz="2400" b="1" i="1">
                <a:latin typeface="Courier New" pitchFamily="49" charset="0"/>
              </a:rPr>
              <a:t>load_flatgrid</a:t>
            </a:r>
            <a:r>
              <a:rPr lang="en-US" sz="2400" b="1">
                <a:latin typeface="Courier New" pitchFamily="49" charset="0"/>
              </a:rPr>
              <a:t> 670 670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3D700-70E3-4512-A9C2-783DCF633D5D}" type="slidenum">
              <a:rPr lang="en-US"/>
              <a:pPr/>
              <a:t>7</a:t>
            </a:fld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 Example – Step 2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822325" y="1776413"/>
            <a:ext cx="783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ahoma" pitchFamily="34" charset="0"/>
            </a:endParaRP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673100" y="1744663"/>
            <a:ext cx="83089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Courier New" pitchFamily="49" charset="0"/>
              </a:rPr>
              <a:t># Define standard ns/nam trace</a:t>
            </a:r>
          </a:p>
          <a:p>
            <a:pPr>
              <a:spcBef>
                <a:spcPct val="50000"/>
              </a:spcBef>
            </a:pPr>
            <a:r>
              <a:rPr lang="en-US" sz="2400" i="1">
                <a:latin typeface="Courier New" pitchFamily="49" charset="0"/>
              </a:rPr>
              <a:t># ns trace</a:t>
            </a:r>
          </a:p>
          <a:p>
            <a:pPr>
              <a:spcBef>
                <a:spcPct val="50000"/>
              </a:spcBef>
            </a:pPr>
            <a:r>
              <a:rPr lang="en-US" sz="2400" b="1">
                <a:latin typeface="Courier New" pitchFamily="49" charset="0"/>
              </a:rPr>
              <a:t>set </a:t>
            </a:r>
            <a:r>
              <a:rPr lang="en-US" sz="2400" b="1" i="1">
                <a:latin typeface="Courier New" pitchFamily="49" charset="0"/>
              </a:rPr>
              <a:t>tracefd </a:t>
            </a:r>
            <a:r>
              <a:rPr lang="en-US" sz="2400" b="1">
                <a:latin typeface="Courier New" pitchFamily="49" charset="0"/>
              </a:rPr>
              <a:t> [open </a:t>
            </a:r>
            <a:r>
              <a:rPr lang="en-US" sz="2400" b="1" i="1">
                <a:latin typeface="Courier New" pitchFamily="49" charset="0"/>
              </a:rPr>
              <a:t>demo.tr</a:t>
            </a:r>
            <a:r>
              <a:rPr lang="en-US" sz="2400" b="1">
                <a:latin typeface="Courier New" pitchFamily="49" charset="0"/>
              </a:rPr>
              <a:t> w] </a:t>
            </a:r>
          </a:p>
          <a:p>
            <a:pPr>
              <a:spcBef>
                <a:spcPct val="50000"/>
              </a:spcBef>
            </a:pPr>
            <a:r>
              <a:rPr lang="en-US" sz="2400" b="1">
                <a:latin typeface="Courier New" pitchFamily="49" charset="0"/>
              </a:rPr>
              <a:t>$ns trace-all $tracefd	</a:t>
            </a:r>
          </a:p>
          <a:p>
            <a:pPr>
              <a:spcBef>
                <a:spcPct val="50000"/>
              </a:spcBef>
            </a:pPr>
            <a:r>
              <a:rPr lang="en-US" sz="2400" i="1">
                <a:latin typeface="Courier New" pitchFamily="49" charset="0"/>
              </a:rPr>
              <a:t># nam trace</a:t>
            </a:r>
          </a:p>
          <a:p>
            <a:pPr>
              <a:spcBef>
                <a:spcPct val="50000"/>
              </a:spcBef>
            </a:pPr>
            <a:r>
              <a:rPr lang="en-US" sz="2400" b="1">
                <a:latin typeface="Courier New" pitchFamily="49" charset="0"/>
              </a:rPr>
              <a:t>set namtrace [open demo.nam w] </a:t>
            </a:r>
          </a:p>
          <a:p>
            <a:pPr>
              <a:spcBef>
                <a:spcPct val="50000"/>
              </a:spcBef>
            </a:pPr>
            <a:r>
              <a:rPr lang="en-US" sz="2400" b="1">
                <a:latin typeface="Courier New" pitchFamily="49" charset="0"/>
              </a:rPr>
              <a:t>$ns namtrace-all-wireless $namtrace 670 670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E9E2-7532-46A7-8CA1-BA9B34B72210}" type="slidenum">
              <a:rPr lang="en-US"/>
              <a:pPr/>
              <a:t>8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GOD </a:t>
            </a:r>
            <a:br>
              <a:rPr lang="en-US" sz="3200"/>
            </a:br>
            <a:r>
              <a:rPr lang="en-US" sz="3200"/>
              <a:t>(</a:t>
            </a:r>
            <a:r>
              <a:rPr lang="en-US" sz="2000"/>
              <a:t>General Operations Director</a:t>
            </a:r>
            <a:r>
              <a:rPr lang="en-US" sz="3200"/>
              <a:t>)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Stores smallest number of hops from one node to another</a:t>
            </a:r>
          </a:p>
          <a:p>
            <a:r>
              <a:rPr lang="en-US"/>
              <a:t>Optimal case to compare routing protocol performance</a:t>
            </a:r>
          </a:p>
          <a:p>
            <a:r>
              <a:rPr lang="en-US"/>
              <a:t>Automatically generated by scenario file</a:t>
            </a:r>
          </a:p>
          <a:p>
            <a:r>
              <a:rPr lang="en-US"/>
              <a:t>set god [create-god &lt;no of mnodes&gt;]</a:t>
            </a:r>
          </a:p>
          <a:p>
            <a:r>
              <a:rPr lang="en-US"/>
              <a:t>$god set-dist &lt;from&gt; &lt;to&gt; &lt;#hops&gt;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A6A79-F4D4-4C9D-BAC1-6372B10A6AEE}" type="slidenum">
              <a:rPr lang="en-US"/>
              <a:pPr/>
              <a:t>9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–Step 3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/>
              <a:t>Create God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set god [create-god 3]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$ns at 900.00 “$god setdist 2 3 1”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914</TotalTime>
  <Words>1577</Words>
  <Application>Microsoft PowerPoint</Application>
  <PresentationFormat>On-screen Show (4:3)</PresentationFormat>
  <Paragraphs>368</Paragraphs>
  <Slides>38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Times New Roman</vt:lpstr>
      <vt:lpstr>Verdana</vt:lpstr>
      <vt:lpstr>Wingdings</vt:lpstr>
      <vt:lpstr>Tahoma</vt:lpstr>
      <vt:lpstr>Courier New</vt:lpstr>
      <vt:lpstr>Eclipse</vt:lpstr>
      <vt:lpstr>Wireless world in NS</vt:lpstr>
      <vt:lpstr>Outline</vt:lpstr>
      <vt:lpstr>Contributions to mobility in ns</vt:lpstr>
      <vt:lpstr>Wireless model</vt:lpstr>
      <vt:lpstr> Wireless Example for ad hoc routing</vt:lpstr>
      <vt:lpstr>An Example – Step 1</vt:lpstr>
      <vt:lpstr>An Example – Step 2</vt:lpstr>
      <vt:lpstr>GOD  (General Operations Director)</vt:lpstr>
      <vt:lpstr>Example –Step 3</vt:lpstr>
      <vt:lpstr>An Example – Step 4</vt:lpstr>
      <vt:lpstr>An Example – Step 5</vt:lpstr>
      <vt:lpstr>Mobilenode Movement</vt:lpstr>
      <vt:lpstr>Scenario Generator: Movement</vt:lpstr>
      <vt:lpstr>A Movement File</vt:lpstr>
      <vt:lpstr>Scenario Generator: Traffic</vt:lpstr>
      <vt:lpstr>A Traffic Scenario</vt:lpstr>
      <vt:lpstr>An Example – Step 6</vt:lpstr>
      <vt:lpstr>An Example – Step 7</vt:lpstr>
      <vt:lpstr>Energy Extension</vt:lpstr>
      <vt:lpstr>nam Visualization</vt:lpstr>
      <vt:lpstr>nam Visualization</vt:lpstr>
      <vt:lpstr>Outline</vt:lpstr>
      <vt:lpstr>Wireless Internals</vt:lpstr>
      <vt:lpstr>Portrait of A Mobile Node</vt:lpstr>
      <vt:lpstr>Mobile Node : Components</vt:lpstr>
      <vt:lpstr>Mobile Node: Components</vt:lpstr>
      <vt:lpstr>Mobile Node: Components</vt:lpstr>
      <vt:lpstr>Mobile Node: Components</vt:lpstr>
      <vt:lpstr>Wireless Channel</vt:lpstr>
      <vt:lpstr>Grid-keeper: An Optimization </vt:lpstr>
      <vt:lpstr>Mobile Node: Misc.</vt:lpstr>
      <vt:lpstr>Wireless Trace Support</vt:lpstr>
      <vt:lpstr>Ad Hoc Routing</vt:lpstr>
      <vt:lpstr>A Brief on MobileIP Support</vt:lpstr>
      <vt:lpstr>A Brief on Satellite Networking</vt:lpstr>
      <vt:lpstr>A Brief on Directed Diffusion</vt:lpstr>
      <vt:lpstr>SMAC</vt:lpstr>
      <vt:lpstr>Summary</vt:lpstr>
    </vt:vector>
  </TitlesOfParts>
  <Company>USC/ISI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Wireless world in NS</dc:title>
  <dc:creator>haldar</dc:creator>
  <cp:lastModifiedBy>vivek</cp:lastModifiedBy>
  <cp:revision>38</cp:revision>
  <dcterms:created xsi:type="dcterms:W3CDTF">2002-11-01T00:43:45Z</dcterms:created>
  <dcterms:modified xsi:type="dcterms:W3CDTF">2012-10-07T12:58:48Z</dcterms:modified>
</cp:coreProperties>
</file>