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403" r:id="rId2"/>
    <p:sldId id="256" r:id="rId3"/>
    <p:sldId id="281" r:id="rId4"/>
    <p:sldId id="282" r:id="rId5"/>
    <p:sldId id="284" r:id="rId6"/>
    <p:sldId id="289" r:id="rId7"/>
    <p:sldId id="349" r:id="rId8"/>
    <p:sldId id="312" r:id="rId9"/>
    <p:sldId id="355" r:id="rId10"/>
    <p:sldId id="353" r:id="rId11"/>
    <p:sldId id="373" r:id="rId12"/>
    <p:sldId id="258" r:id="rId13"/>
    <p:sldId id="259" r:id="rId14"/>
    <p:sldId id="260" r:id="rId15"/>
    <p:sldId id="261" r:id="rId16"/>
    <p:sldId id="262" r:id="rId17"/>
    <p:sldId id="263" r:id="rId18"/>
    <p:sldId id="264" r:id="rId19"/>
    <p:sldId id="265" r:id="rId20"/>
    <p:sldId id="266" r:id="rId21"/>
    <p:sldId id="356" r:id="rId22"/>
    <p:sldId id="374" r:id="rId23"/>
    <p:sldId id="267" r:id="rId24"/>
    <p:sldId id="268" r:id="rId25"/>
    <p:sldId id="269" r:id="rId26"/>
    <p:sldId id="270" r:id="rId27"/>
    <p:sldId id="357" r:id="rId28"/>
    <p:sldId id="358" r:id="rId29"/>
    <p:sldId id="359" r:id="rId30"/>
    <p:sldId id="360" r:id="rId31"/>
    <p:sldId id="361" r:id="rId32"/>
    <p:sldId id="362" r:id="rId33"/>
    <p:sldId id="363" r:id="rId34"/>
    <p:sldId id="367" r:id="rId35"/>
    <p:sldId id="368" r:id="rId36"/>
    <p:sldId id="369" r:id="rId37"/>
    <p:sldId id="326" r:id="rId38"/>
    <p:sldId id="370" r:id="rId39"/>
    <p:sldId id="371" r:id="rId40"/>
    <p:sldId id="372" r:id="rId41"/>
    <p:sldId id="375" r:id="rId42"/>
    <p:sldId id="376" r:id="rId43"/>
    <p:sldId id="377" r:id="rId44"/>
    <p:sldId id="378" r:id="rId45"/>
    <p:sldId id="379" r:id="rId46"/>
    <p:sldId id="380" r:id="rId47"/>
    <p:sldId id="381" r:id="rId48"/>
    <p:sldId id="383" r:id="rId49"/>
    <p:sldId id="384" r:id="rId50"/>
    <p:sldId id="385" r:id="rId51"/>
    <p:sldId id="386" r:id="rId52"/>
    <p:sldId id="387" r:id="rId53"/>
    <p:sldId id="388" r:id="rId54"/>
    <p:sldId id="389" r:id="rId55"/>
    <p:sldId id="390" r:id="rId56"/>
    <p:sldId id="393" r:id="rId57"/>
    <p:sldId id="396" r:id="rId58"/>
    <p:sldId id="397" r:id="rId59"/>
    <p:sldId id="398" r:id="rId60"/>
    <p:sldId id="399" r:id="rId61"/>
    <p:sldId id="401" r:id="rId62"/>
    <p:sldId id="402"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snapToGrid="0">
      <p:cViewPr varScale="1">
        <p:scale>
          <a:sx n="79" d="100"/>
          <a:sy n="79" d="100"/>
        </p:scale>
        <p:origin x="-912" y="-9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878841-BB64-48EC-8ABF-1B251D1F3626}" type="datetimeFigureOut">
              <a:rPr lang="en-US" smtClean="0"/>
              <a:pPr/>
              <a:t>1/28/2017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65AAD5-088E-4BEF-B135-DF3213846275}" type="slidenum">
              <a:rPr lang="en-US" smtClean="0"/>
              <a:pPr/>
              <a:t>‹#›</a:t>
            </a:fld>
            <a:endParaRPr lang="en-US"/>
          </a:p>
        </p:txBody>
      </p:sp>
    </p:spTree>
    <p:extLst>
      <p:ext uri="{BB962C8B-B14F-4D97-AF65-F5344CB8AC3E}">
        <p14:creationId xmlns:p14="http://schemas.microsoft.com/office/powerpoint/2010/main" xmlns="" val="28278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What is elevated homocysteine?</a:t>
            </a:r>
            <a:r>
              <a:rPr lang="en-US" dirty="0"/>
              <a:t/>
            </a:r>
            <a:br>
              <a:rPr lang="en-US" dirty="0"/>
            </a:br>
            <a:r>
              <a:rPr lang="en-US" sz="1200" b="0" i="0" kern="1200" dirty="0">
                <a:solidFill>
                  <a:schemeClr val="tx1"/>
                </a:solidFill>
                <a:effectLst/>
                <a:latin typeface="+mn-lt"/>
                <a:ea typeface="+mn-ea"/>
                <a:cs typeface="+mn-cs"/>
              </a:rPr>
              <a:t>Homocysteine is an amino acid and breakdown product of protein metabolism that, when present in high concentrations, has been linked to an increased risk of heart attacks and strokes. Elevated homocysteine levels are thought to contribute to plaque formation by damaging arterial walls. High levels may also act on blood platelets and increase the risks of clot formation; however, whether high levels of homocysteine actually cause cardiovascular disease has yet to be agreed upon.</a:t>
            </a:r>
            <a:endParaRPr lang="en-US" dirty="0"/>
          </a:p>
        </p:txBody>
      </p:sp>
      <p:sp>
        <p:nvSpPr>
          <p:cNvPr id="4" name="Slide Number Placeholder 3"/>
          <p:cNvSpPr>
            <a:spLocks noGrp="1"/>
          </p:cNvSpPr>
          <p:nvPr>
            <p:ph type="sldNum" sz="quarter" idx="10"/>
          </p:nvPr>
        </p:nvSpPr>
        <p:spPr/>
        <p:txBody>
          <a:bodyPr/>
          <a:lstStyle/>
          <a:p>
            <a:fld id="{0F65AAD5-088E-4BEF-B135-DF3213846275}" type="slidenum">
              <a:rPr lang="en-US" smtClean="0"/>
              <a:pPr/>
              <a:t>17</a:t>
            </a:fld>
            <a:endParaRPr lang="en-US"/>
          </a:p>
        </p:txBody>
      </p:sp>
    </p:spTree>
    <p:extLst>
      <p:ext uri="{BB962C8B-B14F-4D97-AF65-F5344CB8AC3E}">
        <p14:creationId xmlns:p14="http://schemas.microsoft.com/office/powerpoint/2010/main" xmlns="" val="2471287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intrinsic factor</a:t>
            </a:r>
            <a:r>
              <a:rPr lang="en-US" sz="1200" b="0" i="0" kern="1200" dirty="0">
                <a:solidFill>
                  <a:schemeClr val="tx1"/>
                </a:solidFill>
                <a:effectLst/>
                <a:latin typeface="+mn-lt"/>
                <a:ea typeface="+mn-ea"/>
                <a:cs typeface="+mn-cs"/>
              </a:rPr>
              <a:t> (IF), also known as gastric </a:t>
            </a:r>
            <a:r>
              <a:rPr lang="en-US" sz="1200" b="1" i="0" kern="1200" dirty="0">
                <a:solidFill>
                  <a:schemeClr val="tx1"/>
                </a:solidFill>
                <a:effectLst/>
                <a:latin typeface="+mn-lt"/>
                <a:ea typeface="+mn-ea"/>
                <a:cs typeface="+mn-cs"/>
              </a:rPr>
              <a:t>intrinsic factor</a:t>
            </a:r>
            <a:r>
              <a:rPr lang="en-US" sz="1200" b="0" i="0" kern="1200" dirty="0">
                <a:solidFill>
                  <a:schemeClr val="tx1"/>
                </a:solidFill>
                <a:effectLst/>
                <a:latin typeface="+mn-lt"/>
                <a:ea typeface="+mn-ea"/>
                <a:cs typeface="+mn-cs"/>
              </a:rPr>
              <a:t>(GIF), is a glycoprotein produced by the parietal cells of the stomach. It is necessary for the absorption of vitamin B</a:t>
            </a:r>
            <a:r>
              <a:rPr lang="en-US" sz="1200" b="0" i="0" kern="1200" baseline="-25000" dirty="0">
                <a:solidFill>
                  <a:schemeClr val="tx1"/>
                </a:solidFill>
                <a:effectLst/>
                <a:latin typeface="+mn-lt"/>
                <a:ea typeface="+mn-ea"/>
                <a:cs typeface="+mn-cs"/>
              </a:rPr>
              <a:t>12</a:t>
            </a:r>
            <a:r>
              <a:rPr lang="en-US" sz="1200" b="0" i="0" kern="1200" dirty="0">
                <a:solidFill>
                  <a:schemeClr val="tx1"/>
                </a:solidFill>
                <a:effectLst/>
                <a:latin typeface="+mn-lt"/>
                <a:ea typeface="+mn-ea"/>
                <a:cs typeface="+mn-cs"/>
              </a:rPr>
              <a:t>(cobalamin) later on in the small intestine.</a:t>
            </a:r>
            <a:endParaRPr lang="en-US" dirty="0"/>
          </a:p>
        </p:txBody>
      </p:sp>
      <p:sp>
        <p:nvSpPr>
          <p:cNvPr id="4" name="Slide Number Placeholder 3"/>
          <p:cNvSpPr>
            <a:spLocks noGrp="1"/>
          </p:cNvSpPr>
          <p:nvPr>
            <p:ph type="sldNum" sz="quarter" idx="10"/>
          </p:nvPr>
        </p:nvSpPr>
        <p:spPr/>
        <p:txBody>
          <a:bodyPr/>
          <a:lstStyle/>
          <a:p>
            <a:fld id="{0F65AAD5-088E-4BEF-B135-DF3213846275}" type="slidenum">
              <a:rPr lang="en-US" smtClean="0"/>
              <a:pPr/>
              <a:t>18</a:t>
            </a:fld>
            <a:endParaRPr lang="en-US"/>
          </a:p>
        </p:txBody>
      </p:sp>
    </p:spTree>
    <p:extLst>
      <p:ext uri="{BB962C8B-B14F-4D97-AF65-F5344CB8AC3E}">
        <p14:creationId xmlns:p14="http://schemas.microsoft.com/office/powerpoint/2010/main" xmlns="" val="2370080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 Chocolate contains small amounts of a chemical called </a:t>
            </a:r>
            <a:r>
              <a:rPr lang="en-US" sz="1200" b="0" i="0" kern="1200" dirty="0" err="1">
                <a:solidFill>
                  <a:schemeClr val="tx1"/>
                </a:solidFill>
                <a:effectLst/>
                <a:latin typeface="+mn-lt"/>
                <a:ea typeface="+mn-ea"/>
                <a:cs typeface="+mn-cs"/>
              </a:rPr>
              <a:t>phenylethylamine</a:t>
            </a:r>
            <a:r>
              <a:rPr lang="en-US" sz="1200" b="0" i="0" kern="1200" dirty="0">
                <a:solidFill>
                  <a:schemeClr val="tx1"/>
                </a:solidFill>
                <a:effectLst/>
                <a:latin typeface="+mn-lt"/>
                <a:ea typeface="+mn-ea"/>
                <a:cs typeface="+mn-cs"/>
              </a:rPr>
              <a:t> (PEA), a.k.a. the "love drug," and it's been linked to the regulation of physical energy, mood, and attention. A tiny amount of PEA is released at moments of emotional euphoria, elevating blood pressure and heart rate.</a:t>
            </a:r>
            <a:endParaRPr lang="en-US" dirty="0"/>
          </a:p>
        </p:txBody>
      </p:sp>
      <p:sp>
        <p:nvSpPr>
          <p:cNvPr id="4" name="Slide Number Placeholder 3"/>
          <p:cNvSpPr>
            <a:spLocks noGrp="1"/>
          </p:cNvSpPr>
          <p:nvPr>
            <p:ph type="sldNum" sz="quarter" idx="10"/>
          </p:nvPr>
        </p:nvSpPr>
        <p:spPr/>
        <p:txBody>
          <a:bodyPr/>
          <a:lstStyle/>
          <a:p>
            <a:fld id="{0F65AAD5-088E-4BEF-B135-DF3213846275}" type="slidenum">
              <a:rPr lang="en-US" smtClean="0"/>
              <a:pPr/>
              <a:t>54</a:t>
            </a:fld>
            <a:endParaRPr lang="en-US"/>
          </a:p>
        </p:txBody>
      </p:sp>
    </p:spTree>
    <p:extLst>
      <p:ext uri="{BB962C8B-B14F-4D97-AF65-F5344CB8AC3E}">
        <p14:creationId xmlns:p14="http://schemas.microsoft.com/office/powerpoint/2010/main" xmlns="" val="1435384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Thyroid peroxidase (TPO)</a:t>
            </a:r>
          </a:p>
        </p:txBody>
      </p:sp>
      <p:sp>
        <p:nvSpPr>
          <p:cNvPr id="4" name="Slide Number Placeholder 3"/>
          <p:cNvSpPr>
            <a:spLocks noGrp="1"/>
          </p:cNvSpPr>
          <p:nvPr>
            <p:ph type="sldNum" sz="quarter" idx="10"/>
          </p:nvPr>
        </p:nvSpPr>
        <p:spPr/>
        <p:txBody>
          <a:bodyPr/>
          <a:lstStyle/>
          <a:p>
            <a:fld id="{0F65AAD5-088E-4BEF-B135-DF3213846275}" type="slidenum">
              <a:rPr lang="en-US" smtClean="0"/>
              <a:pPr/>
              <a:t>58</a:t>
            </a:fld>
            <a:endParaRPr lang="en-US"/>
          </a:p>
        </p:txBody>
      </p:sp>
    </p:spTree>
    <p:extLst>
      <p:ext uri="{BB962C8B-B14F-4D97-AF65-F5344CB8AC3E}">
        <p14:creationId xmlns:p14="http://schemas.microsoft.com/office/powerpoint/2010/main" xmlns="" val="274096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88FE8C4-C8C1-4A23-A3C6-9D257128319D}" type="datetime1">
              <a:rPr lang="en-US" smtClean="0"/>
              <a:pPr/>
              <a:t>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381145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396AD9-4687-4A1C-8D9F-4528EC8A82F6}" type="datetime1">
              <a:rPr lang="en-US" smtClean="0"/>
              <a:pPr/>
              <a:t>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819171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86EC9DF-ED8F-4E52-88ED-1B2184E42379}" type="datetime1">
              <a:rPr lang="en-US" smtClean="0"/>
              <a:pPr/>
              <a:t>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154138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10972800" cy="2185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600" y="3938589"/>
            <a:ext cx="10972800" cy="21875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245225"/>
            <a:ext cx="2844800" cy="476250"/>
          </a:xfrm>
        </p:spPr>
        <p:txBody>
          <a:bodyPr/>
          <a:lstStyle>
            <a:lvl1pPr>
              <a:defRPr/>
            </a:lvl1pPr>
          </a:lstStyle>
          <a:p>
            <a:fld id="{32B88877-7FAA-4A0D-8CC9-B32F3591DEF5}" type="datetime1">
              <a:rPr lang="en-US" altLang="en-US" smtClean="0"/>
              <a:pPr/>
              <a:t>1/28/2017</a:t>
            </a:fld>
            <a:endParaRPr lang="en-US" alt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8737600" y="6245225"/>
            <a:ext cx="2844800" cy="476250"/>
          </a:xfrm>
        </p:spPr>
        <p:txBody>
          <a:bodyPr/>
          <a:lstStyle>
            <a:lvl1pPr>
              <a:defRPr/>
            </a:lvl1pPr>
          </a:lstStyle>
          <a:p>
            <a:fld id="{DB1D22F2-EA26-44AC-9213-E72BF765C597}" type="slidenum">
              <a:rPr lang="en-US" altLang="en-US"/>
              <a:pPr/>
              <a:t>‹#›</a:t>
            </a:fld>
            <a:endParaRPr lang="en-US" altLang="en-US"/>
          </a:p>
        </p:txBody>
      </p:sp>
    </p:spTree>
    <p:extLst>
      <p:ext uri="{BB962C8B-B14F-4D97-AF65-F5344CB8AC3E}">
        <p14:creationId xmlns:p14="http://schemas.microsoft.com/office/powerpoint/2010/main" xmlns="" val="4269472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75F2396-156E-4477-A843-9E00033A3C7D}" type="datetime1">
              <a:rPr lang="en-US" smtClean="0"/>
              <a:pPr/>
              <a:t>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2383518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6AB099-9D3A-4D7B-AD10-D2F41AD8BCF8}" type="datetime1">
              <a:rPr lang="en-US" smtClean="0"/>
              <a:pPr/>
              <a:t>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1672469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E4828E-323A-4410-A0B9-13DFC8CDE0B7}" type="datetime1">
              <a:rPr lang="en-US" smtClean="0"/>
              <a:pPr/>
              <a:t>1/28/2017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2144029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E2786D3-D89E-47A7-A8AE-FECBF4099C3E}" type="datetime1">
              <a:rPr lang="en-US" smtClean="0"/>
              <a:pPr/>
              <a:t>1/28/2017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3694122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C66B40-031E-4CB9-9096-6FC79325CB30}" type="datetime1">
              <a:rPr lang="en-US" smtClean="0"/>
              <a:pPr/>
              <a:t>1/28/2017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1028918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CDDB60-2537-43E4-8CCD-53627CE39114}" type="datetime1">
              <a:rPr lang="en-US" smtClean="0"/>
              <a:pPr/>
              <a:t>1/28/2017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3593819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FDF370-B32C-4B63-9FB8-C10509580A5B}" type="datetime1">
              <a:rPr lang="en-US" smtClean="0"/>
              <a:pPr/>
              <a:t>1/28/2017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272971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8C12B0E-BED9-4B0F-9783-EC89569DBB26}" type="datetime1">
              <a:rPr lang="en-US" smtClean="0"/>
              <a:pPr/>
              <a:t>1/28/2017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4141592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3EFAC9-A32B-4B4F-9537-60672D6DF9DF}" type="datetime1">
              <a:rPr lang="en-US" smtClean="0"/>
              <a:pPr/>
              <a:t>1/28/2017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66DD11-08E1-46C7-AFF3-3AF994068211}" type="slidenum">
              <a:rPr lang="en-US" smtClean="0"/>
              <a:pPr/>
              <a:t>‹#›</a:t>
            </a:fld>
            <a:endParaRPr lang="en-US"/>
          </a:p>
        </p:txBody>
      </p:sp>
    </p:spTree>
    <p:extLst>
      <p:ext uri="{BB962C8B-B14F-4D97-AF65-F5344CB8AC3E}">
        <p14:creationId xmlns:p14="http://schemas.microsoft.com/office/powerpoint/2010/main" xmlns="" val="23853447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b="1" dirty="0"/>
              <a:t>Vitamins and Minerals</a:t>
            </a:r>
          </a:p>
        </p:txBody>
      </p:sp>
      <p:sp>
        <p:nvSpPr>
          <p:cNvPr id="7" name="Content Placeholder 6"/>
          <p:cNvSpPr>
            <a:spLocks noGrp="1"/>
          </p:cNvSpPr>
          <p:nvPr>
            <p:ph idx="1"/>
          </p:nvPr>
        </p:nvSpPr>
        <p:spPr/>
        <p:txBody>
          <a:bodyPr/>
          <a:lstStyle/>
          <a:p>
            <a:pPr marL="0" indent="0">
              <a:buNone/>
            </a:pPr>
            <a:r>
              <a:rPr lang="en-US" b="1" dirty="0"/>
              <a:t>					</a:t>
            </a:r>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r>
              <a:rPr lang="en-US" b="1" dirty="0"/>
              <a:t>							</a:t>
            </a:r>
            <a:r>
              <a:rPr lang="en-US" sz="2000" b="1" dirty="0"/>
              <a:t>Noor Ullah</a:t>
            </a:r>
          </a:p>
          <a:p>
            <a:pPr marL="0" indent="0">
              <a:buNone/>
            </a:pPr>
            <a:r>
              <a:rPr lang="en-US" sz="2000" b="1" dirty="0"/>
              <a:t>							M.Phil, Biochemistry&amp; Mol.Biology</a:t>
            </a:r>
          </a:p>
          <a:p>
            <a:pPr marL="0" indent="0">
              <a:buNone/>
            </a:pPr>
            <a:r>
              <a:rPr lang="en-US" sz="2000" b="1" dirty="0"/>
              <a:t>							Lecturer IPMS, KMU</a:t>
            </a:r>
          </a:p>
          <a:p>
            <a:pPr marL="0" indent="0">
              <a:buNone/>
            </a:pPr>
            <a:endParaRPr lang="en-US" dirty="0"/>
          </a:p>
        </p:txBody>
      </p:sp>
      <p:sp>
        <p:nvSpPr>
          <p:cNvPr id="4" name="Date Placeholder 3"/>
          <p:cNvSpPr>
            <a:spLocks noGrp="1"/>
          </p:cNvSpPr>
          <p:nvPr>
            <p:ph type="dt" sz="half" idx="10"/>
          </p:nvPr>
        </p:nvSpPr>
        <p:spPr/>
        <p:txBody>
          <a:bodyPr/>
          <a:lstStyle/>
          <a:p>
            <a:fld id="{288FE8C4-C8C1-4A23-A3C6-9D257128319D}"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1</a:t>
            </a:fld>
            <a:endParaRPr lang="en-US"/>
          </a:p>
        </p:txBody>
      </p:sp>
    </p:spTree>
    <p:extLst>
      <p:ext uri="{BB962C8B-B14F-4D97-AF65-F5344CB8AC3E}">
        <p14:creationId xmlns:p14="http://schemas.microsoft.com/office/powerpoint/2010/main" xmlns="" val="1038858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Water Soluble Vitamins</a:t>
            </a:r>
          </a:p>
        </p:txBody>
      </p:sp>
      <p:sp>
        <p:nvSpPr>
          <p:cNvPr id="3" name="Content Placeholder 2"/>
          <p:cNvSpPr>
            <a:spLocks noGrp="1"/>
          </p:cNvSpPr>
          <p:nvPr>
            <p:ph idx="1"/>
          </p:nvPr>
        </p:nvSpPr>
        <p:spPr/>
        <p:txBody>
          <a:bodyPr>
            <a:normAutofit fontScale="92500"/>
          </a:bodyPr>
          <a:lstStyle/>
          <a:p>
            <a:pPr algn="just">
              <a:lnSpc>
                <a:spcPct val="150000"/>
              </a:lnSpc>
            </a:pPr>
            <a:r>
              <a:rPr lang="en-US" altLang="en-US" dirty="0">
                <a:cs typeface="Times New Roman" panose="02020603050405020304" pitchFamily="18" charset="0"/>
              </a:rPr>
              <a:t>The</a:t>
            </a:r>
            <a:r>
              <a:rPr lang="en-US" altLang="en-US" i="1" dirty="0">
                <a:cs typeface="Times New Roman" panose="02020603050405020304" pitchFamily="18" charset="0"/>
              </a:rPr>
              <a:t> </a:t>
            </a:r>
            <a:r>
              <a:rPr lang="en-US" altLang="en-US" b="1" i="1" dirty="0">
                <a:cs typeface="Times New Roman" panose="02020603050405020304" pitchFamily="18" charset="0"/>
              </a:rPr>
              <a:t>B complex vitamins and vitamin C</a:t>
            </a:r>
            <a:r>
              <a:rPr lang="en-US" altLang="en-US" dirty="0">
                <a:cs typeface="Times New Roman" panose="02020603050405020304" pitchFamily="18" charset="0"/>
              </a:rPr>
              <a:t> </a:t>
            </a:r>
          </a:p>
          <a:p>
            <a:pPr algn="just">
              <a:lnSpc>
                <a:spcPct val="150000"/>
              </a:lnSpc>
            </a:pPr>
            <a:r>
              <a:rPr lang="en-US" altLang="en-US" dirty="0">
                <a:cs typeface="Times New Roman" panose="02020603050405020304" pitchFamily="18" charset="0"/>
              </a:rPr>
              <a:t>Act largely as coenzymes - combine with proteins to assist in the regulation of chemical reactions.</a:t>
            </a:r>
          </a:p>
          <a:p>
            <a:pPr algn="just">
              <a:lnSpc>
                <a:spcPct val="150000"/>
              </a:lnSpc>
            </a:pPr>
            <a:r>
              <a:rPr lang="en-US" altLang="en-US" dirty="0">
                <a:cs typeface="Times New Roman" panose="02020603050405020304" pitchFamily="18" charset="0"/>
              </a:rPr>
              <a:t>They are easily dissolved in water. </a:t>
            </a:r>
          </a:p>
          <a:p>
            <a:pPr algn="just">
              <a:lnSpc>
                <a:spcPct val="150000"/>
              </a:lnSpc>
            </a:pPr>
            <a:r>
              <a:rPr lang="en-US" altLang="en-US" dirty="0">
                <a:cs typeface="Times New Roman" panose="02020603050405020304" pitchFamily="18" charset="0"/>
              </a:rPr>
              <a:t>They are directly absorbed into the blood stream, where they travel freely.  </a:t>
            </a:r>
          </a:p>
          <a:p>
            <a:pPr algn="just">
              <a:lnSpc>
                <a:spcPct val="150000"/>
              </a:lnSpc>
            </a:pPr>
            <a:r>
              <a:rPr lang="en-US" altLang="en-US" dirty="0">
                <a:cs typeface="Times New Roman" panose="02020603050405020304" pitchFamily="18" charset="0"/>
              </a:rPr>
              <a:t>They are not stored in tissues to any great extent - excess is excreted</a:t>
            </a:r>
            <a:endParaRPr lang="en-US" altLang="en-US" dirty="0"/>
          </a:p>
          <a:p>
            <a:pPr marL="0" indent="0">
              <a:buNone/>
            </a:pPr>
            <a:endParaRPr lang="en-US" dirty="0"/>
          </a:p>
        </p:txBody>
      </p:sp>
      <p:sp>
        <p:nvSpPr>
          <p:cNvPr id="4" name="Date Placeholder 3"/>
          <p:cNvSpPr>
            <a:spLocks noGrp="1"/>
          </p:cNvSpPr>
          <p:nvPr>
            <p:ph type="dt" sz="half" idx="10"/>
          </p:nvPr>
        </p:nvSpPr>
        <p:spPr/>
        <p:txBody>
          <a:bodyPr/>
          <a:lstStyle/>
          <a:p>
            <a:fld id="{B0B8DB94-C0BD-4B8A-8395-B9C848965FDF}"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10</a:t>
            </a:fld>
            <a:endParaRPr lang="en-US"/>
          </a:p>
        </p:txBody>
      </p:sp>
    </p:spTree>
    <p:extLst>
      <p:ext uri="{BB962C8B-B14F-4D97-AF65-F5344CB8AC3E}">
        <p14:creationId xmlns:p14="http://schemas.microsoft.com/office/powerpoint/2010/main" xmlns="" val="1703394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
            <a:ext cx="10515600" cy="1012873"/>
          </a:xfrm>
        </p:spPr>
        <p:txBody>
          <a:bodyPr/>
          <a:lstStyle/>
          <a:p>
            <a:pPr algn="ctr"/>
            <a:endParaRPr lang="en-US" b="1"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784252" y="0"/>
            <a:ext cx="10515600" cy="6460957"/>
          </a:xfrm>
        </p:spPr>
      </p:pic>
      <p:sp>
        <p:nvSpPr>
          <p:cNvPr id="2" name="Date Placeholder 1"/>
          <p:cNvSpPr>
            <a:spLocks noGrp="1"/>
          </p:cNvSpPr>
          <p:nvPr>
            <p:ph type="dt" sz="half" idx="10"/>
          </p:nvPr>
        </p:nvSpPr>
        <p:spPr/>
        <p:txBody>
          <a:bodyPr/>
          <a:lstStyle/>
          <a:p>
            <a:fld id="{6D4257F8-1AD3-4D5B-9E50-4E1799CD8D58}" type="datetime1">
              <a:rPr lang="en-US" smtClean="0"/>
              <a:pPr/>
              <a:t>1/28/2017</a:t>
            </a:fld>
            <a:endParaRPr lang="en-US"/>
          </a:p>
        </p:txBody>
      </p:sp>
      <p:sp>
        <p:nvSpPr>
          <p:cNvPr id="3" name="Slide Number Placeholder 2"/>
          <p:cNvSpPr>
            <a:spLocks noGrp="1"/>
          </p:cNvSpPr>
          <p:nvPr>
            <p:ph type="sldNum" sz="quarter" idx="12"/>
          </p:nvPr>
        </p:nvSpPr>
        <p:spPr/>
        <p:txBody>
          <a:bodyPr/>
          <a:lstStyle/>
          <a:p>
            <a:fld id="{5666DD11-08E1-46C7-AFF3-3AF994068211}" type="slidenum">
              <a:rPr lang="en-US" smtClean="0"/>
              <a:pPr/>
              <a:t>11</a:t>
            </a:fld>
            <a:endParaRPr lang="en-US"/>
          </a:p>
        </p:txBody>
      </p:sp>
    </p:spTree>
    <p:extLst>
      <p:ext uri="{BB962C8B-B14F-4D97-AF65-F5344CB8AC3E}">
        <p14:creationId xmlns:p14="http://schemas.microsoft.com/office/powerpoint/2010/main" xmlns="" val="1417611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247061C9-D9C5-4711-B0E6-F56F41264735}" type="slidenum">
              <a:rPr lang="en-US" altLang="en-US"/>
              <a:pPr/>
              <a:t>12</a:t>
            </a:fld>
            <a:endParaRPr lang="en-US" altLang="en-US"/>
          </a:p>
        </p:txBody>
      </p:sp>
      <p:sp>
        <p:nvSpPr>
          <p:cNvPr id="4"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CCEF0108-C3E9-4E6E-8D6C-30317EBF0A97}" type="slidenum">
              <a:rPr lang="en-US" altLang="en-US" sz="1400"/>
              <a:pPr algn="r" eaLnBrk="1" hangingPunct="1"/>
              <a:t>12</a:t>
            </a:fld>
            <a:endParaRPr lang="en-US" altLang="en-US" sz="1400"/>
          </a:p>
        </p:txBody>
      </p:sp>
      <p:pic>
        <p:nvPicPr>
          <p:cNvPr id="58371"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28801" y="1066800"/>
            <a:ext cx="8615363" cy="5062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72" name="Text Box 5"/>
          <p:cNvSpPr txBox="1">
            <a:spLocks noChangeArrowheads="1"/>
          </p:cNvSpPr>
          <p:nvPr/>
        </p:nvSpPr>
        <p:spPr bwMode="auto">
          <a:xfrm>
            <a:off x="5257801" y="152401"/>
            <a:ext cx="1268413" cy="430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200" b="1" dirty="0"/>
              <a:t>Thiamin</a:t>
            </a:r>
          </a:p>
        </p:txBody>
      </p:sp>
      <p:sp>
        <p:nvSpPr>
          <p:cNvPr id="2" name="Date Placeholder 1"/>
          <p:cNvSpPr>
            <a:spLocks noGrp="1"/>
          </p:cNvSpPr>
          <p:nvPr>
            <p:ph type="dt" sz="half" idx="10"/>
          </p:nvPr>
        </p:nvSpPr>
        <p:spPr/>
        <p:txBody>
          <a:bodyPr/>
          <a:lstStyle/>
          <a:p>
            <a:fld id="{7976D399-C591-4288-A4A8-B424BAD67720}" type="datetime1">
              <a:rPr lang="en-US" smtClean="0"/>
              <a:pPr/>
              <a:t>1/28/2017</a:t>
            </a:fld>
            <a:endParaRPr lang="en-US"/>
          </a:p>
        </p:txBody>
      </p:sp>
    </p:spTree>
    <p:extLst>
      <p:ext uri="{BB962C8B-B14F-4D97-AF65-F5344CB8AC3E}">
        <p14:creationId xmlns:p14="http://schemas.microsoft.com/office/powerpoint/2010/main" xmlns="" val="1266786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518239C0-079C-4AB8-AB89-CC8E87273FD8}" type="slidenum">
              <a:rPr lang="en-US" altLang="en-US"/>
              <a:pPr/>
              <a:t>13</a:t>
            </a:fld>
            <a:endParaRPr lang="en-US" altLang="en-US"/>
          </a:p>
        </p:txBody>
      </p:sp>
      <p:sp>
        <p:nvSpPr>
          <p:cNvPr id="4"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C35CDB49-F7A3-45CC-9704-3D7814FEA3B0}" type="slidenum">
              <a:rPr lang="en-US" altLang="en-US" sz="1400"/>
              <a:pPr algn="r" eaLnBrk="1" hangingPunct="1"/>
              <a:t>13</a:t>
            </a:fld>
            <a:endParaRPr lang="en-US" altLang="en-US" sz="1400"/>
          </a:p>
        </p:txBody>
      </p:sp>
      <p:pic>
        <p:nvPicPr>
          <p:cNvPr id="59395"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28801" y="1219201"/>
            <a:ext cx="8570913" cy="5000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396" name="Text Box 5"/>
          <p:cNvSpPr txBox="1">
            <a:spLocks noChangeArrowheads="1"/>
          </p:cNvSpPr>
          <p:nvPr/>
        </p:nvSpPr>
        <p:spPr bwMode="auto">
          <a:xfrm>
            <a:off x="5257801" y="228601"/>
            <a:ext cx="1552575" cy="430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200" b="1"/>
              <a:t>Riboflavin</a:t>
            </a:r>
          </a:p>
        </p:txBody>
      </p:sp>
      <p:sp>
        <p:nvSpPr>
          <p:cNvPr id="2" name="Date Placeholder 1"/>
          <p:cNvSpPr>
            <a:spLocks noGrp="1"/>
          </p:cNvSpPr>
          <p:nvPr>
            <p:ph type="dt" sz="half" idx="10"/>
          </p:nvPr>
        </p:nvSpPr>
        <p:spPr/>
        <p:txBody>
          <a:bodyPr/>
          <a:lstStyle/>
          <a:p>
            <a:fld id="{12947A7D-BD11-4175-9F56-34C7FC3298F4}" type="datetime1">
              <a:rPr lang="en-US" smtClean="0"/>
              <a:pPr/>
              <a:t>1/28/2017</a:t>
            </a:fld>
            <a:endParaRPr lang="en-US"/>
          </a:p>
        </p:txBody>
      </p:sp>
    </p:spTree>
    <p:extLst>
      <p:ext uri="{BB962C8B-B14F-4D97-AF65-F5344CB8AC3E}">
        <p14:creationId xmlns:p14="http://schemas.microsoft.com/office/powerpoint/2010/main" xmlns="" val="3476148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7FFB5769-37F8-4E43-822C-936A579DE624}" type="slidenum">
              <a:rPr lang="en-US" altLang="en-US"/>
              <a:pPr/>
              <a:t>14</a:t>
            </a:fld>
            <a:endParaRPr lang="en-US" altLang="en-US"/>
          </a:p>
        </p:txBody>
      </p:sp>
      <p:sp>
        <p:nvSpPr>
          <p:cNvPr id="4"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ACEAEC81-BA6A-4ECE-A746-B427BD4FD361}" type="slidenum">
              <a:rPr lang="en-US" altLang="en-US" sz="1400"/>
              <a:pPr algn="r" eaLnBrk="1" hangingPunct="1"/>
              <a:t>14</a:t>
            </a:fld>
            <a:endParaRPr lang="en-US" altLang="en-US" sz="1400"/>
          </a:p>
        </p:txBody>
      </p:sp>
      <p:pic>
        <p:nvPicPr>
          <p:cNvPr id="62467"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05000" y="1676401"/>
            <a:ext cx="8548688" cy="339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2468" name="Text Box 5"/>
          <p:cNvSpPr txBox="1">
            <a:spLocks noChangeArrowheads="1"/>
          </p:cNvSpPr>
          <p:nvPr/>
        </p:nvSpPr>
        <p:spPr bwMode="auto">
          <a:xfrm>
            <a:off x="5562600" y="304801"/>
            <a:ext cx="1702454"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200" b="1" dirty="0"/>
              <a:t>Biotin </a:t>
            </a:r>
            <a:r>
              <a:rPr lang="en-US" altLang="en-US" sz="2200" b="1" dirty="0" err="1"/>
              <a:t>Vit</a:t>
            </a:r>
            <a:r>
              <a:rPr lang="en-US" altLang="en-US" sz="2200" b="1" dirty="0"/>
              <a:t> H</a:t>
            </a:r>
          </a:p>
        </p:txBody>
      </p:sp>
      <p:sp>
        <p:nvSpPr>
          <p:cNvPr id="2" name="Date Placeholder 1"/>
          <p:cNvSpPr>
            <a:spLocks noGrp="1"/>
          </p:cNvSpPr>
          <p:nvPr>
            <p:ph type="dt" sz="half" idx="10"/>
          </p:nvPr>
        </p:nvSpPr>
        <p:spPr/>
        <p:txBody>
          <a:bodyPr/>
          <a:lstStyle/>
          <a:p>
            <a:fld id="{F1BA3AB9-E279-4BC5-9D59-F949E51426FC}" type="datetime1">
              <a:rPr lang="en-US" smtClean="0"/>
              <a:pPr/>
              <a:t>1/28/2017</a:t>
            </a:fld>
            <a:endParaRPr lang="en-US"/>
          </a:p>
        </p:txBody>
      </p:sp>
    </p:spTree>
    <p:extLst>
      <p:ext uri="{BB962C8B-B14F-4D97-AF65-F5344CB8AC3E}">
        <p14:creationId xmlns:p14="http://schemas.microsoft.com/office/powerpoint/2010/main" xmlns="" val="2144471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8060D044-3FF1-4E63-960D-C5893BF10773}" type="slidenum">
              <a:rPr lang="en-US" altLang="en-US"/>
              <a:pPr/>
              <a:t>15</a:t>
            </a:fld>
            <a:endParaRPr lang="en-US" altLang="en-US" dirty="0"/>
          </a:p>
        </p:txBody>
      </p:sp>
      <p:sp>
        <p:nvSpPr>
          <p:cNvPr id="4"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8ABCB806-EA1B-4E05-8D10-DAA086EED8F0}" type="slidenum">
              <a:rPr lang="en-US" altLang="en-US" sz="1400"/>
              <a:pPr algn="r" eaLnBrk="1" hangingPunct="1"/>
              <a:t>15</a:t>
            </a:fld>
            <a:endParaRPr lang="en-US" altLang="en-US" sz="1400" dirty="0"/>
          </a:p>
        </p:txBody>
      </p:sp>
      <p:pic>
        <p:nvPicPr>
          <p:cNvPr id="63491"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11350" y="1785938"/>
            <a:ext cx="8528050" cy="3700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2" name="Text Box 5"/>
          <p:cNvSpPr txBox="1">
            <a:spLocks noChangeArrowheads="1"/>
          </p:cNvSpPr>
          <p:nvPr/>
        </p:nvSpPr>
        <p:spPr bwMode="auto">
          <a:xfrm>
            <a:off x="4496614" y="296595"/>
            <a:ext cx="3357522"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200" b="1" dirty="0"/>
              <a:t>Pantothenic Acid </a:t>
            </a:r>
            <a:r>
              <a:rPr lang="en-US" altLang="en-US" sz="2200" b="1" dirty="0" err="1"/>
              <a:t>Vit</a:t>
            </a:r>
            <a:r>
              <a:rPr lang="en-US" altLang="en-US" sz="2200" b="1" dirty="0"/>
              <a:t> B5</a:t>
            </a:r>
          </a:p>
        </p:txBody>
      </p:sp>
      <p:sp>
        <p:nvSpPr>
          <p:cNvPr id="2" name="Date Placeholder 1"/>
          <p:cNvSpPr>
            <a:spLocks noGrp="1"/>
          </p:cNvSpPr>
          <p:nvPr>
            <p:ph type="dt" sz="half" idx="10"/>
          </p:nvPr>
        </p:nvSpPr>
        <p:spPr/>
        <p:txBody>
          <a:bodyPr/>
          <a:lstStyle/>
          <a:p>
            <a:fld id="{7A0BF07F-4E6C-44D8-82A0-10BB3E78028A}" type="datetime1">
              <a:rPr lang="en-US" smtClean="0"/>
              <a:pPr/>
              <a:t>1/28/2017</a:t>
            </a:fld>
            <a:endParaRPr lang="en-US"/>
          </a:p>
        </p:txBody>
      </p:sp>
    </p:spTree>
    <p:extLst>
      <p:ext uri="{BB962C8B-B14F-4D97-AF65-F5344CB8AC3E}">
        <p14:creationId xmlns:p14="http://schemas.microsoft.com/office/powerpoint/2010/main" xmlns="" val="20466953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a:ln/>
        </p:spPr>
        <p:txBody>
          <a:bodyPr/>
          <a:lstStyle/>
          <a:p>
            <a:fld id="{BA834BCC-654F-4CF9-AFBD-782A7945B677}" type="slidenum">
              <a:rPr lang="en-US" altLang="en-US"/>
              <a:pPr/>
              <a:t>16</a:t>
            </a:fld>
            <a:endParaRPr lang="en-US" altLang="en-US"/>
          </a:p>
        </p:txBody>
      </p:sp>
      <p:sp>
        <p:nvSpPr>
          <p:cNvPr id="5"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53D824AD-F19E-4FB4-A085-ABBD24040F51}" type="slidenum">
              <a:rPr lang="en-US" altLang="en-US" sz="1400"/>
              <a:pPr algn="r" eaLnBrk="1" hangingPunct="1"/>
              <a:t>16</a:t>
            </a:fld>
            <a:endParaRPr lang="en-US" altLang="en-US" sz="1400"/>
          </a:p>
        </p:txBody>
      </p:sp>
      <p:pic>
        <p:nvPicPr>
          <p:cNvPr id="64515"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28800" y="228600"/>
            <a:ext cx="8458200" cy="198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4516"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52600" y="2219326"/>
            <a:ext cx="8610600" cy="4410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4517" name="Text Box 6"/>
          <p:cNvSpPr txBox="1">
            <a:spLocks noChangeArrowheads="1"/>
          </p:cNvSpPr>
          <p:nvPr/>
        </p:nvSpPr>
        <p:spPr bwMode="auto">
          <a:xfrm>
            <a:off x="5238750" y="52120"/>
            <a:ext cx="1638300" cy="430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200" b="1" dirty="0"/>
              <a:t>Vitamin B6</a:t>
            </a:r>
          </a:p>
        </p:txBody>
      </p:sp>
      <p:sp>
        <p:nvSpPr>
          <p:cNvPr id="2" name="Date Placeholder 1"/>
          <p:cNvSpPr>
            <a:spLocks noGrp="1"/>
          </p:cNvSpPr>
          <p:nvPr>
            <p:ph type="dt" sz="half" idx="10"/>
          </p:nvPr>
        </p:nvSpPr>
        <p:spPr/>
        <p:txBody>
          <a:bodyPr/>
          <a:lstStyle/>
          <a:p>
            <a:fld id="{3C24CC46-19B0-4666-AC13-F744688F7E73}" type="datetime1">
              <a:rPr lang="en-US" smtClean="0"/>
              <a:pPr/>
              <a:t>1/28/2017</a:t>
            </a:fld>
            <a:endParaRPr lang="en-US"/>
          </a:p>
        </p:txBody>
      </p:sp>
    </p:spTree>
    <p:extLst>
      <p:ext uri="{BB962C8B-B14F-4D97-AF65-F5344CB8AC3E}">
        <p14:creationId xmlns:p14="http://schemas.microsoft.com/office/powerpoint/2010/main" xmlns="" val="23520124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CAFDE19D-5993-4055-BEFD-C0C433435526}" type="slidenum">
              <a:rPr lang="en-US" altLang="en-US"/>
              <a:pPr/>
              <a:t>17</a:t>
            </a:fld>
            <a:endParaRPr lang="en-US" altLang="en-US"/>
          </a:p>
        </p:txBody>
      </p:sp>
      <p:sp>
        <p:nvSpPr>
          <p:cNvPr id="4"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endParaRPr lang="en-US" altLang="en-US" sz="1400" dirty="0"/>
          </a:p>
        </p:txBody>
      </p:sp>
      <p:pic>
        <p:nvPicPr>
          <p:cNvPr id="60419"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05000" y="1447800"/>
            <a:ext cx="8299450" cy="4414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420" name="Text Box 5"/>
          <p:cNvSpPr txBox="1">
            <a:spLocks noChangeArrowheads="1"/>
          </p:cNvSpPr>
          <p:nvPr/>
        </p:nvSpPr>
        <p:spPr bwMode="auto">
          <a:xfrm>
            <a:off x="5257800" y="228600"/>
            <a:ext cx="1009650" cy="427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200" b="1"/>
              <a:t>Folate</a:t>
            </a:r>
          </a:p>
        </p:txBody>
      </p:sp>
      <p:sp>
        <p:nvSpPr>
          <p:cNvPr id="2" name="Date Placeholder 1"/>
          <p:cNvSpPr>
            <a:spLocks noGrp="1"/>
          </p:cNvSpPr>
          <p:nvPr>
            <p:ph type="dt" sz="half" idx="10"/>
          </p:nvPr>
        </p:nvSpPr>
        <p:spPr/>
        <p:txBody>
          <a:bodyPr/>
          <a:lstStyle/>
          <a:p>
            <a:fld id="{0B62381E-1059-444D-B926-D02B83BE9B75}" type="datetime1">
              <a:rPr lang="en-US" smtClean="0"/>
              <a:pPr/>
              <a:t>1/28/2017</a:t>
            </a:fld>
            <a:endParaRPr lang="en-US"/>
          </a:p>
        </p:txBody>
      </p:sp>
    </p:spTree>
    <p:extLst>
      <p:ext uri="{BB962C8B-B14F-4D97-AF65-F5344CB8AC3E}">
        <p14:creationId xmlns:p14="http://schemas.microsoft.com/office/powerpoint/2010/main" xmlns="" val="538986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93D7ADCF-5C7C-4ED8-896B-D6AAA768107D}" type="slidenum">
              <a:rPr lang="en-US" altLang="en-US"/>
              <a:pPr/>
              <a:t>18</a:t>
            </a:fld>
            <a:endParaRPr lang="en-US" altLang="en-US"/>
          </a:p>
        </p:txBody>
      </p:sp>
      <p:sp>
        <p:nvSpPr>
          <p:cNvPr id="4"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endParaRPr lang="en-US" altLang="en-US" sz="1400" dirty="0"/>
          </a:p>
        </p:txBody>
      </p:sp>
      <p:pic>
        <p:nvPicPr>
          <p:cNvPr id="65539"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00238" y="1014414"/>
            <a:ext cx="8393112" cy="4829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5540" name="Text Box 5"/>
          <p:cNvSpPr txBox="1">
            <a:spLocks noChangeArrowheads="1"/>
          </p:cNvSpPr>
          <p:nvPr/>
        </p:nvSpPr>
        <p:spPr bwMode="auto">
          <a:xfrm>
            <a:off x="5105401" y="152401"/>
            <a:ext cx="1795463" cy="430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200" b="1"/>
              <a:t>Vitamin B12</a:t>
            </a:r>
          </a:p>
        </p:txBody>
      </p:sp>
      <p:sp>
        <p:nvSpPr>
          <p:cNvPr id="2" name="Date Placeholder 1"/>
          <p:cNvSpPr>
            <a:spLocks noGrp="1"/>
          </p:cNvSpPr>
          <p:nvPr>
            <p:ph type="dt" sz="half" idx="10"/>
          </p:nvPr>
        </p:nvSpPr>
        <p:spPr/>
        <p:txBody>
          <a:bodyPr/>
          <a:lstStyle/>
          <a:p>
            <a:fld id="{3775AEE9-B582-49E9-AD6A-D301ED9E925C}" type="datetime1">
              <a:rPr lang="en-US" smtClean="0"/>
              <a:pPr/>
              <a:t>1/28/2017</a:t>
            </a:fld>
            <a:endParaRPr lang="en-US"/>
          </a:p>
        </p:txBody>
      </p:sp>
    </p:spTree>
    <p:extLst>
      <p:ext uri="{BB962C8B-B14F-4D97-AF65-F5344CB8AC3E}">
        <p14:creationId xmlns:p14="http://schemas.microsoft.com/office/powerpoint/2010/main" xmlns="" val="1471356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F251B91C-3AFC-4A73-B0EF-B7418F2C0C0A}" type="slidenum">
              <a:rPr lang="en-US" altLang="en-US"/>
              <a:pPr/>
              <a:t>19</a:t>
            </a:fld>
            <a:endParaRPr lang="en-US" altLang="en-US"/>
          </a:p>
        </p:txBody>
      </p:sp>
      <p:sp>
        <p:nvSpPr>
          <p:cNvPr id="4"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endParaRPr lang="en-US" altLang="en-US" sz="1400" dirty="0"/>
          </a:p>
        </p:txBody>
      </p:sp>
      <p:pic>
        <p:nvPicPr>
          <p:cNvPr id="67587"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362200" y="1266826"/>
            <a:ext cx="7543800" cy="452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7588" name="Text Box 5"/>
          <p:cNvSpPr txBox="1">
            <a:spLocks noChangeArrowheads="1"/>
          </p:cNvSpPr>
          <p:nvPr/>
        </p:nvSpPr>
        <p:spPr bwMode="auto">
          <a:xfrm>
            <a:off x="5334000" y="381001"/>
            <a:ext cx="1481138" cy="430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200" b="1"/>
              <a:t>Vitamin C</a:t>
            </a:r>
          </a:p>
        </p:txBody>
      </p:sp>
      <p:sp>
        <p:nvSpPr>
          <p:cNvPr id="2" name="Date Placeholder 1"/>
          <p:cNvSpPr>
            <a:spLocks noGrp="1"/>
          </p:cNvSpPr>
          <p:nvPr>
            <p:ph type="dt" sz="half" idx="10"/>
          </p:nvPr>
        </p:nvSpPr>
        <p:spPr/>
        <p:txBody>
          <a:bodyPr/>
          <a:lstStyle/>
          <a:p>
            <a:fld id="{837C6F07-C00A-41B4-9097-E58757C63768}" type="datetime1">
              <a:rPr lang="en-US" smtClean="0"/>
              <a:pPr/>
              <a:t>1/28/2017</a:t>
            </a:fld>
            <a:endParaRPr lang="en-US"/>
          </a:p>
        </p:txBody>
      </p:sp>
    </p:spTree>
    <p:extLst>
      <p:ext uri="{BB962C8B-B14F-4D97-AF65-F5344CB8AC3E}">
        <p14:creationId xmlns:p14="http://schemas.microsoft.com/office/powerpoint/2010/main" xmlns="" val="951075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a:t>Vitamin- History </a:t>
            </a:r>
          </a:p>
        </p:txBody>
      </p:sp>
      <p:sp>
        <p:nvSpPr>
          <p:cNvPr id="5" name="Content Placeholder 4"/>
          <p:cNvSpPr>
            <a:spLocks noGrp="1"/>
          </p:cNvSpPr>
          <p:nvPr>
            <p:ph idx="1"/>
          </p:nvPr>
        </p:nvSpPr>
        <p:spPr/>
        <p:txBody>
          <a:bodyPr>
            <a:normAutofit fontScale="92500"/>
          </a:bodyPr>
          <a:lstStyle/>
          <a:p>
            <a:pPr algn="just">
              <a:lnSpc>
                <a:spcPct val="150000"/>
              </a:lnSpc>
            </a:pPr>
            <a:r>
              <a:rPr lang="en-US" dirty="0"/>
              <a:t>The protective substances present in milk were named as </a:t>
            </a:r>
            <a:r>
              <a:rPr lang="en-US" b="1" dirty="0"/>
              <a:t>accessory factors</a:t>
            </a:r>
            <a:r>
              <a:rPr lang="en-US" dirty="0"/>
              <a:t> by </a:t>
            </a:r>
            <a:r>
              <a:rPr lang="en-US" b="1" i="1" dirty="0"/>
              <a:t>Hopkins.</a:t>
            </a:r>
          </a:p>
          <a:p>
            <a:pPr algn="just">
              <a:lnSpc>
                <a:spcPct val="150000"/>
              </a:lnSpc>
            </a:pPr>
            <a:r>
              <a:rPr lang="en-US" dirty="0"/>
              <a:t> Almost in the same year, </a:t>
            </a:r>
            <a:r>
              <a:rPr lang="en-US" b="1" i="1" dirty="0"/>
              <a:t>Funk </a:t>
            </a:r>
            <a:r>
              <a:rPr lang="en-US" dirty="0"/>
              <a:t>(1911–12) isolated a crystalline substance  from rice </a:t>
            </a:r>
            <a:r>
              <a:rPr lang="en-US" dirty="0" err="1"/>
              <a:t>polishings</a:t>
            </a:r>
            <a:r>
              <a:rPr lang="en-US" dirty="0"/>
              <a:t>  which could prevent or cure polyneuritis in pigeons. </a:t>
            </a:r>
          </a:p>
          <a:p>
            <a:pPr algn="just">
              <a:lnSpc>
                <a:spcPct val="150000"/>
              </a:lnSpc>
            </a:pPr>
            <a:r>
              <a:rPr lang="en-US" dirty="0"/>
              <a:t>Chemically it was found to be an </a:t>
            </a:r>
            <a:r>
              <a:rPr lang="en-US" b="1" dirty="0"/>
              <a:t>amine and as it was vital to life</a:t>
            </a:r>
            <a:r>
              <a:rPr lang="en-US" dirty="0"/>
              <a:t>, he named it as </a:t>
            </a:r>
            <a:r>
              <a:rPr lang="en-US" b="1" dirty="0" err="1"/>
              <a:t>vitamine</a:t>
            </a:r>
            <a:r>
              <a:rPr lang="en-US" dirty="0"/>
              <a:t>.</a:t>
            </a:r>
          </a:p>
        </p:txBody>
      </p:sp>
      <p:sp>
        <p:nvSpPr>
          <p:cNvPr id="2" name="Date Placeholder 1"/>
          <p:cNvSpPr>
            <a:spLocks noGrp="1"/>
          </p:cNvSpPr>
          <p:nvPr>
            <p:ph type="dt" sz="half" idx="10"/>
          </p:nvPr>
        </p:nvSpPr>
        <p:spPr/>
        <p:txBody>
          <a:bodyPr/>
          <a:lstStyle/>
          <a:p>
            <a:fld id="{E34AC79D-12A6-43A0-B47B-9D2E70E5C39A}" type="datetime1">
              <a:rPr lang="en-US" smtClean="0"/>
              <a:pPr/>
              <a:t>1/28/2017</a:t>
            </a:fld>
            <a:endParaRPr lang="en-US"/>
          </a:p>
        </p:txBody>
      </p:sp>
      <p:sp>
        <p:nvSpPr>
          <p:cNvPr id="3" name="Slide Number Placeholder 2"/>
          <p:cNvSpPr>
            <a:spLocks noGrp="1"/>
          </p:cNvSpPr>
          <p:nvPr>
            <p:ph type="sldNum" sz="quarter" idx="12"/>
          </p:nvPr>
        </p:nvSpPr>
        <p:spPr/>
        <p:txBody>
          <a:bodyPr/>
          <a:lstStyle/>
          <a:p>
            <a:fld id="{5666DD11-08E1-46C7-AFF3-3AF994068211}" type="slidenum">
              <a:rPr lang="en-US" smtClean="0"/>
              <a:pPr/>
              <a:t>2</a:t>
            </a:fld>
            <a:endParaRPr lang="en-US"/>
          </a:p>
        </p:txBody>
      </p:sp>
    </p:spTree>
    <p:extLst>
      <p:ext uri="{BB962C8B-B14F-4D97-AF65-F5344CB8AC3E}">
        <p14:creationId xmlns:p14="http://schemas.microsoft.com/office/powerpoint/2010/main" xmlns="" val="12315107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38AEB140-2DAB-45AB-8BD9-702A185F911E}" type="slidenum">
              <a:rPr lang="en-US" altLang="en-US"/>
              <a:pPr/>
              <a:t>20</a:t>
            </a:fld>
            <a:endParaRPr lang="en-US" altLang="en-US"/>
          </a:p>
        </p:txBody>
      </p:sp>
      <p:sp>
        <p:nvSpPr>
          <p:cNvPr id="3"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B26AC20F-FF03-4D14-AF94-A994109BF05E}" type="slidenum">
              <a:rPr lang="en-US" altLang="en-US" sz="1400"/>
              <a:pPr algn="r" eaLnBrk="1" hangingPunct="1"/>
              <a:t>20</a:t>
            </a:fld>
            <a:endParaRPr lang="en-US" altLang="en-US" sz="1400"/>
          </a:p>
        </p:txBody>
      </p:sp>
      <p:pic>
        <p:nvPicPr>
          <p:cNvPr id="68611"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09800" y="933450"/>
            <a:ext cx="7620000" cy="5086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8612" name="TextBox 3"/>
          <p:cNvSpPr txBox="1">
            <a:spLocks noChangeArrowheads="1"/>
          </p:cNvSpPr>
          <p:nvPr/>
        </p:nvSpPr>
        <p:spPr bwMode="auto">
          <a:xfrm>
            <a:off x="2209801" y="228600"/>
            <a:ext cx="1287463"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continued</a:t>
            </a:r>
          </a:p>
        </p:txBody>
      </p:sp>
      <p:sp>
        <p:nvSpPr>
          <p:cNvPr id="2" name="Date Placeholder 1"/>
          <p:cNvSpPr>
            <a:spLocks noGrp="1"/>
          </p:cNvSpPr>
          <p:nvPr>
            <p:ph type="dt" sz="half" idx="10"/>
          </p:nvPr>
        </p:nvSpPr>
        <p:spPr/>
        <p:txBody>
          <a:bodyPr/>
          <a:lstStyle/>
          <a:p>
            <a:fld id="{6804B9B4-1E29-453C-9D90-A6E3DC5F8684}" type="datetime1">
              <a:rPr lang="en-US" smtClean="0"/>
              <a:pPr/>
              <a:t>1/28/2017</a:t>
            </a:fld>
            <a:endParaRPr lang="en-US"/>
          </a:p>
        </p:txBody>
      </p:sp>
    </p:spTree>
    <p:extLst>
      <p:ext uri="{BB962C8B-B14F-4D97-AF65-F5344CB8AC3E}">
        <p14:creationId xmlns:p14="http://schemas.microsoft.com/office/powerpoint/2010/main" xmlns="" val="3356974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Fat Soluble Vitamins</a:t>
            </a:r>
          </a:p>
        </p:txBody>
      </p:sp>
      <p:sp>
        <p:nvSpPr>
          <p:cNvPr id="3" name="Content Placeholder 2"/>
          <p:cNvSpPr>
            <a:spLocks noGrp="1"/>
          </p:cNvSpPr>
          <p:nvPr>
            <p:ph idx="1"/>
          </p:nvPr>
        </p:nvSpPr>
        <p:spPr/>
        <p:txBody>
          <a:bodyPr>
            <a:normAutofit fontScale="77500" lnSpcReduction="20000"/>
          </a:bodyPr>
          <a:lstStyle/>
          <a:p>
            <a:pPr algn="just">
              <a:lnSpc>
                <a:spcPct val="150000"/>
              </a:lnSpc>
            </a:pPr>
            <a:r>
              <a:rPr lang="en-US" altLang="en-US" dirty="0">
                <a:cs typeface="Times New Roman" panose="02020603050405020304" pitchFamily="18" charset="0"/>
              </a:rPr>
              <a:t>Don’t need to be ingested daily</a:t>
            </a:r>
          </a:p>
          <a:p>
            <a:pPr algn="just">
              <a:lnSpc>
                <a:spcPct val="150000"/>
              </a:lnSpc>
            </a:pPr>
            <a:r>
              <a:rPr lang="en-US" altLang="en-US" dirty="0">
                <a:cs typeface="Times New Roman" panose="02020603050405020304" pitchFamily="18" charset="0"/>
              </a:rPr>
              <a:t>Years may elapse before showing fat soluble deficiency</a:t>
            </a:r>
          </a:p>
          <a:p>
            <a:pPr algn="just">
              <a:lnSpc>
                <a:spcPct val="150000"/>
              </a:lnSpc>
            </a:pPr>
            <a:r>
              <a:rPr lang="en-US" altLang="en-US" dirty="0">
                <a:cs typeface="Times New Roman" panose="02020603050405020304" pitchFamily="18" charset="0"/>
              </a:rPr>
              <a:t>Liver stores </a:t>
            </a:r>
            <a:r>
              <a:rPr lang="en-US" altLang="en-US" dirty="0" err="1">
                <a:cs typeface="Times New Roman" panose="02020603050405020304" pitchFamily="18" charset="0"/>
              </a:rPr>
              <a:t>vit</a:t>
            </a:r>
            <a:r>
              <a:rPr lang="en-US" altLang="en-US" dirty="0">
                <a:cs typeface="Times New Roman" panose="02020603050405020304" pitchFamily="18" charset="0"/>
              </a:rPr>
              <a:t> A and D and K (only in little amounts) </a:t>
            </a:r>
          </a:p>
          <a:p>
            <a:pPr algn="just">
              <a:lnSpc>
                <a:spcPct val="150000"/>
              </a:lnSpc>
            </a:pPr>
            <a:r>
              <a:rPr lang="en-US" altLang="en-US" dirty="0" err="1">
                <a:cs typeface="Times New Roman" panose="02020603050405020304" pitchFamily="18" charset="0"/>
              </a:rPr>
              <a:t>Vit</a:t>
            </a:r>
            <a:r>
              <a:rPr lang="en-US" altLang="en-US" dirty="0">
                <a:cs typeface="Times New Roman" panose="02020603050405020304" pitchFamily="18" charset="0"/>
              </a:rPr>
              <a:t> E is stored throughout the body in fat stores</a:t>
            </a:r>
          </a:p>
          <a:p>
            <a:pPr algn="just">
              <a:lnSpc>
                <a:spcPct val="150000"/>
              </a:lnSpc>
            </a:pPr>
            <a:r>
              <a:rPr lang="en-US" altLang="en-US" dirty="0">
                <a:cs typeface="Times New Roman" panose="02020603050405020304" pitchFamily="18" charset="0"/>
              </a:rPr>
              <a:t>Transported as part of the lipoproteins in the lymph fluid</a:t>
            </a:r>
          </a:p>
          <a:p>
            <a:pPr algn="just">
              <a:lnSpc>
                <a:spcPct val="150000"/>
              </a:lnSpc>
            </a:pPr>
            <a:r>
              <a:rPr lang="en-US" altLang="en-US" dirty="0">
                <a:cs typeface="Times New Roman" panose="02020603050405020304" pitchFamily="18" charset="0"/>
              </a:rPr>
              <a:t>Travel to the liver to be dispersed to various body tissue</a:t>
            </a:r>
          </a:p>
          <a:p>
            <a:pPr algn="just">
              <a:lnSpc>
                <a:spcPct val="150000"/>
              </a:lnSpc>
            </a:pPr>
            <a:r>
              <a:rPr lang="en-US" altLang="en-US" dirty="0">
                <a:cs typeface="Times New Roman" panose="02020603050405020304" pitchFamily="18" charset="0"/>
              </a:rPr>
              <a:t>By having a very low fat or fat free diet could cause fat-soluble vitamin insufficiency.</a:t>
            </a:r>
            <a:r>
              <a:rPr lang="en-US" altLang="en-US" dirty="0"/>
              <a:t> </a:t>
            </a:r>
          </a:p>
          <a:p>
            <a:pPr marL="0" indent="0">
              <a:buNone/>
            </a:pPr>
            <a:endParaRPr lang="en-US" dirty="0"/>
          </a:p>
        </p:txBody>
      </p:sp>
      <p:sp>
        <p:nvSpPr>
          <p:cNvPr id="4" name="Date Placeholder 3"/>
          <p:cNvSpPr>
            <a:spLocks noGrp="1"/>
          </p:cNvSpPr>
          <p:nvPr>
            <p:ph type="dt" sz="half" idx="10"/>
          </p:nvPr>
        </p:nvSpPr>
        <p:spPr/>
        <p:txBody>
          <a:bodyPr/>
          <a:lstStyle/>
          <a:p>
            <a:fld id="{1CF9EF81-BF45-46CA-BE73-038B98BB378B}"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21</a:t>
            </a:fld>
            <a:endParaRPr lang="en-US"/>
          </a:p>
        </p:txBody>
      </p:sp>
    </p:spTree>
    <p:extLst>
      <p:ext uri="{BB962C8B-B14F-4D97-AF65-F5344CB8AC3E}">
        <p14:creationId xmlns:p14="http://schemas.microsoft.com/office/powerpoint/2010/main" xmlns="" val="32641083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828800" y="0"/>
            <a:ext cx="8839200" cy="1066800"/>
          </a:xfrm>
        </p:spPr>
        <p:txBody>
          <a:bodyPr>
            <a:noAutofit/>
          </a:bodyPr>
          <a:lstStyle/>
          <a:p>
            <a:pPr algn="ctr"/>
            <a:r>
              <a:rPr lang="en-US" altLang="en-US" b="1" dirty="0"/>
              <a:t/>
            </a:r>
            <a:br>
              <a:rPr lang="en-US" altLang="en-US" b="1" dirty="0"/>
            </a:br>
            <a:r>
              <a:rPr lang="en-US" altLang="en-US" b="1" dirty="0"/>
              <a:t>Fat Soluble Vitamins </a:t>
            </a:r>
            <a:br>
              <a:rPr lang="en-US" altLang="en-US" b="1" dirty="0"/>
            </a:br>
            <a:endParaRPr lang="en-US" altLang="en-US" b="1" dirty="0"/>
          </a:p>
        </p:txBody>
      </p:sp>
      <p:graphicFrame>
        <p:nvGraphicFramePr>
          <p:cNvPr id="41089" name="Group 129"/>
          <p:cNvGraphicFramePr>
            <a:graphicFrameLocks noGrp="1"/>
          </p:cNvGraphicFramePr>
          <p:nvPr>
            <p:ph sz="half" idx="2"/>
            <p:extLst/>
          </p:nvPr>
        </p:nvGraphicFramePr>
        <p:xfrm>
          <a:off x="675248" y="1219201"/>
          <a:ext cx="10536702" cy="5638800"/>
        </p:xfrm>
        <a:graphic>
          <a:graphicData uri="http://schemas.openxmlformats.org/drawingml/2006/table">
            <a:tbl>
              <a:tblPr/>
              <a:tblGrid>
                <a:gridCol w="1345474">
                  <a:extLst>
                    <a:ext uri="{9D8B030D-6E8A-4147-A177-3AD203B41FA5}">
                      <a16:colId xmlns:a16="http://schemas.microsoft.com/office/drawing/2014/main" xmlns="" val="635027461"/>
                    </a:ext>
                  </a:extLst>
                </a:gridCol>
                <a:gridCol w="2870721">
                  <a:extLst>
                    <a:ext uri="{9D8B030D-6E8A-4147-A177-3AD203B41FA5}">
                      <a16:colId xmlns:a16="http://schemas.microsoft.com/office/drawing/2014/main" xmlns="" val="1495271092"/>
                    </a:ext>
                  </a:extLst>
                </a:gridCol>
                <a:gridCol w="1892367">
                  <a:extLst>
                    <a:ext uri="{9D8B030D-6E8A-4147-A177-3AD203B41FA5}">
                      <a16:colId xmlns:a16="http://schemas.microsoft.com/office/drawing/2014/main" xmlns="" val="4287086281"/>
                    </a:ext>
                  </a:extLst>
                </a:gridCol>
                <a:gridCol w="2068358">
                  <a:extLst>
                    <a:ext uri="{9D8B030D-6E8A-4147-A177-3AD203B41FA5}">
                      <a16:colId xmlns:a16="http://schemas.microsoft.com/office/drawing/2014/main" xmlns="" val="2355765244"/>
                    </a:ext>
                  </a:extLst>
                </a:gridCol>
                <a:gridCol w="2359782">
                  <a:extLst>
                    <a:ext uri="{9D8B030D-6E8A-4147-A177-3AD203B41FA5}">
                      <a16:colId xmlns:a16="http://schemas.microsoft.com/office/drawing/2014/main" xmlns="" val="3271393369"/>
                    </a:ext>
                  </a:extLst>
                </a:gridCol>
              </a:tblGrid>
              <a:tr h="77255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a:ln>
                            <a:noFill/>
                          </a:ln>
                          <a:solidFill>
                            <a:schemeClr val="tx1"/>
                          </a:solidFill>
                          <a:effectLst/>
                          <a:latin typeface="Arial" panose="020B0604020202020204" pitchFamily="34" charset="0"/>
                        </a:rPr>
                        <a:t>Vitamin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a:ln>
                            <a:noFill/>
                          </a:ln>
                          <a:solidFill>
                            <a:schemeClr val="tx1"/>
                          </a:solidFill>
                          <a:effectLst/>
                          <a:latin typeface="Arial" panose="020B0604020202020204" pitchFamily="34" charset="0"/>
                        </a:rPr>
                        <a:t>Sources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a:ln>
                            <a:noFill/>
                          </a:ln>
                          <a:solidFill>
                            <a:schemeClr val="tx1"/>
                          </a:solidFill>
                          <a:effectLst/>
                          <a:latin typeface="Arial" panose="020B0604020202020204" pitchFamily="34" charset="0"/>
                        </a:rPr>
                        <a:t>Functions in Body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a:ln>
                            <a:noFill/>
                          </a:ln>
                          <a:solidFill>
                            <a:schemeClr val="tx1"/>
                          </a:solidFill>
                          <a:effectLst/>
                          <a:latin typeface="Arial" panose="020B0604020202020204" pitchFamily="34" charset="0"/>
                        </a:rPr>
                        <a:t>Signs of Toxicity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a:ln>
                            <a:noFill/>
                          </a:ln>
                          <a:solidFill>
                            <a:schemeClr val="tx1"/>
                          </a:solidFill>
                          <a:effectLst/>
                          <a:latin typeface="Arial" panose="020B0604020202020204" pitchFamily="34" charset="0"/>
                        </a:rPr>
                        <a:t>Signs of deficiency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620588522"/>
                  </a:ext>
                </a:extLst>
              </a:tr>
              <a:tr h="1499976">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Arial" panose="020B0604020202020204" pitchFamily="34" charset="0"/>
                        </a:rPr>
                        <a:t>Vitamin </a:t>
                      </a:r>
                      <a:r>
                        <a:rPr kumimoji="0" lang="en-US" altLang="en-US" sz="2000" b="1" i="0" u="none" strike="noStrike" cap="none" normalizeH="0" baseline="0">
                          <a:ln>
                            <a:noFill/>
                          </a:ln>
                          <a:solidFill>
                            <a:schemeClr val="tx1"/>
                          </a:solidFill>
                          <a:effectLst/>
                          <a:latin typeface="Arial" panose="020B0604020202020204" pitchFamily="34"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Orange, yellow, green vegetables, liver, margarine, and egg yolk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Maintains healthy eyes, skin, bone growth and tooth development, possible aid in cancer protection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Nausea, vomiting, dry skin, rashes, hair loss, headache, fatigue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Night blindness, eye-infections, rough skin, respiratory infections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920392863"/>
                  </a:ext>
                </a:extLst>
              </a:tr>
              <a:tr h="1420116">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Arial" panose="020B0604020202020204" pitchFamily="34" charset="0"/>
                        </a:rPr>
                        <a:t>Vitamin </a:t>
                      </a:r>
                      <a:r>
                        <a:rPr kumimoji="0" lang="en-US" altLang="en-US" sz="2000" b="1" i="0" u="none" strike="noStrike" cap="none" normalizeH="0" baseline="0">
                          <a:ln>
                            <a:noFill/>
                          </a:ln>
                          <a:solidFill>
                            <a:schemeClr val="tx1"/>
                          </a:solidFill>
                          <a:effectLst/>
                          <a:latin typeface="Arial" panose="020B0604020202020204" pitchFamily="34" charset="0"/>
                        </a:rPr>
                        <a:t>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FBF"/>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Milk, eggs, liver, exposure of skin to sun’s ultraviolet rays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FBF"/>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Promotes absorption of phosphorus and calcium to build and maintain bones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FBF"/>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Loss of appetite, headache, nausea, weakness, calcification of bone and soft tissue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FBF"/>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Rickets (poor bone development), malformation of teeth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FBF"/>
                    </a:solidFill>
                  </a:tcPr>
                </a:tc>
                <a:extLst>
                  <a:ext uri="{0D108BD9-81ED-4DB2-BD59-A6C34878D82A}">
                    <a16:rowId xmlns:a16="http://schemas.microsoft.com/office/drawing/2014/main" xmlns="" val="1954875430"/>
                  </a:ext>
                </a:extLst>
              </a:tr>
              <a:tr h="103817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Arial" panose="020B0604020202020204" pitchFamily="34" charset="0"/>
                        </a:rPr>
                        <a:t>Vitamin </a:t>
                      </a:r>
                      <a:r>
                        <a:rPr kumimoji="0" lang="en-US" altLang="en-US" sz="2000" b="1" i="0" u="none" strike="noStrike" cap="none" normalizeH="0" baseline="0">
                          <a:ln>
                            <a:noFill/>
                          </a:ln>
                          <a:solidFill>
                            <a:schemeClr val="tx1"/>
                          </a:solidFill>
                          <a:effectLst/>
                          <a:latin typeface="Arial" panose="020B0604020202020204" pitchFamily="34" charset="0"/>
                        </a:rPr>
                        <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6A4B7"/>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Wheat germ, whole grains, vegetable oils, legumes, nuts, dark green leafy vegetables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6A4B7"/>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Protects red blood cells; stabilizes cell membranes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6A4B7"/>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General digestive discomfort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6A4B7"/>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Rupture of red blood cells, anemia, nerve abnormalities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6A4B7"/>
                    </a:solidFill>
                  </a:tcPr>
                </a:tc>
                <a:extLst>
                  <a:ext uri="{0D108BD9-81ED-4DB2-BD59-A6C34878D82A}">
                    <a16:rowId xmlns:a16="http://schemas.microsoft.com/office/drawing/2014/main" xmlns="" val="2578402873"/>
                  </a:ext>
                </a:extLst>
              </a:tr>
              <a:tr h="907972">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Arial" panose="020B0604020202020204" pitchFamily="34" charset="0"/>
                        </a:rPr>
                        <a:t>Vitamin </a:t>
                      </a:r>
                      <a:r>
                        <a:rPr kumimoji="0" lang="en-US" altLang="en-US" sz="2000" b="1" i="0" u="none" strike="noStrike" cap="none" normalizeH="0" baseline="0">
                          <a:ln>
                            <a:noFill/>
                          </a:ln>
                          <a:solidFill>
                            <a:schemeClr val="tx1"/>
                          </a:solidFill>
                          <a:effectLst/>
                          <a:latin typeface="Arial" panose="020B0604020202020204" pitchFamily="34" charset="0"/>
                        </a:rPr>
                        <a:t>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Green leafy vegetables, liver, kale, cabbage; made in body by intestinal bacteria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Assists in normal clotting of blood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Anemia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Slow clotting of blood, hemorrhage especially in newborns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extLst>
                  <a:ext uri="{0D108BD9-81ED-4DB2-BD59-A6C34878D82A}">
                    <a16:rowId xmlns:a16="http://schemas.microsoft.com/office/drawing/2014/main" xmlns="" val="720040795"/>
                  </a:ext>
                </a:extLst>
              </a:tr>
            </a:tbl>
          </a:graphicData>
        </a:graphic>
      </p:graphicFrame>
      <p:sp>
        <p:nvSpPr>
          <p:cNvPr id="2" name="Date Placeholder 1"/>
          <p:cNvSpPr>
            <a:spLocks noGrp="1"/>
          </p:cNvSpPr>
          <p:nvPr>
            <p:ph type="dt" sz="half" idx="10"/>
          </p:nvPr>
        </p:nvSpPr>
        <p:spPr/>
        <p:txBody>
          <a:bodyPr/>
          <a:lstStyle/>
          <a:p>
            <a:fld id="{DCAC4ED0-249A-4372-A983-74AC6BAACFF6}" type="datetime1">
              <a:rPr lang="en-US" altLang="en-US" smtClean="0"/>
              <a:pPr/>
              <a:t>1/28/2017</a:t>
            </a:fld>
            <a:endParaRPr lang="en-US" altLang="en-US"/>
          </a:p>
        </p:txBody>
      </p:sp>
      <p:sp>
        <p:nvSpPr>
          <p:cNvPr id="3" name="Slide Number Placeholder 2"/>
          <p:cNvSpPr>
            <a:spLocks noGrp="1"/>
          </p:cNvSpPr>
          <p:nvPr>
            <p:ph type="sldNum" sz="quarter" idx="12"/>
          </p:nvPr>
        </p:nvSpPr>
        <p:spPr/>
        <p:txBody>
          <a:bodyPr/>
          <a:lstStyle/>
          <a:p>
            <a:fld id="{DB1D22F2-EA26-44AC-9213-E72BF765C597}" type="slidenum">
              <a:rPr lang="en-US" altLang="en-US" smtClean="0"/>
              <a:pPr/>
              <a:t>22</a:t>
            </a:fld>
            <a:endParaRPr lang="en-US" altLang="en-US"/>
          </a:p>
        </p:txBody>
      </p:sp>
    </p:spTree>
    <p:extLst>
      <p:ext uri="{BB962C8B-B14F-4D97-AF65-F5344CB8AC3E}">
        <p14:creationId xmlns:p14="http://schemas.microsoft.com/office/powerpoint/2010/main" xmlns="" val="33812246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p:cTn id="7" dur="2000" fill="hold"/>
                                        <p:tgtEl>
                                          <p:spTgt spid="40962"/>
                                        </p:tgtEl>
                                        <p:attrNameLst>
                                          <p:attrName>ppt_w</p:attrName>
                                        </p:attrNameLst>
                                      </p:cBhvr>
                                      <p:tavLst>
                                        <p:tav tm="0">
                                          <p:val>
                                            <p:strVal val="#ppt_w+.3"/>
                                          </p:val>
                                        </p:tav>
                                        <p:tav tm="100000">
                                          <p:val>
                                            <p:strVal val="#ppt_w"/>
                                          </p:val>
                                        </p:tav>
                                      </p:tavLst>
                                    </p:anim>
                                    <p:anim calcmode="lin" valueType="num">
                                      <p:cBhvr>
                                        <p:cTn id="8" dur="2000" fill="hold"/>
                                        <p:tgtEl>
                                          <p:spTgt spid="40962"/>
                                        </p:tgtEl>
                                        <p:attrNameLst>
                                          <p:attrName>ppt_h</p:attrName>
                                        </p:attrNameLst>
                                      </p:cBhvr>
                                      <p:tavLst>
                                        <p:tav tm="0">
                                          <p:val>
                                            <p:strVal val="#ppt_h"/>
                                          </p:val>
                                        </p:tav>
                                        <p:tav tm="100000">
                                          <p:val>
                                            <p:strVal val="#ppt_h"/>
                                          </p:val>
                                        </p:tav>
                                      </p:tavLst>
                                    </p:anim>
                                    <p:animEffect transition="in" filter="fade">
                                      <p:cBhvr>
                                        <p:cTn id="9" dur="2000"/>
                                        <p:tgtEl>
                                          <p:spTgt spid="40962"/>
                                        </p:tgtEl>
                                      </p:cBhvr>
                                    </p:animEffect>
                                  </p:childTnLst>
                                </p:cTn>
                              </p:par>
                            </p:childTnLst>
                          </p:cTn>
                        </p:par>
                        <p:par>
                          <p:cTn id="10" fill="hold" nodeType="afterGroup">
                            <p:stCondLst>
                              <p:cond delay="2000"/>
                            </p:stCondLst>
                            <p:childTnLst>
                              <p:par>
                                <p:cTn id="11" presetID="17" presetClass="entr" presetSubtype="10" fill="hold" nodeType="afterEffect">
                                  <p:stCondLst>
                                    <p:cond delay="0"/>
                                  </p:stCondLst>
                                  <p:childTnLst>
                                    <p:set>
                                      <p:cBhvr>
                                        <p:cTn id="12" dur="1" fill="hold">
                                          <p:stCondLst>
                                            <p:cond delay="0"/>
                                          </p:stCondLst>
                                        </p:cTn>
                                        <p:tgtEl>
                                          <p:spTgt spid="41089"/>
                                        </p:tgtEl>
                                        <p:attrNameLst>
                                          <p:attrName>style.visibility</p:attrName>
                                        </p:attrNameLst>
                                      </p:cBhvr>
                                      <p:to>
                                        <p:strVal val="visible"/>
                                      </p:to>
                                    </p:set>
                                    <p:anim calcmode="lin" valueType="num">
                                      <p:cBhvr>
                                        <p:cTn id="13" dur="2000" fill="hold"/>
                                        <p:tgtEl>
                                          <p:spTgt spid="41089"/>
                                        </p:tgtEl>
                                        <p:attrNameLst>
                                          <p:attrName>ppt_w</p:attrName>
                                        </p:attrNameLst>
                                      </p:cBhvr>
                                      <p:tavLst>
                                        <p:tav tm="0">
                                          <p:val>
                                            <p:fltVal val="0"/>
                                          </p:val>
                                        </p:tav>
                                        <p:tav tm="100000">
                                          <p:val>
                                            <p:strVal val="#ppt_w"/>
                                          </p:val>
                                        </p:tav>
                                      </p:tavLst>
                                    </p:anim>
                                    <p:anim calcmode="lin" valueType="num">
                                      <p:cBhvr>
                                        <p:cTn id="14" dur="2000" fill="hold"/>
                                        <p:tgtEl>
                                          <p:spTgt spid="4108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22A9A9C0-F80E-468E-8F7E-A106131FD7F4}" type="slidenum">
              <a:rPr lang="en-US" altLang="en-US"/>
              <a:pPr/>
              <a:t>23</a:t>
            </a:fld>
            <a:endParaRPr lang="en-US" altLang="en-US"/>
          </a:p>
        </p:txBody>
      </p:sp>
      <p:sp>
        <p:nvSpPr>
          <p:cNvPr id="2" name="Rectangle 6"/>
          <p:cNvSpPr txBox="1">
            <a:spLocks noGrp="1" noChangeArrowheads="1"/>
          </p:cNvSpPr>
          <p:nvPr/>
        </p:nvSpPr>
        <p:spPr bwMode="auto">
          <a:xfrm>
            <a:off x="8077200" y="6245225"/>
            <a:ext cx="2133600" cy="476250"/>
          </a:xfrm>
          <a:prstGeom prst="rect">
            <a:avLst/>
          </a:prstGeom>
          <a:noFill/>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07EB124C-F4DE-4A20-A99C-5BE528F3313F}" type="slidenum">
              <a:rPr lang="en-US" altLang="en-US" sz="1400"/>
              <a:pPr algn="r" eaLnBrk="1" hangingPunct="1"/>
              <a:t>23</a:t>
            </a:fld>
            <a:endParaRPr lang="en-US" altLang="en-US" sz="1400"/>
          </a:p>
        </p:txBody>
      </p:sp>
      <p:pic>
        <p:nvPicPr>
          <p:cNvPr id="69637" name="Picture 5"/>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86000" y="838201"/>
            <a:ext cx="7392988" cy="5514975"/>
          </a:xfrm>
          <a:prstGeom prst="rect">
            <a:avLst/>
          </a:prstGeom>
          <a:noFill/>
          <a:extLst>
            <a:ext uri="{909E8E84-426E-40DD-AFC4-6F175D3DCCD1}">
              <a14:hiddenFill xmlns:a14="http://schemas.microsoft.com/office/drawing/2010/main" xmlns="">
                <a:solidFill>
                  <a:srgbClr val="FFFFFF"/>
                </a:solidFill>
              </a14:hiddenFill>
            </a:ext>
          </a:extLst>
        </p:spPr>
      </p:pic>
      <p:sp>
        <p:nvSpPr>
          <p:cNvPr id="69638" name="Text Box 6"/>
          <p:cNvSpPr txBox="1">
            <a:spLocks noChangeArrowheads="1"/>
          </p:cNvSpPr>
          <p:nvPr/>
        </p:nvSpPr>
        <p:spPr bwMode="auto">
          <a:xfrm>
            <a:off x="5029201" y="152401"/>
            <a:ext cx="1339277" cy="430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200" b="1"/>
              <a:t>Vitamin A</a:t>
            </a:r>
          </a:p>
        </p:txBody>
      </p:sp>
      <p:sp>
        <p:nvSpPr>
          <p:cNvPr id="3" name="Date Placeholder 2"/>
          <p:cNvSpPr>
            <a:spLocks noGrp="1"/>
          </p:cNvSpPr>
          <p:nvPr>
            <p:ph type="dt" sz="half" idx="10"/>
          </p:nvPr>
        </p:nvSpPr>
        <p:spPr/>
        <p:txBody>
          <a:bodyPr/>
          <a:lstStyle/>
          <a:p>
            <a:fld id="{B6E1C6BC-EF23-4D42-A206-9CF932F666CD}" type="datetime1">
              <a:rPr lang="en-US" smtClean="0"/>
              <a:pPr/>
              <a:t>1/28/2017</a:t>
            </a:fld>
            <a:endParaRPr lang="en-US"/>
          </a:p>
        </p:txBody>
      </p:sp>
    </p:spTree>
    <p:extLst>
      <p:ext uri="{BB962C8B-B14F-4D97-AF65-F5344CB8AC3E}">
        <p14:creationId xmlns:p14="http://schemas.microsoft.com/office/powerpoint/2010/main" xmlns="" val="3560916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FBEB3CF4-99A3-4F49-A308-2F6A4D8A68F6}" type="slidenum">
              <a:rPr lang="en-US" altLang="en-US"/>
              <a:pPr/>
              <a:t>24</a:t>
            </a:fld>
            <a:endParaRPr lang="en-US" altLang="en-US"/>
          </a:p>
        </p:txBody>
      </p:sp>
      <p:pic>
        <p:nvPicPr>
          <p:cNvPr id="88068"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81200" y="1295401"/>
            <a:ext cx="8466138" cy="4886325"/>
          </a:xfrm>
          <a:prstGeom prst="rect">
            <a:avLst/>
          </a:prstGeom>
          <a:noFill/>
          <a:extLst>
            <a:ext uri="{909E8E84-426E-40DD-AFC4-6F175D3DCCD1}">
              <a14:hiddenFill xmlns:a14="http://schemas.microsoft.com/office/drawing/2010/main" xmlns="">
                <a:solidFill>
                  <a:srgbClr val="FFFFFF"/>
                </a:solidFill>
              </a14:hiddenFill>
            </a:ext>
          </a:extLst>
        </p:spPr>
      </p:pic>
      <p:sp>
        <p:nvSpPr>
          <p:cNvPr id="88069" name="Text Box 5"/>
          <p:cNvSpPr txBox="1">
            <a:spLocks noChangeArrowheads="1"/>
          </p:cNvSpPr>
          <p:nvPr/>
        </p:nvSpPr>
        <p:spPr bwMode="auto">
          <a:xfrm>
            <a:off x="5181601" y="304801"/>
            <a:ext cx="1345689" cy="430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200" b="1"/>
              <a:t>Vitamin D</a:t>
            </a:r>
          </a:p>
        </p:txBody>
      </p:sp>
      <p:sp>
        <p:nvSpPr>
          <p:cNvPr id="2" name="Date Placeholder 1"/>
          <p:cNvSpPr>
            <a:spLocks noGrp="1"/>
          </p:cNvSpPr>
          <p:nvPr>
            <p:ph type="dt" sz="half" idx="10"/>
          </p:nvPr>
        </p:nvSpPr>
        <p:spPr/>
        <p:txBody>
          <a:bodyPr/>
          <a:lstStyle/>
          <a:p>
            <a:fld id="{946E232D-EC6B-454D-84AE-9EC15CD3C335}" type="datetime1">
              <a:rPr lang="en-US" smtClean="0"/>
              <a:pPr/>
              <a:t>1/28/2017</a:t>
            </a:fld>
            <a:endParaRPr lang="en-US"/>
          </a:p>
        </p:txBody>
      </p:sp>
    </p:spTree>
    <p:extLst>
      <p:ext uri="{BB962C8B-B14F-4D97-AF65-F5344CB8AC3E}">
        <p14:creationId xmlns:p14="http://schemas.microsoft.com/office/powerpoint/2010/main" xmlns="" val="26767478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7991581B-D4C0-45D2-9F88-6A9F4C1AC4D2}" type="slidenum">
              <a:rPr lang="en-US" altLang="en-US"/>
              <a:pPr/>
              <a:t>25</a:t>
            </a:fld>
            <a:endParaRPr lang="en-US" altLang="en-US"/>
          </a:p>
        </p:txBody>
      </p:sp>
      <p:pic>
        <p:nvPicPr>
          <p:cNvPr id="89092"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90714" y="1247776"/>
            <a:ext cx="8548687" cy="4543425"/>
          </a:xfrm>
          <a:prstGeom prst="rect">
            <a:avLst/>
          </a:prstGeom>
          <a:noFill/>
          <a:extLst>
            <a:ext uri="{909E8E84-426E-40DD-AFC4-6F175D3DCCD1}">
              <a14:hiddenFill xmlns:a14="http://schemas.microsoft.com/office/drawing/2010/main" xmlns="">
                <a:solidFill>
                  <a:srgbClr val="FFFFFF"/>
                </a:solidFill>
              </a14:hiddenFill>
            </a:ext>
          </a:extLst>
        </p:spPr>
      </p:pic>
      <p:sp>
        <p:nvSpPr>
          <p:cNvPr id="89093" name="Text Box 5"/>
          <p:cNvSpPr txBox="1">
            <a:spLocks noChangeArrowheads="1"/>
          </p:cNvSpPr>
          <p:nvPr/>
        </p:nvSpPr>
        <p:spPr bwMode="auto">
          <a:xfrm>
            <a:off x="5029200" y="228601"/>
            <a:ext cx="1305614" cy="430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200" b="1"/>
              <a:t>Vitamin E</a:t>
            </a:r>
          </a:p>
        </p:txBody>
      </p:sp>
      <p:sp>
        <p:nvSpPr>
          <p:cNvPr id="2" name="Date Placeholder 1"/>
          <p:cNvSpPr>
            <a:spLocks noGrp="1"/>
          </p:cNvSpPr>
          <p:nvPr>
            <p:ph type="dt" sz="half" idx="10"/>
          </p:nvPr>
        </p:nvSpPr>
        <p:spPr/>
        <p:txBody>
          <a:bodyPr/>
          <a:lstStyle/>
          <a:p>
            <a:fld id="{035B31B5-49E8-4610-A36E-2B2928ABB3B7}" type="datetime1">
              <a:rPr lang="en-US" smtClean="0"/>
              <a:pPr/>
              <a:t>1/28/2017</a:t>
            </a:fld>
            <a:endParaRPr lang="en-US"/>
          </a:p>
        </p:txBody>
      </p:sp>
    </p:spTree>
    <p:extLst>
      <p:ext uri="{BB962C8B-B14F-4D97-AF65-F5344CB8AC3E}">
        <p14:creationId xmlns:p14="http://schemas.microsoft.com/office/powerpoint/2010/main" xmlns="" val="1406143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77D102E1-C669-4E0C-9AFE-351FFBFB27D6}" type="slidenum">
              <a:rPr lang="en-US" altLang="en-US"/>
              <a:pPr/>
              <a:t>26</a:t>
            </a:fld>
            <a:endParaRPr lang="en-US" altLang="en-US"/>
          </a:p>
        </p:txBody>
      </p:sp>
      <p:pic>
        <p:nvPicPr>
          <p:cNvPr id="90116"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49438" y="1247776"/>
            <a:ext cx="8589962" cy="4619625"/>
          </a:xfrm>
          <a:prstGeom prst="rect">
            <a:avLst/>
          </a:prstGeom>
          <a:noFill/>
          <a:extLst>
            <a:ext uri="{909E8E84-426E-40DD-AFC4-6F175D3DCCD1}">
              <a14:hiddenFill xmlns:a14="http://schemas.microsoft.com/office/drawing/2010/main" xmlns="">
                <a:solidFill>
                  <a:srgbClr val="FFFFFF"/>
                </a:solidFill>
              </a14:hiddenFill>
            </a:ext>
          </a:extLst>
        </p:spPr>
      </p:pic>
      <p:sp>
        <p:nvSpPr>
          <p:cNvPr id="90117" name="Text Box 5"/>
          <p:cNvSpPr txBox="1">
            <a:spLocks noChangeArrowheads="1"/>
          </p:cNvSpPr>
          <p:nvPr/>
        </p:nvSpPr>
        <p:spPr bwMode="auto">
          <a:xfrm>
            <a:off x="5257800" y="304801"/>
            <a:ext cx="1321644" cy="430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200" b="1"/>
              <a:t>Vitamin K</a:t>
            </a:r>
          </a:p>
        </p:txBody>
      </p:sp>
      <p:sp>
        <p:nvSpPr>
          <p:cNvPr id="2" name="Date Placeholder 1"/>
          <p:cNvSpPr>
            <a:spLocks noGrp="1"/>
          </p:cNvSpPr>
          <p:nvPr>
            <p:ph type="dt" sz="half" idx="10"/>
          </p:nvPr>
        </p:nvSpPr>
        <p:spPr/>
        <p:txBody>
          <a:bodyPr/>
          <a:lstStyle/>
          <a:p>
            <a:fld id="{45C89F86-734C-41D8-88B7-DDFB29C55FE2}" type="datetime1">
              <a:rPr lang="en-US" smtClean="0"/>
              <a:pPr/>
              <a:t>1/28/2017</a:t>
            </a:fld>
            <a:endParaRPr lang="en-US"/>
          </a:p>
        </p:txBody>
      </p:sp>
    </p:spTree>
    <p:extLst>
      <p:ext uri="{BB962C8B-B14F-4D97-AF65-F5344CB8AC3E}">
        <p14:creationId xmlns:p14="http://schemas.microsoft.com/office/powerpoint/2010/main" xmlns="" val="4213149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latin typeface="+mn-lt"/>
                <a:cs typeface="Times New Roman" panose="02020603050405020304" pitchFamily="18" charset="0"/>
              </a:rPr>
              <a:t>Cases of Vitamin Deficiency and Toxicity</a:t>
            </a:r>
            <a:endParaRPr lang="en-US" dirty="0">
              <a:latin typeface="+mn-lt"/>
            </a:endParaRPr>
          </a:p>
        </p:txBody>
      </p:sp>
      <p:sp>
        <p:nvSpPr>
          <p:cNvPr id="3" name="Content Placeholder 2"/>
          <p:cNvSpPr>
            <a:spLocks noGrp="1"/>
          </p:cNvSpPr>
          <p:nvPr>
            <p:ph idx="1"/>
          </p:nvPr>
        </p:nvSpPr>
        <p:spPr>
          <a:xfrm>
            <a:off x="838200" y="1448972"/>
            <a:ext cx="10515600" cy="5261317"/>
          </a:xfrm>
        </p:spPr>
        <p:txBody>
          <a:bodyPr>
            <a:normAutofit/>
          </a:bodyPr>
          <a:lstStyle/>
          <a:p>
            <a:pPr marL="0" indent="0" algn="just">
              <a:buNone/>
            </a:pPr>
            <a:r>
              <a:rPr lang="en-US" altLang="en-US" sz="3600" b="1" dirty="0">
                <a:cs typeface="Times New Roman" panose="02020603050405020304" pitchFamily="18" charset="0"/>
              </a:rPr>
              <a:t>(1). Avitaminosis: </a:t>
            </a:r>
          </a:p>
          <a:p>
            <a:pPr algn="just">
              <a:lnSpc>
                <a:spcPct val="150000"/>
              </a:lnSpc>
            </a:pPr>
            <a:r>
              <a:rPr lang="en-US" altLang="en-US" sz="2300" dirty="0">
                <a:cs typeface="Times New Roman" panose="02020603050405020304" pitchFamily="18" charset="0"/>
              </a:rPr>
              <a:t>It is any disease caused by chronic or long-term vitamin deficiency or caused by a defect in metabolic conversion, such as tryptophan to niacin. It leads to well defined symptoms e.g.</a:t>
            </a:r>
          </a:p>
          <a:p>
            <a:pPr lvl="2" algn="just">
              <a:lnSpc>
                <a:spcPct val="150000"/>
              </a:lnSpc>
              <a:buFont typeface="Courier New" panose="02070309020205020404" pitchFamily="49" charset="0"/>
              <a:buChar char="o"/>
            </a:pPr>
            <a:r>
              <a:rPr lang="it-IT" altLang="en-US" sz="2300" dirty="0">
                <a:cs typeface="Times New Roman" panose="02020603050405020304" pitchFamily="18" charset="0"/>
              </a:rPr>
              <a:t>Xerophthalmia due to Vitamin A deficiency.</a:t>
            </a:r>
          </a:p>
          <a:p>
            <a:pPr lvl="2" algn="just">
              <a:lnSpc>
                <a:spcPct val="150000"/>
              </a:lnSpc>
              <a:buFont typeface="Courier New" panose="02070309020205020404" pitchFamily="49" charset="0"/>
              <a:buChar char="o"/>
            </a:pPr>
            <a:r>
              <a:rPr lang="en-US" altLang="en-US" sz="2300" dirty="0">
                <a:cs typeface="Times New Roman" panose="02020603050405020304" pitchFamily="18" charset="0"/>
              </a:rPr>
              <a:t>Rickets due to Vitamin D deficiency.</a:t>
            </a:r>
          </a:p>
          <a:p>
            <a:pPr lvl="2" algn="just">
              <a:lnSpc>
                <a:spcPct val="150000"/>
              </a:lnSpc>
              <a:buFont typeface="Courier New" panose="02070309020205020404" pitchFamily="49" charset="0"/>
              <a:buChar char="o"/>
            </a:pPr>
            <a:r>
              <a:rPr lang="it-IT" altLang="en-US" sz="2300" dirty="0">
                <a:cs typeface="Times New Roman" panose="02020603050405020304" pitchFamily="18" charset="0"/>
              </a:rPr>
              <a:t>Pellagra due to Vitamin B3 deficiency.</a:t>
            </a:r>
          </a:p>
          <a:p>
            <a:pPr lvl="2" algn="just">
              <a:lnSpc>
                <a:spcPct val="150000"/>
              </a:lnSpc>
              <a:buFont typeface="Courier New" panose="02070309020205020404" pitchFamily="49" charset="0"/>
              <a:buChar char="o"/>
            </a:pPr>
            <a:r>
              <a:rPr lang="it-IT" altLang="en-US" sz="2300" dirty="0">
                <a:cs typeface="Times New Roman" panose="02020603050405020304" pitchFamily="18" charset="0"/>
              </a:rPr>
              <a:t>Beriberi due to Vitamin B1 deficiency.</a:t>
            </a:r>
          </a:p>
          <a:p>
            <a:pPr lvl="2" algn="just">
              <a:lnSpc>
                <a:spcPct val="150000"/>
              </a:lnSpc>
              <a:buFont typeface="Courier New" panose="02070309020205020404" pitchFamily="49" charset="0"/>
              <a:buChar char="o"/>
            </a:pPr>
            <a:r>
              <a:rPr lang="en-US" altLang="en-US" sz="2300" dirty="0">
                <a:cs typeface="Times New Roman" panose="02020603050405020304" pitchFamily="18" charset="0"/>
              </a:rPr>
              <a:t>Scurvy due to Vitamin C deficiency.</a:t>
            </a:r>
          </a:p>
          <a:p>
            <a:pPr algn="just"/>
            <a:endParaRPr lang="en-US" altLang="en-US" sz="2300" b="1" dirty="0">
              <a:cs typeface="Times New Roman" panose="02020603050405020304" pitchFamily="18" charset="0"/>
            </a:endParaRPr>
          </a:p>
          <a:p>
            <a:pPr marL="0" indent="0">
              <a:buNone/>
            </a:pPr>
            <a:endParaRPr lang="en-US" dirty="0"/>
          </a:p>
        </p:txBody>
      </p:sp>
      <p:sp>
        <p:nvSpPr>
          <p:cNvPr id="4" name="Date Placeholder 3"/>
          <p:cNvSpPr>
            <a:spLocks noGrp="1"/>
          </p:cNvSpPr>
          <p:nvPr>
            <p:ph type="dt" sz="half" idx="10"/>
          </p:nvPr>
        </p:nvSpPr>
        <p:spPr/>
        <p:txBody>
          <a:bodyPr/>
          <a:lstStyle/>
          <a:p>
            <a:fld id="{000B1D04-2B8F-4621-B86D-4B272E184E38}"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27</a:t>
            </a:fld>
            <a:endParaRPr lang="en-US"/>
          </a:p>
        </p:txBody>
      </p:sp>
    </p:spTree>
    <p:extLst>
      <p:ext uri="{BB962C8B-B14F-4D97-AF65-F5344CB8AC3E}">
        <p14:creationId xmlns:p14="http://schemas.microsoft.com/office/powerpoint/2010/main" xmlns="" val="900335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a:cs typeface="Times New Roman" panose="02020603050405020304" pitchFamily="18" charset="0"/>
              </a:rPr>
              <a:t>Cases of Vitamin Deficiency and Toxicity</a:t>
            </a:r>
            <a:endParaRPr lang="en-US" b="1" dirty="0"/>
          </a:p>
        </p:txBody>
      </p:sp>
      <p:sp>
        <p:nvSpPr>
          <p:cNvPr id="3" name="Content Placeholder 2"/>
          <p:cNvSpPr>
            <a:spLocks noGrp="1"/>
          </p:cNvSpPr>
          <p:nvPr>
            <p:ph idx="1"/>
          </p:nvPr>
        </p:nvSpPr>
        <p:spPr/>
        <p:txBody>
          <a:bodyPr/>
          <a:lstStyle/>
          <a:p>
            <a:pPr marL="0" indent="0" algn="just">
              <a:lnSpc>
                <a:spcPct val="150000"/>
              </a:lnSpc>
              <a:buNone/>
            </a:pPr>
            <a:r>
              <a:rPr lang="en-US" altLang="en-US" b="1" dirty="0">
                <a:cs typeface="Times New Roman" panose="02020603050405020304" pitchFamily="18" charset="0"/>
              </a:rPr>
              <a:t>(2). Hypovitaminosis: </a:t>
            </a:r>
            <a:r>
              <a:rPr lang="en-US" altLang="en-US" dirty="0">
                <a:cs typeface="Times New Roman" panose="02020603050405020304" pitchFamily="18" charset="0"/>
              </a:rPr>
              <a:t>Result from inadequate supply of  one or more vitamins. It appears in the form of well defined symptoms as skin changes, reduced 	vitality and low resistance to infections.</a:t>
            </a:r>
          </a:p>
          <a:p>
            <a:pPr marL="0" indent="0" algn="just">
              <a:lnSpc>
                <a:spcPct val="150000"/>
              </a:lnSpc>
              <a:buNone/>
            </a:pPr>
            <a:r>
              <a:rPr lang="en-US" altLang="en-US" b="1" dirty="0">
                <a:cs typeface="Times New Roman" panose="02020603050405020304" pitchFamily="18" charset="0"/>
              </a:rPr>
              <a:t>(3). Latent Hypovitaminosis:</a:t>
            </a:r>
            <a:r>
              <a:rPr lang="en-US" altLang="en-US" dirty="0">
                <a:cs typeface="Times New Roman" panose="02020603050405020304" pitchFamily="18" charset="0"/>
              </a:rPr>
              <a:t> A case of unrecognizable deficiency symptoms but immediately appeared under sudden stress or exposure to different environment.</a:t>
            </a:r>
          </a:p>
          <a:p>
            <a:pPr marL="0" indent="0" algn="just">
              <a:lnSpc>
                <a:spcPct val="150000"/>
              </a:lnSpc>
              <a:buNone/>
            </a:pPr>
            <a:endParaRPr lang="en-US" altLang="en-US" dirty="0">
              <a:cs typeface="Times New Roman" panose="02020603050405020304" pitchFamily="18" charset="0"/>
            </a:endParaRPr>
          </a:p>
          <a:p>
            <a:pPr marL="0" indent="0">
              <a:buNone/>
            </a:pPr>
            <a:endParaRPr lang="en-US" dirty="0"/>
          </a:p>
        </p:txBody>
      </p:sp>
      <p:sp>
        <p:nvSpPr>
          <p:cNvPr id="4" name="Date Placeholder 3"/>
          <p:cNvSpPr>
            <a:spLocks noGrp="1"/>
          </p:cNvSpPr>
          <p:nvPr>
            <p:ph type="dt" sz="half" idx="10"/>
          </p:nvPr>
        </p:nvSpPr>
        <p:spPr/>
        <p:txBody>
          <a:bodyPr/>
          <a:lstStyle/>
          <a:p>
            <a:fld id="{F04D2754-BBBE-403D-9ED2-0D634AD97119}"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28</a:t>
            </a:fld>
            <a:endParaRPr lang="en-US"/>
          </a:p>
        </p:txBody>
      </p:sp>
    </p:spTree>
    <p:extLst>
      <p:ext uri="{BB962C8B-B14F-4D97-AF65-F5344CB8AC3E}">
        <p14:creationId xmlns:p14="http://schemas.microsoft.com/office/powerpoint/2010/main" xmlns="" val="37136268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a:cs typeface="Times New Roman" panose="02020603050405020304" pitchFamily="18" charset="0"/>
              </a:rPr>
              <a:t>Cases of Vitamin Deficiency and Toxicity</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lnSpc>
                <a:spcPct val="160000"/>
              </a:lnSpc>
              <a:buNone/>
            </a:pPr>
            <a:r>
              <a:rPr lang="it-IT" altLang="en-US" b="1" dirty="0">
                <a:cs typeface="Times New Roman" panose="02020603050405020304" pitchFamily="18" charset="0"/>
              </a:rPr>
              <a:t>(4). Hypovitaminosis due to Anti- vitamins:</a:t>
            </a:r>
          </a:p>
          <a:p>
            <a:pPr algn="just">
              <a:lnSpc>
                <a:spcPct val="160000"/>
              </a:lnSpc>
            </a:pPr>
            <a:r>
              <a:rPr lang="en-US" altLang="en-US" sz="2800" b="1" dirty="0" err="1">
                <a:cs typeface="Times New Roman" panose="02020603050405020304" pitchFamily="18" charset="0"/>
              </a:rPr>
              <a:t>Thiaminase</a:t>
            </a:r>
            <a:r>
              <a:rPr lang="en-US" altLang="en-US" sz="2800" dirty="0">
                <a:cs typeface="Times New Roman" panose="02020603050405020304" pitchFamily="18" charset="0"/>
              </a:rPr>
              <a:t> in raw fish destroy </a:t>
            </a:r>
            <a:r>
              <a:rPr lang="en-US" altLang="en-US" sz="2800" dirty="0" err="1">
                <a:cs typeface="Times New Roman" panose="02020603050405020304" pitchFamily="18" charset="0"/>
              </a:rPr>
              <a:t>Vit</a:t>
            </a:r>
            <a:r>
              <a:rPr lang="en-US" altLang="en-US" sz="2800" dirty="0">
                <a:cs typeface="Times New Roman" panose="02020603050405020304" pitchFamily="18" charset="0"/>
              </a:rPr>
              <a:t>. B1.</a:t>
            </a:r>
          </a:p>
          <a:p>
            <a:pPr algn="just">
              <a:lnSpc>
                <a:spcPct val="160000"/>
              </a:lnSpc>
            </a:pPr>
            <a:r>
              <a:rPr lang="en-US" altLang="en-US" sz="2800" b="1" dirty="0" err="1">
                <a:cs typeface="Times New Roman" panose="02020603050405020304" pitchFamily="18" charset="0"/>
              </a:rPr>
              <a:t>Avidin</a:t>
            </a:r>
            <a:r>
              <a:rPr lang="en-US" altLang="en-US" sz="2800" b="1" dirty="0">
                <a:cs typeface="Times New Roman" panose="02020603050405020304" pitchFamily="18" charset="0"/>
              </a:rPr>
              <a:t> </a:t>
            </a:r>
            <a:r>
              <a:rPr lang="en-US" altLang="en-US" sz="2800" dirty="0">
                <a:cs typeface="Times New Roman" panose="02020603050405020304" pitchFamily="18" charset="0"/>
              </a:rPr>
              <a:t>in raw egg forming complex with biotin (vitamin) (biotin-</a:t>
            </a:r>
            <a:r>
              <a:rPr lang="en-US" altLang="en-US" sz="2800" dirty="0" err="1">
                <a:cs typeface="Times New Roman" panose="02020603050405020304" pitchFamily="18" charset="0"/>
              </a:rPr>
              <a:t>avidin</a:t>
            </a:r>
            <a:r>
              <a:rPr lang="en-US" altLang="en-US" sz="2800" dirty="0">
                <a:cs typeface="Times New Roman" panose="02020603050405020304" pitchFamily="18" charset="0"/>
              </a:rPr>
              <a:t>)  prevents absorption of biotin.</a:t>
            </a:r>
          </a:p>
          <a:p>
            <a:pPr algn="just">
              <a:lnSpc>
                <a:spcPct val="160000"/>
              </a:lnSpc>
            </a:pPr>
            <a:r>
              <a:rPr lang="en-US" altLang="en-US" sz="2800" b="1" dirty="0" err="1">
                <a:cs typeface="Times New Roman" panose="02020603050405020304" pitchFamily="18" charset="0"/>
              </a:rPr>
              <a:t>Liatin</a:t>
            </a:r>
            <a:r>
              <a:rPr lang="en-US" altLang="en-US" sz="2800" dirty="0">
                <a:cs typeface="Times New Roman" panose="02020603050405020304" pitchFamily="18" charset="0"/>
              </a:rPr>
              <a:t> in linseed oil is antagonist to </a:t>
            </a:r>
            <a:r>
              <a:rPr lang="en-US" altLang="en-US" sz="2800" dirty="0" err="1">
                <a:cs typeface="Times New Roman" panose="02020603050405020304" pitchFamily="18" charset="0"/>
              </a:rPr>
              <a:t>Vit</a:t>
            </a:r>
            <a:r>
              <a:rPr lang="en-US" altLang="en-US" sz="2800" dirty="0">
                <a:cs typeface="Times New Roman" panose="02020603050405020304" pitchFamily="18" charset="0"/>
              </a:rPr>
              <a:t>. B6.</a:t>
            </a:r>
          </a:p>
          <a:p>
            <a:pPr marL="0" indent="0" algn="just">
              <a:lnSpc>
                <a:spcPct val="160000"/>
              </a:lnSpc>
              <a:buNone/>
            </a:pPr>
            <a:r>
              <a:rPr lang="en-US" altLang="en-US" sz="3200" b="1" dirty="0">
                <a:cs typeface="Times New Roman" panose="02020603050405020304" pitchFamily="18" charset="0"/>
              </a:rPr>
              <a:t>(5)</a:t>
            </a:r>
            <a:r>
              <a:rPr lang="en-US" altLang="en-US" b="1" dirty="0">
                <a:cs typeface="Times New Roman" panose="02020603050405020304" pitchFamily="18" charset="0"/>
              </a:rPr>
              <a:t>. </a:t>
            </a:r>
            <a:r>
              <a:rPr lang="en-US" altLang="en-US" b="1" dirty="0" err="1">
                <a:cs typeface="Times New Roman" panose="02020603050405020304" pitchFamily="18" charset="0"/>
              </a:rPr>
              <a:t>Hypervitamninosis</a:t>
            </a:r>
            <a:r>
              <a:rPr lang="en-US" altLang="en-US" b="1" dirty="0">
                <a:cs typeface="Times New Roman" panose="02020603050405020304" pitchFamily="18" charset="0"/>
              </a:rPr>
              <a:t>: </a:t>
            </a:r>
            <a:r>
              <a:rPr lang="en-US" altLang="en-US" dirty="0">
                <a:cs typeface="Times New Roman" panose="02020603050405020304" pitchFamily="18" charset="0"/>
              </a:rPr>
              <a:t>A case which develops only upon prolonged use of excessive amount of vitamins.</a:t>
            </a:r>
          </a:p>
          <a:p>
            <a:pPr algn="just">
              <a:lnSpc>
                <a:spcPct val="150000"/>
              </a:lnSpc>
            </a:pPr>
            <a:endParaRPr lang="en-US" altLang="en-US" sz="2800" dirty="0">
              <a:cs typeface="Times New Roman" panose="02020603050405020304" pitchFamily="18" charset="0"/>
            </a:endParaRPr>
          </a:p>
          <a:p>
            <a:pPr marL="0" indent="0">
              <a:buNone/>
            </a:pPr>
            <a:endParaRPr lang="ar-SA" altLang="en-US" dirty="0">
              <a:latin typeface="Times New Roman" panose="02020603050405020304" pitchFamily="18" charset="0"/>
              <a:cs typeface="Times New Roman" panose="02020603050405020304" pitchFamily="18" charset="0"/>
            </a:endParaRPr>
          </a:p>
          <a:p>
            <a:endParaRPr lang="en-US" dirty="0"/>
          </a:p>
        </p:txBody>
      </p:sp>
      <p:sp>
        <p:nvSpPr>
          <p:cNvPr id="4" name="Date Placeholder 3"/>
          <p:cNvSpPr>
            <a:spLocks noGrp="1"/>
          </p:cNvSpPr>
          <p:nvPr>
            <p:ph type="dt" sz="half" idx="10"/>
          </p:nvPr>
        </p:nvSpPr>
        <p:spPr/>
        <p:txBody>
          <a:bodyPr/>
          <a:lstStyle/>
          <a:p>
            <a:fld id="{BDF4CF6B-8B8F-4D52-BC2A-4F0CA9A130DB}"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29</a:t>
            </a:fld>
            <a:endParaRPr lang="en-US"/>
          </a:p>
        </p:txBody>
      </p:sp>
    </p:spTree>
    <p:extLst>
      <p:ext uri="{BB962C8B-B14F-4D97-AF65-F5344CB8AC3E}">
        <p14:creationId xmlns:p14="http://schemas.microsoft.com/office/powerpoint/2010/main" xmlns="" val="3737325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Vitamins- Definition</a:t>
            </a:r>
          </a:p>
        </p:txBody>
      </p:sp>
      <p:sp>
        <p:nvSpPr>
          <p:cNvPr id="3" name="Content Placeholder 2"/>
          <p:cNvSpPr>
            <a:spLocks noGrp="1"/>
          </p:cNvSpPr>
          <p:nvPr>
            <p:ph idx="1"/>
          </p:nvPr>
        </p:nvSpPr>
        <p:spPr/>
        <p:txBody>
          <a:bodyPr>
            <a:normAutofit/>
          </a:bodyPr>
          <a:lstStyle/>
          <a:p>
            <a:pPr lvl="1" algn="just">
              <a:lnSpc>
                <a:spcPct val="150000"/>
              </a:lnSpc>
              <a:spcBef>
                <a:spcPts val="0"/>
              </a:spcBef>
            </a:pPr>
            <a:r>
              <a:rPr lang="en-US" altLang="en-US" dirty="0">
                <a:cs typeface="Times New Roman" panose="02020603050405020304" pitchFamily="18" charset="0"/>
              </a:rPr>
              <a:t>Natural micronutrient organic substances having specific biochemical functions in the human body (essential for health maintenance).</a:t>
            </a:r>
          </a:p>
          <a:p>
            <a:pPr lvl="1" algn="just">
              <a:lnSpc>
                <a:spcPct val="150000"/>
              </a:lnSpc>
              <a:spcBef>
                <a:spcPts val="0"/>
              </a:spcBef>
            </a:pPr>
            <a:r>
              <a:rPr lang="en-US" altLang="en-US" dirty="0">
                <a:cs typeface="Times New Roman" panose="02020603050405020304" pitchFamily="18" charset="0"/>
              </a:rPr>
              <a:t>Obtained from animals, plants, and microorganisms.</a:t>
            </a:r>
          </a:p>
          <a:p>
            <a:pPr lvl="1" algn="just">
              <a:lnSpc>
                <a:spcPct val="150000"/>
              </a:lnSpc>
              <a:spcBef>
                <a:spcPts val="0"/>
              </a:spcBef>
            </a:pPr>
            <a:r>
              <a:rPr lang="en-US" altLang="en-US" dirty="0">
                <a:cs typeface="Times New Roman" panose="02020603050405020304" pitchFamily="18" charset="0"/>
              </a:rPr>
              <a:t>Required in very tiny (mcgs) and balanced amounts.</a:t>
            </a:r>
          </a:p>
          <a:p>
            <a:pPr lvl="1" algn="just">
              <a:lnSpc>
                <a:spcPct val="150000"/>
              </a:lnSpc>
              <a:spcBef>
                <a:spcPts val="0"/>
              </a:spcBef>
            </a:pPr>
            <a:r>
              <a:rPr lang="en-US" altLang="en-US" dirty="0">
                <a:cs typeface="Times New Roman" panose="02020603050405020304" pitchFamily="18" charset="0"/>
              </a:rPr>
              <a:t>Not made in the body.</a:t>
            </a:r>
          </a:p>
          <a:p>
            <a:endParaRPr lang="en-US" sz="2400" dirty="0"/>
          </a:p>
        </p:txBody>
      </p:sp>
      <p:sp>
        <p:nvSpPr>
          <p:cNvPr id="4" name="Date Placeholder 3"/>
          <p:cNvSpPr>
            <a:spLocks noGrp="1"/>
          </p:cNvSpPr>
          <p:nvPr>
            <p:ph type="dt" sz="half" idx="10"/>
          </p:nvPr>
        </p:nvSpPr>
        <p:spPr/>
        <p:txBody>
          <a:bodyPr/>
          <a:lstStyle/>
          <a:p>
            <a:fld id="{B1A438C0-72C7-4295-814F-4AA3361D4FAD}"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3</a:t>
            </a:fld>
            <a:endParaRPr lang="en-US"/>
          </a:p>
        </p:txBody>
      </p:sp>
    </p:spTree>
    <p:extLst>
      <p:ext uri="{BB962C8B-B14F-4D97-AF65-F5344CB8AC3E}">
        <p14:creationId xmlns:p14="http://schemas.microsoft.com/office/powerpoint/2010/main" xmlns="" val="23457096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01C375C-FD40-4A3E-A91E-3B355AEAE211}"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30</a:t>
            </a:fld>
            <a:endParaRPr lang="en-US"/>
          </a:p>
        </p:txBody>
      </p:sp>
      <p:sp>
        <p:nvSpPr>
          <p:cNvPr id="3" name="Content Placeholder 2"/>
          <p:cNvSpPr>
            <a:spLocks noGrp="1"/>
          </p:cNvSpPr>
          <p:nvPr>
            <p:ph idx="4294967295"/>
          </p:nvPr>
        </p:nvSpPr>
        <p:spPr>
          <a:xfrm>
            <a:off x="0" y="1825625"/>
            <a:ext cx="10515600" cy="4351338"/>
          </a:xfrm>
          <a:ln>
            <a:solidFill>
              <a:schemeClr val="accent4">
                <a:lumMod val="20000"/>
                <a:lumOff val="80000"/>
              </a:schemeClr>
            </a:solidFill>
          </a:ln>
        </p:spPr>
        <p:txBody>
          <a:bodyPr>
            <a:normAutofit fontScale="92500" lnSpcReduction="20000"/>
          </a:bodyPr>
          <a:lstStyle/>
          <a:p>
            <a:pPr algn="just">
              <a:lnSpc>
                <a:spcPct val="150000"/>
              </a:lnSpc>
            </a:pPr>
            <a:r>
              <a:rPr lang="en-US" altLang="en-US" dirty="0"/>
              <a:t>Minerals are small, naturally occurring, inorganic, chemical elements- Occur naturally in rocks and soil.</a:t>
            </a:r>
          </a:p>
          <a:p>
            <a:pPr algn="just">
              <a:lnSpc>
                <a:spcPct val="150000"/>
              </a:lnSpc>
            </a:pPr>
            <a:r>
              <a:rPr lang="en-US" altLang="en-US" dirty="0"/>
              <a:t>Serve as structural components &amp; in many vital processes in the body</a:t>
            </a:r>
          </a:p>
          <a:p>
            <a:pPr algn="just">
              <a:lnSpc>
                <a:spcPct val="150000"/>
              </a:lnSpc>
            </a:pPr>
            <a:r>
              <a:rPr lang="en-US" altLang="en-US" dirty="0"/>
              <a:t>Inorganic- being composed of matter other than plant or animal</a:t>
            </a:r>
          </a:p>
          <a:p>
            <a:pPr algn="just">
              <a:lnSpc>
                <a:spcPct val="150000"/>
              </a:lnSpc>
            </a:pPr>
            <a:r>
              <a:rPr lang="en-US" altLang="en-US" dirty="0"/>
              <a:t>More than 25 have been isolated</a:t>
            </a:r>
          </a:p>
          <a:p>
            <a:pPr algn="just">
              <a:lnSpc>
                <a:spcPct val="150000"/>
              </a:lnSpc>
            </a:pPr>
            <a:r>
              <a:rPr lang="en-US" altLang="en-US" dirty="0"/>
              <a:t>21 elements have been shown to be essential.</a:t>
            </a:r>
          </a:p>
          <a:p>
            <a:pPr algn="just">
              <a:lnSpc>
                <a:spcPct val="150000"/>
              </a:lnSpc>
            </a:pPr>
            <a:r>
              <a:rPr lang="en-US" altLang="en-US" dirty="0"/>
              <a:t>Minerals make up about 4 to 5% of body weight.</a:t>
            </a:r>
          </a:p>
          <a:p>
            <a:pPr marL="0" indent="0" algn="just">
              <a:lnSpc>
                <a:spcPct val="150000"/>
              </a:lnSpc>
              <a:buNone/>
            </a:pPr>
            <a:endParaRPr lang="en-US" altLang="en-US" dirty="0"/>
          </a:p>
          <a:p>
            <a:pPr algn="just"/>
            <a:endParaRPr lang="en-US" dirty="0"/>
          </a:p>
        </p:txBody>
      </p:sp>
      <p:sp>
        <p:nvSpPr>
          <p:cNvPr id="2" name="Title 1"/>
          <p:cNvSpPr>
            <a:spLocks noGrp="1"/>
          </p:cNvSpPr>
          <p:nvPr>
            <p:ph type="title" idx="4294967295"/>
          </p:nvPr>
        </p:nvSpPr>
        <p:spPr>
          <a:xfrm>
            <a:off x="0" y="365125"/>
            <a:ext cx="10515600" cy="1325563"/>
          </a:xfrm>
        </p:spPr>
        <p:txBody>
          <a:bodyPr/>
          <a:lstStyle/>
          <a:p>
            <a:pPr algn="ctr"/>
            <a:r>
              <a:rPr lang="en-US" b="1" dirty="0"/>
              <a:t>Minerals</a:t>
            </a:r>
          </a:p>
        </p:txBody>
      </p:sp>
    </p:spTree>
    <p:extLst>
      <p:ext uri="{BB962C8B-B14F-4D97-AF65-F5344CB8AC3E}">
        <p14:creationId xmlns:p14="http://schemas.microsoft.com/office/powerpoint/2010/main" xmlns="" val="25778859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General Functions of Minerals</a:t>
            </a:r>
          </a:p>
        </p:txBody>
      </p:sp>
      <p:sp>
        <p:nvSpPr>
          <p:cNvPr id="3" name="Content Placeholder 2"/>
          <p:cNvSpPr>
            <a:spLocks noGrp="1"/>
          </p:cNvSpPr>
          <p:nvPr>
            <p:ph idx="1"/>
          </p:nvPr>
        </p:nvSpPr>
        <p:spPr/>
        <p:txBody>
          <a:bodyPr>
            <a:normAutofit fontScale="92500" lnSpcReduction="20000"/>
          </a:bodyPr>
          <a:lstStyle/>
          <a:p>
            <a:pPr algn="just">
              <a:lnSpc>
                <a:spcPct val="150000"/>
              </a:lnSpc>
            </a:pPr>
            <a:r>
              <a:rPr lang="en-US" altLang="en-US" dirty="0"/>
              <a:t>Minerals provide a suitable medium for cellular activity</a:t>
            </a:r>
          </a:p>
          <a:p>
            <a:pPr lvl="1" algn="just">
              <a:lnSpc>
                <a:spcPct val="150000"/>
              </a:lnSpc>
              <a:buFont typeface="Courier New" panose="02070309020205020404" pitchFamily="49" charset="0"/>
              <a:buChar char="o"/>
            </a:pPr>
            <a:r>
              <a:rPr lang="en-US" altLang="en-US" dirty="0"/>
              <a:t>Permeability of membranes</a:t>
            </a:r>
          </a:p>
          <a:p>
            <a:pPr lvl="1" algn="just">
              <a:lnSpc>
                <a:spcPct val="150000"/>
              </a:lnSpc>
              <a:buFont typeface="Courier New" panose="02070309020205020404" pitchFamily="49" charset="0"/>
              <a:buChar char="o"/>
            </a:pPr>
            <a:r>
              <a:rPr lang="en-US" altLang="en-US" dirty="0"/>
              <a:t>Irritability of muscles and nerve cells</a:t>
            </a:r>
          </a:p>
          <a:p>
            <a:pPr algn="just">
              <a:lnSpc>
                <a:spcPct val="150000"/>
              </a:lnSpc>
            </a:pPr>
            <a:r>
              <a:rPr lang="en-US" altLang="en-US" dirty="0"/>
              <a:t>Play a primary role in osmotic phenomenon</a:t>
            </a:r>
          </a:p>
          <a:p>
            <a:pPr algn="just">
              <a:lnSpc>
                <a:spcPct val="150000"/>
              </a:lnSpc>
            </a:pPr>
            <a:r>
              <a:rPr lang="en-US" altLang="en-US" dirty="0"/>
              <a:t>Involved in acid base-balance</a:t>
            </a:r>
          </a:p>
          <a:p>
            <a:pPr algn="just">
              <a:lnSpc>
                <a:spcPct val="150000"/>
              </a:lnSpc>
            </a:pPr>
            <a:r>
              <a:rPr lang="en-US" altLang="en-US" dirty="0"/>
              <a:t>Confer rigidity and hardness to certain tissues (bones and teeth)</a:t>
            </a:r>
          </a:p>
          <a:p>
            <a:pPr algn="just">
              <a:lnSpc>
                <a:spcPct val="150000"/>
              </a:lnSpc>
            </a:pPr>
            <a:r>
              <a:rPr lang="en-US" altLang="en-US" dirty="0"/>
              <a:t>Become part of specialized compounds</a:t>
            </a:r>
          </a:p>
          <a:p>
            <a:pPr lvl="1" algn="just">
              <a:lnSpc>
                <a:spcPct val="150000"/>
              </a:lnSpc>
            </a:pPr>
            <a:endParaRPr lang="en-US" altLang="en-US" dirty="0"/>
          </a:p>
          <a:p>
            <a:pPr algn="just">
              <a:lnSpc>
                <a:spcPct val="150000"/>
              </a:lnSpc>
            </a:pPr>
            <a:endParaRPr lang="en-US" dirty="0"/>
          </a:p>
        </p:txBody>
      </p:sp>
      <p:sp>
        <p:nvSpPr>
          <p:cNvPr id="4" name="Date Placeholder 3"/>
          <p:cNvSpPr>
            <a:spLocks noGrp="1"/>
          </p:cNvSpPr>
          <p:nvPr>
            <p:ph type="dt" sz="half" idx="10"/>
          </p:nvPr>
        </p:nvSpPr>
        <p:spPr/>
        <p:txBody>
          <a:bodyPr/>
          <a:lstStyle/>
          <a:p>
            <a:fld id="{A481221C-02B9-4AB1-8EA0-D85972EAD1E1}"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31</a:t>
            </a:fld>
            <a:endParaRPr lang="en-US"/>
          </a:p>
        </p:txBody>
      </p:sp>
    </p:spTree>
    <p:extLst>
      <p:ext uri="{BB962C8B-B14F-4D97-AF65-F5344CB8AC3E}">
        <p14:creationId xmlns:p14="http://schemas.microsoft.com/office/powerpoint/2010/main" xmlns="" val="750537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solidFill>
            <a:schemeClr val="accent2"/>
          </a:solidFill>
          <a:ln>
            <a:solidFill>
              <a:schemeClr val="accent2"/>
            </a:solidFill>
          </a:ln>
        </p:spPr>
        <p:txBody>
          <a:bodyPr/>
          <a:lstStyle/>
          <a:p>
            <a:pPr algn="ctr"/>
            <a:r>
              <a:rPr lang="en-US" b="1" dirty="0"/>
              <a:t>Minerals Vs Vitamins</a:t>
            </a:r>
          </a:p>
        </p:txBody>
      </p:sp>
      <p:sp>
        <p:nvSpPr>
          <p:cNvPr id="8" name="Text Placeholder 7"/>
          <p:cNvSpPr>
            <a:spLocks noGrp="1"/>
          </p:cNvSpPr>
          <p:nvPr>
            <p:ph type="body" idx="1"/>
          </p:nvPr>
        </p:nvSpPr>
        <p:spPr>
          <a:solidFill>
            <a:schemeClr val="accent2">
              <a:lumMod val="40000"/>
              <a:lumOff val="60000"/>
            </a:schemeClr>
          </a:solidFill>
        </p:spPr>
        <p:txBody>
          <a:bodyPr>
            <a:normAutofit/>
          </a:bodyPr>
          <a:lstStyle/>
          <a:p>
            <a:pPr algn="ctr"/>
            <a:r>
              <a:rPr lang="en-US" sz="3600" dirty="0"/>
              <a:t>Similarities</a:t>
            </a:r>
          </a:p>
        </p:txBody>
      </p:sp>
      <p:sp>
        <p:nvSpPr>
          <p:cNvPr id="9" name="Content Placeholder 8"/>
          <p:cNvSpPr>
            <a:spLocks noGrp="1"/>
          </p:cNvSpPr>
          <p:nvPr>
            <p:ph sz="half" idx="2"/>
          </p:nvPr>
        </p:nvSpPr>
        <p:spPr>
          <a:solidFill>
            <a:schemeClr val="accent4">
              <a:lumMod val="20000"/>
              <a:lumOff val="80000"/>
            </a:schemeClr>
          </a:solidFill>
          <a:ln>
            <a:solidFill>
              <a:srgbClr val="92D050"/>
            </a:solidFill>
          </a:ln>
        </p:spPr>
        <p:txBody>
          <a:bodyPr/>
          <a:lstStyle/>
          <a:p>
            <a:pPr algn="just">
              <a:lnSpc>
                <a:spcPct val="100000"/>
              </a:lnSpc>
              <a:spcBef>
                <a:spcPts val="0"/>
              </a:spcBef>
            </a:pPr>
            <a:r>
              <a:rPr lang="en-US" altLang="en-US" dirty="0"/>
              <a:t>Do not contribute energy (calories) to the diet </a:t>
            </a:r>
          </a:p>
          <a:p>
            <a:pPr algn="just">
              <a:lnSpc>
                <a:spcPct val="100000"/>
              </a:lnSpc>
              <a:spcBef>
                <a:spcPts val="0"/>
              </a:spcBef>
            </a:pPr>
            <a:r>
              <a:rPr lang="en-US" altLang="en-US" dirty="0"/>
              <a:t>Have diverse functions within the body</a:t>
            </a:r>
          </a:p>
          <a:p>
            <a:pPr algn="just">
              <a:lnSpc>
                <a:spcPct val="100000"/>
              </a:lnSpc>
              <a:spcBef>
                <a:spcPts val="0"/>
              </a:spcBef>
            </a:pPr>
            <a:r>
              <a:rPr lang="en-US" altLang="en-US" dirty="0"/>
              <a:t>Work with enzymes to facilitate chemical reactions</a:t>
            </a:r>
          </a:p>
          <a:p>
            <a:pPr algn="just">
              <a:lnSpc>
                <a:spcPct val="100000"/>
              </a:lnSpc>
              <a:spcBef>
                <a:spcPts val="0"/>
              </a:spcBef>
            </a:pPr>
            <a:r>
              <a:rPr lang="en-US" altLang="en-US" dirty="0"/>
              <a:t>Required in the diet in very small amounts</a:t>
            </a:r>
          </a:p>
          <a:p>
            <a:pPr>
              <a:buNone/>
            </a:pPr>
            <a:endParaRPr lang="en-US" altLang="en-US" dirty="0"/>
          </a:p>
          <a:p>
            <a:pPr marL="0" indent="0">
              <a:buNone/>
            </a:pPr>
            <a:endParaRPr lang="en-US" dirty="0"/>
          </a:p>
        </p:txBody>
      </p:sp>
      <p:sp>
        <p:nvSpPr>
          <p:cNvPr id="10" name="Text Placeholder 9"/>
          <p:cNvSpPr>
            <a:spLocks noGrp="1"/>
          </p:cNvSpPr>
          <p:nvPr>
            <p:ph type="body" sz="quarter" idx="3"/>
          </p:nvPr>
        </p:nvSpPr>
        <p:spPr>
          <a:solidFill>
            <a:schemeClr val="accent1">
              <a:lumMod val="40000"/>
              <a:lumOff val="60000"/>
            </a:schemeClr>
          </a:solidFill>
        </p:spPr>
        <p:txBody>
          <a:bodyPr>
            <a:normAutofit/>
          </a:bodyPr>
          <a:lstStyle/>
          <a:p>
            <a:pPr algn="ctr"/>
            <a:r>
              <a:rPr lang="en-US" sz="3600" dirty="0"/>
              <a:t>Differences</a:t>
            </a:r>
          </a:p>
        </p:txBody>
      </p:sp>
      <p:sp>
        <p:nvSpPr>
          <p:cNvPr id="11" name="Content Placeholder 10"/>
          <p:cNvSpPr>
            <a:spLocks noGrp="1"/>
          </p:cNvSpPr>
          <p:nvPr>
            <p:ph sz="quarter" idx="4"/>
          </p:nvPr>
        </p:nvSpPr>
        <p:spPr>
          <a:solidFill>
            <a:schemeClr val="accent5">
              <a:lumMod val="20000"/>
              <a:lumOff val="80000"/>
            </a:schemeClr>
          </a:solidFill>
        </p:spPr>
        <p:txBody>
          <a:bodyPr/>
          <a:lstStyle/>
          <a:p>
            <a:pPr algn="just">
              <a:lnSpc>
                <a:spcPct val="100000"/>
              </a:lnSpc>
              <a:spcBef>
                <a:spcPts val="0"/>
              </a:spcBef>
            </a:pPr>
            <a:r>
              <a:rPr lang="en-US" altLang="en-US" dirty="0"/>
              <a:t>Whereas vitamins are organic compounds, minerals are inorganic compounds</a:t>
            </a:r>
          </a:p>
          <a:p>
            <a:pPr algn="just">
              <a:lnSpc>
                <a:spcPct val="100000"/>
              </a:lnSpc>
              <a:spcBef>
                <a:spcPts val="0"/>
              </a:spcBef>
            </a:pPr>
            <a:r>
              <a:rPr lang="en-US" altLang="en-US" dirty="0"/>
              <a:t>Unlike vitamins, some minerals contribute to the building of body structures</a:t>
            </a:r>
          </a:p>
          <a:p>
            <a:endParaRPr lang="en-US" dirty="0"/>
          </a:p>
        </p:txBody>
      </p:sp>
      <p:sp>
        <p:nvSpPr>
          <p:cNvPr id="2" name="Date Placeholder 1"/>
          <p:cNvSpPr>
            <a:spLocks noGrp="1"/>
          </p:cNvSpPr>
          <p:nvPr>
            <p:ph type="dt" sz="half" idx="10"/>
          </p:nvPr>
        </p:nvSpPr>
        <p:spPr/>
        <p:txBody>
          <a:bodyPr/>
          <a:lstStyle/>
          <a:p>
            <a:fld id="{E8E64FD5-CF55-4D0C-8989-84755C0AE759}" type="datetime1">
              <a:rPr lang="en-US" smtClean="0"/>
              <a:pPr/>
              <a:t>1/28/2017</a:t>
            </a:fld>
            <a:endParaRPr lang="en-US"/>
          </a:p>
        </p:txBody>
      </p:sp>
      <p:sp>
        <p:nvSpPr>
          <p:cNvPr id="3" name="Slide Number Placeholder 2"/>
          <p:cNvSpPr>
            <a:spLocks noGrp="1"/>
          </p:cNvSpPr>
          <p:nvPr>
            <p:ph type="sldNum" sz="quarter" idx="12"/>
          </p:nvPr>
        </p:nvSpPr>
        <p:spPr/>
        <p:txBody>
          <a:bodyPr/>
          <a:lstStyle/>
          <a:p>
            <a:fld id="{5666DD11-08E1-46C7-AFF3-3AF994068211}" type="slidenum">
              <a:rPr lang="en-US" smtClean="0"/>
              <a:pPr/>
              <a:t>32</a:t>
            </a:fld>
            <a:endParaRPr lang="en-US"/>
          </a:p>
        </p:txBody>
      </p:sp>
    </p:spTree>
    <p:extLst>
      <p:ext uri="{BB962C8B-B14F-4D97-AF65-F5344CB8AC3E}">
        <p14:creationId xmlns:p14="http://schemas.microsoft.com/office/powerpoint/2010/main" xmlns="" val="168255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b="1" dirty="0"/>
              <a:t>Minerals- Classification</a:t>
            </a:r>
          </a:p>
        </p:txBody>
      </p:sp>
      <p:sp>
        <p:nvSpPr>
          <p:cNvPr id="8" name="Content Placeholder 7"/>
          <p:cNvSpPr>
            <a:spLocks noGrp="1"/>
          </p:cNvSpPr>
          <p:nvPr>
            <p:ph idx="1"/>
          </p:nvPr>
        </p:nvSpPr>
        <p:spPr>
          <a:solidFill>
            <a:schemeClr val="bg1"/>
          </a:solidFill>
          <a:ln>
            <a:solidFill>
              <a:schemeClr val="bg1"/>
            </a:solidFill>
          </a:ln>
        </p:spPr>
        <p:txBody>
          <a:bodyPr>
            <a:normAutofit fontScale="70000" lnSpcReduction="20000"/>
          </a:bodyPr>
          <a:lstStyle/>
          <a:p>
            <a:pPr algn="just">
              <a:lnSpc>
                <a:spcPct val="150000"/>
              </a:lnSpc>
            </a:pPr>
            <a:r>
              <a:rPr lang="en-US" altLang="en-US" sz="3100" dirty="0"/>
              <a:t>Two categories:</a:t>
            </a:r>
          </a:p>
          <a:p>
            <a:pPr lvl="2" algn="just">
              <a:lnSpc>
                <a:spcPct val="150000"/>
              </a:lnSpc>
              <a:buFont typeface="Courier New" panose="02070309020205020404" pitchFamily="49" charset="0"/>
              <a:buChar char="o"/>
            </a:pPr>
            <a:r>
              <a:rPr lang="en-US" altLang="en-US" sz="3100" dirty="0"/>
              <a:t>Macrominerals &gt; 0.005%</a:t>
            </a:r>
          </a:p>
          <a:p>
            <a:pPr lvl="2" algn="just">
              <a:lnSpc>
                <a:spcPct val="150000"/>
              </a:lnSpc>
              <a:buFont typeface="Courier New" panose="02070309020205020404" pitchFamily="49" charset="0"/>
              <a:buChar char="o"/>
            </a:pPr>
            <a:r>
              <a:rPr lang="en-US" altLang="en-US" sz="3100" dirty="0"/>
              <a:t>Microminerals &lt; </a:t>
            </a:r>
            <a:r>
              <a:rPr lang="en-US" altLang="en-US" sz="3100" dirty="0" smtClean="0"/>
              <a:t>0.005%</a:t>
            </a:r>
          </a:p>
          <a:p>
            <a:pPr algn="just">
              <a:lnSpc>
                <a:spcPct val="150000"/>
              </a:lnSpc>
            </a:pPr>
            <a:r>
              <a:rPr lang="en-US" altLang="en-US" sz="3400" b="1" dirty="0" err="1" smtClean="0"/>
              <a:t>Macrominerals</a:t>
            </a:r>
            <a:r>
              <a:rPr lang="en-US" altLang="en-US" sz="3400" dirty="0" smtClean="0"/>
              <a:t> are essential at levels of 100mg or more per day for human adults-Include </a:t>
            </a:r>
            <a:r>
              <a:rPr lang="en-US" altLang="en-US" sz="3400" dirty="0" smtClean="0">
                <a:ea typeface="ＭＳ Ｐゴシック" panose="020B0600070205080204" pitchFamily="34" charset="-128"/>
              </a:rPr>
              <a:t>Calcium Ca, Phosphorous P, Potassium K, Sulfur S, Sodium Na, Chlorine </a:t>
            </a:r>
            <a:r>
              <a:rPr lang="en-US" altLang="en-US" sz="3400" dirty="0" err="1" smtClean="0">
                <a:ea typeface="ＭＳ Ｐゴシック" panose="020B0600070205080204" pitchFamily="34" charset="-128"/>
              </a:rPr>
              <a:t>Cl</a:t>
            </a:r>
            <a:r>
              <a:rPr lang="en-US" altLang="en-US" sz="3400" dirty="0" smtClean="0">
                <a:ea typeface="ＭＳ Ｐゴシック" panose="020B0600070205080204" pitchFamily="34" charset="-128"/>
              </a:rPr>
              <a:t> and Magnesium Mg.</a:t>
            </a:r>
            <a:endParaRPr lang="en-US" altLang="en-US" sz="3400" dirty="0"/>
          </a:p>
          <a:p>
            <a:pPr algn="just">
              <a:lnSpc>
                <a:spcPct val="150000"/>
              </a:lnSpc>
            </a:pPr>
            <a:r>
              <a:rPr lang="en-US" altLang="en-US" sz="3100" b="1" dirty="0" err="1" smtClean="0"/>
              <a:t>Microminerals</a:t>
            </a:r>
            <a:r>
              <a:rPr lang="en-US" altLang="en-US" sz="3100" dirty="0" smtClean="0"/>
              <a:t> </a:t>
            </a:r>
            <a:r>
              <a:rPr lang="en-US" altLang="en-US" sz="3100" dirty="0"/>
              <a:t>are often referred to as trace elements- Include Iodine (I), Copper (Cu), Iron (Fe), Selenium (Se), Manganese (</a:t>
            </a:r>
            <a:r>
              <a:rPr lang="en-US" altLang="en-US" sz="3100" dirty="0" err="1"/>
              <a:t>Mn</a:t>
            </a:r>
            <a:r>
              <a:rPr lang="en-US" altLang="en-US" sz="3100" dirty="0"/>
              <a:t>), </a:t>
            </a:r>
            <a:r>
              <a:rPr lang="en-US" altLang="en-US" sz="3100" dirty="0" err="1"/>
              <a:t>Molybedenum</a:t>
            </a:r>
            <a:r>
              <a:rPr lang="en-US" altLang="en-US" sz="3100" dirty="0"/>
              <a:t> (Mo) and Zinc (Zn).</a:t>
            </a:r>
          </a:p>
          <a:p>
            <a:pPr algn="just">
              <a:lnSpc>
                <a:spcPct val="150000"/>
              </a:lnSpc>
            </a:pPr>
            <a:endParaRPr lang="en-US" altLang="en-US" dirty="0"/>
          </a:p>
          <a:p>
            <a:pPr marL="0" indent="0">
              <a:buNone/>
            </a:pPr>
            <a:endParaRPr lang="en-US" dirty="0"/>
          </a:p>
        </p:txBody>
      </p:sp>
      <p:sp>
        <p:nvSpPr>
          <p:cNvPr id="2" name="Date Placeholder 1"/>
          <p:cNvSpPr>
            <a:spLocks noGrp="1"/>
          </p:cNvSpPr>
          <p:nvPr>
            <p:ph type="dt" sz="half" idx="10"/>
          </p:nvPr>
        </p:nvSpPr>
        <p:spPr/>
        <p:txBody>
          <a:bodyPr/>
          <a:lstStyle/>
          <a:p>
            <a:fld id="{D6416507-AAEF-49F1-A934-8CD01EEF4637}" type="datetime1">
              <a:rPr lang="en-US" smtClean="0"/>
              <a:pPr/>
              <a:t>1/28/2017</a:t>
            </a:fld>
            <a:endParaRPr lang="en-US"/>
          </a:p>
        </p:txBody>
      </p:sp>
      <p:sp>
        <p:nvSpPr>
          <p:cNvPr id="3" name="Slide Number Placeholder 2"/>
          <p:cNvSpPr>
            <a:spLocks noGrp="1"/>
          </p:cNvSpPr>
          <p:nvPr>
            <p:ph type="sldNum" sz="quarter" idx="12"/>
          </p:nvPr>
        </p:nvSpPr>
        <p:spPr/>
        <p:txBody>
          <a:bodyPr/>
          <a:lstStyle/>
          <a:p>
            <a:fld id="{5666DD11-08E1-46C7-AFF3-3AF994068211}" type="slidenum">
              <a:rPr lang="en-US" smtClean="0"/>
              <a:pPr/>
              <a:t>33</a:t>
            </a:fld>
            <a:endParaRPr lang="en-US"/>
          </a:p>
        </p:txBody>
      </p:sp>
    </p:spTree>
    <p:extLst>
      <p:ext uri="{BB962C8B-B14F-4D97-AF65-F5344CB8AC3E}">
        <p14:creationId xmlns:p14="http://schemas.microsoft.com/office/powerpoint/2010/main" xmlns="" val="9564430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a:t>1. Major Minerals</a:t>
            </a:r>
            <a:endParaRPr lang="en-US" dirty="0"/>
          </a:p>
        </p:txBody>
      </p:sp>
      <p:sp>
        <p:nvSpPr>
          <p:cNvPr id="3" name="Content Placeholder 2"/>
          <p:cNvSpPr>
            <a:spLocks noGrp="1"/>
          </p:cNvSpPr>
          <p:nvPr>
            <p:ph idx="1"/>
          </p:nvPr>
        </p:nvSpPr>
        <p:spPr/>
        <p:txBody>
          <a:bodyPr>
            <a:normAutofit fontScale="77500" lnSpcReduction="20000"/>
          </a:bodyPr>
          <a:lstStyle/>
          <a:p>
            <a:pPr algn="just">
              <a:lnSpc>
                <a:spcPct val="120000"/>
              </a:lnSpc>
            </a:pPr>
            <a:r>
              <a:rPr lang="en-US" altLang="en-US" dirty="0"/>
              <a:t>Major mineral are essential mineral nutrients found in the body in amounts greater than 5 grams.</a:t>
            </a:r>
          </a:p>
          <a:p>
            <a:pPr algn="just">
              <a:lnSpc>
                <a:spcPct val="120000"/>
              </a:lnSpc>
            </a:pPr>
            <a:r>
              <a:rPr lang="en-US" altLang="en-US" b="1" dirty="0"/>
              <a:t>Calcium (Ca): </a:t>
            </a:r>
            <a:r>
              <a:rPr lang="en-US" altLang="en-US" sz="3000" dirty="0"/>
              <a:t>Most abundant mineral in the body. 99% is stored in the bones.</a:t>
            </a:r>
          </a:p>
          <a:p>
            <a:pPr algn="just">
              <a:lnSpc>
                <a:spcPct val="120000"/>
              </a:lnSpc>
            </a:pPr>
            <a:r>
              <a:rPr lang="en-US" altLang="en-US" sz="3000" b="1" dirty="0"/>
              <a:t>Functions:</a:t>
            </a:r>
          </a:p>
          <a:p>
            <a:pPr lvl="1" algn="just">
              <a:lnSpc>
                <a:spcPct val="120000"/>
              </a:lnSpc>
            </a:pPr>
            <a:r>
              <a:rPr lang="en-US" altLang="en-US" sz="2600" dirty="0"/>
              <a:t>Structural role in bones &amp; teeth</a:t>
            </a:r>
          </a:p>
          <a:p>
            <a:pPr lvl="1" algn="just">
              <a:lnSpc>
                <a:spcPct val="120000"/>
              </a:lnSpc>
            </a:pPr>
            <a:r>
              <a:rPr lang="en-US" altLang="en-US" sz="2600" dirty="0"/>
              <a:t>Transmission of nerve impulses</a:t>
            </a:r>
          </a:p>
          <a:p>
            <a:pPr lvl="1" algn="just">
              <a:lnSpc>
                <a:spcPct val="120000"/>
              </a:lnSpc>
            </a:pPr>
            <a:r>
              <a:rPr lang="en-US" altLang="en-US" sz="2600" dirty="0"/>
              <a:t>Maintains cellular structure</a:t>
            </a:r>
          </a:p>
          <a:p>
            <a:pPr lvl="1" algn="just">
              <a:lnSpc>
                <a:spcPct val="120000"/>
              </a:lnSpc>
            </a:pPr>
            <a:r>
              <a:rPr lang="en-US" altLang="en-US" sz="2600" dirty="0"/>
              <a:t>Essential for muscle contraction</a:t>
            </a:r>
          </a:p>
          <a:p>
            <a:pPr lvl="1" algn="just">
              <a:lnSpc>
                <a:spcPct val="120000"/>
              </a:lnSpc>
            </a:pPr>
            <a:r>
              <a:rPr lang="en-US" altLang="en-US" sz="2600" dirty="0"/>
              <a:t>Essential for blood clotting</a:t>
            </a:r>
          </a:p>
          <a:p>
            <a:pPr lvl="1" algn="just">
              <a:lnSpc>
                <a:spcPct val="120000"/>
              </a:lnSpc>
            </a:pPr>
            <a:r>
              <a:rPr lang="en-US" altLang="en-US" sz="2600" dirty="0"/>
              <a:t>Helps maintain normal blood pressure</a:t>
            </a:r>
          </a:p>
          <a:p>
            <a:pPr marL="457200" lvl="1" indent="0">
              <a:buNone/>
            </a:pPr>
            <a:endParaRPr lang="en-US" altLang="en-US" sz="3000" dirty="0"/>
          </a:p>
          <a:p>
            <a:pPr algn="just">
              <a:lnSpc>
                <a:spcPct val="150000"/>
              </a:lnSpc>
            </a:pPr>
            <a:endParaRPr lang="en-US" altLang="en-US" dirty="0"/>
          </a:p>
          <a:p>
            <a:pPr marL="0" indent="0" algn="just">
              <a:lnSpc>
                <a:spcPct val="150000"/>
              </a:lnSpc>
              <a:buNone/>
            </a:pPr>
            <a:endParaRPr lang="en-US" dirty="0"/>
          </a:p>
        </p:txBody>
      </p:sp>
      <p:sp>
        <p:nvSpPr>
          <p:cNvPr id="4" name="Date Placeholder 3"/>
          <p:cNvSpPr>
            <a:spLocks noGrp="1"/>
          </p:cNvSpPr>
          <p:nvPr>
            <p:ph type="dt" sz="half" idx="10"/>
          </p:nvPr>
        </p:nvSpPr>
        <p:spPr/>
        <p:txBody>
          <a:bodyPr/>
          <a:lstStyle/>
          <a:p>
            <a:fld id="{08050B2C-95A6-4F09-8AFF-7DAEC8A97BE9}"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34</a:t>
            </a:fld>
            <a:endParaRPr lang="en-US"/>
          </a:p>
        </p:txBody>
      </p:sp>
    </p:spTree>
    <p:extLst>
      <p:ext uri="{BB962C8B-B14F-4D97-AF65-F5344CB8AC3E}">
        <p14:creationId xmlns:p14="http://schemas.microsoft.com/office/powerpoint/2010/main" xmlns="" val="2379212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a:t>Calcium (Ca)</a:t>
            </a:r>
            <a:endParaRPr lang="en-US" dirty="0"/>
          </a:p>
        </p:txBody>
      </p:sp>
      <p:sp>
        <p:nvSpPr>
          <p:cNvPr id="3" name="Content Placeholder 2"/>
          <p:cNvSpPr>
            <a:spLocks noGrp="1"/>
          </p:cNvSpPr>
          <p:nvPr>
            <p:ph idx="1"/>
          </p:nvPr>
        </p:nvSpPr>
        <p:spPr/>
        <p:txBody>
          <a:bodyPr/>
          <a:lstStyle/>
          <a:p>
            <a:r>
              <a:rPr lang="en-US" b="1" dirty="0"/>
              <a:t>Deficiency and toxicity: </a:t>
            </a:r>
          </a:p>
          <a:p>
            <a:pPr algn="just">
              <a:lnSpc>
                <a:spcPct val="150000"/>
              </a:lnSpc>
            </a:pPr>
            <a:r>
              <a:rPr lang="en-US" altLang="en-US" dirty="0"/>
              <a:t>Stunted growth in children</a:t>
            </a:r>
          </a:p>
          <a:p>
            <a:pPr algn="just">
              <a:lnSpc>
                <a:spcPct val="150000"/>
              </a:lnSpc>
            </a:pPr>
            <a:r>
              <a:rPr lang="en-US" altLang="en-US" dirty="0"/>
              <a:t>Bone loss (osteoporosis) in adults</a:t>
            </a:r>
          </a:p>
          <a:p>
            <a:pPr algn="just">
              <a:lnSpc>
                <a:spcPct val="150000"/>
              </a:lnSpc>
            </a:pPr>
            <a:r>
              <a:rPr lang="en-US" altLang="en-US" dirty="0"/>
              <a:t>Excess is usually excreted so toxicity is rare</a:t>
            </a:r>
          </a:p>
          <a:p>
            <a:pPr marL="0" indent="0" algn="just">
              <a:lnSpc>
                <a:spcPct val="150000"/>
              </a:lnSpc>
              <a:buNone/>
            </a:pPr>
            <a:endParaRPr lang="en-US" altLang="en-US" dirty="0"/>
          </a:p>
          <a:p>
            <a:pPr marL="0" indent="0">
              <a:buNone/>
            </a:pPr>
            <a:endParaRPr lang="en-US" b="1" dirty="0"/>
          </a:p>
        </p:txBody>
      </p:sp>
      <p:sp>
        <p:nvSpPr>
          <p:cNvPr id="4" name="Date Placeholder 3"/>
          <p:cNvSpPr>
            <a:spLocks noGrp="1"/>
          </p:cNvSpPr>
          <p:nvPr>
            <p:ph type="dt" sz="half" idx="10"/>
          </p:nvPr>
        </p:nvSpPr>
        <p:spPr/>
        <p:txBody>
          <a:bodyPr/>
          <a:lstStyle/>
          <a:p>
            <a:fld id="{5BF0E7C2-B71B-4F9B-8FF1-D8CC0C5C030C}"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35</a:t>
            </a:fld>
            <a:endParaRPr lang="en-US"/>
          </a:p>
        </p:txBody>
      </p:sp>
    </p:spTree>
    <p:extLst>
      <p:ext uri="{BB962C8B-B14F-4D97-AF65-F5344CB8AC3E}">
        <p14:creationId xmlns:p14="http://schemas.microsoft.com/office/powerpoint/2010/main" xmlns="" val="21458869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Dietary sources and RDA- Ca</a:t>
            </a:r>
          </a:p>
        </p:txBody>
      </p:sp>
      <p:sp>
        <p:nvSpPr>
          <p:cNvPr id="3" name="Content Placeholder 2"/>
          <p:cNvSpPr>
            <a:spLocks noGrp="1"/>
          </p:cNvSpPr>
          <p:nvPr>
            <p:ph idx="1"/>
          </p:nvPr>
        </p:nvSpPr>
        <p:spPr/>
        <p:txBody>
          <a:bodyPr>
            <a:normAutofit fontScale="85000" lnSpcReduction="20000"/>
          </a:bodyPr>
          <a:lstStyle/>
          <a:p>
            <a:pPr algn="just">
              <a:lnSpc>
                <a:spcPct val="150000"/>
              </a:lnSpc>
            </a:pPr>
            <a:r>
              <a:rPr lang="en-US" altLang="en-US" sz="3600" b="1" dirty="0"/>
              <a:t>Foods </a:t>
            </a:r>
          </a:p>
          <a:p>
            <a:pPr lvl="1" algn="just">
              <a:lnSpc>
                <a:spcPct val="150000"/>
              </a:lnSpc>
            </a:pPr>
            <a:r>
              <a:rPr lang="en-US" altLang="en-US" sz="3200" dirty="0"/>
              <a:t>Milk/milk products</a:t>
            </a:r>
          </a:p>
          <a:p>
            <a:pPr lvl="1" algn="just">
              <a:lnSpc>
                <a:spcPct val="150000"/>
              </a:lnSpc>
            </a:pPr>
            <a:r>
              <a:rPr lang="en-US" altLang="en-US" sz="3200" dirty="0"/>
              <a:t>Dark green vegetables</a:t>
            </a:r>
          </a:p>
          <a:p>
            <a:pPr lvl="1" algn="just">
              <a:lnSpc>
                <a:spcPct val="150000"/>
              </a:lnSpc>
            </a:pPr>
            <a:r>
              <a:rPr lang="en-US" altLang="en-US" sz="3200" dirty="0"/>
              <a:t>Some fish &amp; shellfish</a:t>
            </a:r>
          </a:p>
          <a:p>
            <a:pPr lvl="1" algn="just">
              <a:lnSpc>
                <a:spcPct val="150000"/>
              </a:lnSpc>
            </a:pPr>
            <a:r>
              <a:rPr lang="en-US" altLang="en-US" sz="3200" dirty="0"/>
              <a:t>Tofu &amp; other legumes</a:t>
            </a:r>
          </a:p>
          <a:p>
            <a:pPr lvl="1" algn="just">
              <a:lnSpc>
                <a:spcPct val="150000"/>
              </a:lnSpc>
            </a:pPr>
            <a:r>
              <a:rPr lang="en-US" altLang="en-US" sz="3200" dirty="0"/>
              <a:t>Fortified foods </a:t>
            </a:r>
          </a:p>
          <a:p>
            <a:pPr lvl="1" algn="just">
              <a:lnSpc>
                <a:spcPct val="150000"/>
              </a:lnSpc>
            </a:pPr>
            <a:r>
              <a:rPr lang="en-US" altLang="en-US" sz="3200" b="1" dirty="0">
                <a:solidFill>
                  <a:srgbClr val="FF0000"/>
                </a:solidFill>
              </a:rPr>
              <a:t>DRI = 1000 mg – 1300 mg</a:t>
            </a:r>
          </a:p>
          <a:p>
            <a:pPr marL="457200" lvl="1" indent="0">
              <a:buNone/>
            </a:pPr>
            <a:endParaRPr lang="en-US" altLang="en-US" sz="3200" b="1" dirty="0"/>
          </a:p>
          <a:p>
            <a:endParaRPr lang="en-US" dirty="0"/>
          </a:p>
        </p:txBody>
      </p:sp>
      <p:sp>
        <p:nvSpPr>
          <p:cNvPr id="4" name="Date Placeholder 3"/>
          <p:cNvSpPr>
            <a:spLocks noGrp="1"/>
          </p:cNvSpPr>
          <p:nvPr>
            <p:ph type="dt" sz="half" idx="10"/>
          </p:nvPr>
        </p:nvSpPr>
        <p:spPr/>
        <p:txBody>
          <a:bodyPr/>
          <a:lstStyle/>
          <a:p>
            <a:fld id="{E5CBDA56-28A6-42FA-9E35-FD5978A911C8}"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36</a:t>
            </a:fld>
            <a:endParaRPr lang="en-US"/>
          </a:p>
        </p:txBody>
      </p:sp>
    </p:spTree>
    <p:extLst>
      <p:ext uri="{BB962C8B-B14F-4D97-AF65-F5344CB8AC3E}">
        <p14:creationId xmlns:p14="http://schemas.microsoft.com/office/powerpoint/2010/main" xmlns="" val="21907006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a:r>
              <a:rPr lang="en-US" altLang="en-US" b="1" dirty="0"/>
              <a:t>Phosphorous (P)</a:t>
            </a:r>
          </a:p>
        </p:txBody>
      </p:sp>
      <p:sp>
        <p:nvSpPr>
          <p:cNvPr id="13315" name="Rectangle 3"/>
          <p:cNvSpPr>
            <a:spLocks noGrp="1" noChangeArrowheads="1"/>
          </p:cNvSpPr>
          <p:nvPr>
            <p:ph type="body" idx="1"/>
          </p:nvPr>
        </p:nvSpPr>
        <p:spPr/>
        <p:txBody>
          <a:bodyPr>
            <a:normAutofit/>
          </a:bodyPr>
          <a:lstStyle/>
          <a:p>
            <a:pPr algn="just">
              <a:lnSpc>
                <a:spcPct val="150000"/>
              </a:lnSpc>
            </a:pPr>
            <a:r>
              <a:rPr lang="en-US" altLang="en-US" dirty="0"/>
              <a:t>2</a:t>
            </a:r>
            <a:r>
              <a:rPr lang="en-US" altLang="en-US" baseline="30000" dirty="0"/>
              <a:t>nd</a:t>
            </a:r>
            <a:r>
              <a:rPr lang="en-US" altLang="en-US" dirty="0"/>
              <a:t> most abundant mineral in the body (85% combined with calcium)</a:t>
            </a:r>
          </a:p>
          <a:p>
            <a:pPr algn="just">
              <a:lnSpc>
                <a:spcPct val="150000"/>
              </a:lnSpc>
            </a:pPr>
            <a:r>
              <a:rPr lang="en-US" altLang="en-US" b="1" dirty="0"/>
              <a:t>Functions:</a:t>
            </a:r>
          </a:p>
          <a:p>
            <a:pPr lvl="1" algn="just">
              <a:lnSpc>
                <a:spcPct val="150000"/>
              </a:lnSpc>
            </a:pPr>
            <a:r>
              <a:rPr lang="en-US" altLang="en-US" sz="2800" dirty="0"/>
              <a:t>Structure of bones &amp; teeth</a:t>
            </a:r>
          </a:p>
          <a:p>
            <a:pPr lvl="1" algn="just">
              <a:lnSpc>
                <a:spcPct val="150000"/>
              </a:lnSpc>
            </a:pPr>
            <a:r>
              <a:rPr lang="en-US" altLang="en-US" sz="2800" dirty="0"/>
              <a:t>Necessary for growth (DNA)</a:t>
            </a:r>
          </a:p>
          <a:p>
            <a:pPr lvl="1" algn="just">
              <a:lnSpc>
                <a:spcPct val="150000"/>
              </a:lnSpc>
            </a:pPr>
            <a:r>
              <a:rPr lang="en-US" altLang="en-US" sz="2800" dirty="0"/>
              <a:t>Energy metabolism (ATP)</a:t>
            </a:r>
          </a:p>
        </p:txBody>
      </p:sp>
      <p:sp>
        <p:nvSpPr>
          <p:cNvPr id="2" name="Date Placeholder 1"/>
          <p:cNvSpPr>
            <a:spLocks noGrp="1"/>
          </p:cNvSpPr>
          <p:nvPr>
            <p:ph type="dt" sz="half" idx="10"/>
          </p:nvPr>
        </p:nvSpPr>
        <p:spPr/>
        <p:txBody>
          <a:bodyPr/>
          <a:lstStyle/>
          <a:p>
            <a:fld id="{A7499FE4-99A7-44EF-8048-A3BBEC7A3436}" type="datetime1">
              <a:rPr lang="en-US" smtClean="0"/>
              <a:pPr/>
              <a:t>1/28/2017</a:t>
            </a:fld>
            <a:endParaRPr lang="en-US"/>
          </a:p>
        </p:txBody>
      </p:sp>
      <p:sp>
        <p:nvSpPr>
          <p:cNvPr id="3" name="Slide Number Placeholder 2"/>
          <p:cNvSpPr>
            <a:spLocks noGrp="1"/>
          </p:cNvSpPr>
          <p:nvPr>
            <p:ph type="sldNum" sz="quarter" idx="12"/>
          </p:nvPr>
        </p:nvSpPr>
        <p:spPr/>
        <p:txBody>
          <a:bodyPr/>
          <a:lstStyle/>
          <a:p>
            <a:fld id="{5666DD11-08E1-46C7-AFF3-3AF994068211}" type="slidenum">
              <a:rPr lang="en-US" smtClean="0"/>
              <a:pPr/>
              <a:t>37</a:t>
            </a:fld>
            <a:endParaRPr lang="en-US"/>
          </a:p>
        </p:txBody>
      </p:sp>
    </p:spTree>
    <p:extLst>
      <p:ext uri="{BB962C8B-B14F-4D97-AF65-F5344CB8AC3E}">
        <p14:creationId xmlns:p14="http://schemas.microsoft.com/office/powerpoint/2010/main" xmlns="" val="40609789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a:t>Phosphorous (P)</a:t>
            </a:r>
            <a:endParaRPr lang="en-US" dirty="0"/>
          </a:p>
        </p:txBody>
      </p:sp>
      <p:sp>
        <p:nvSpPr>
          <p:cNvPr id="3" name="Content Placeholder 2"/>
          <p:cNvSpPr>
            <a:spLocks noGrp="1"/>
          </p:cNvSpPr>
          <p:nvPr>
            <p:ph idx="1"/>
          </p:nvPr>
        </p:nvSpPr>
        <p:spPr/>
        <p:txBody>
          <a:bodyPr>
            <a:normAutofit lnSpcReduction="10000"/>
          </a:bodyPr>
          <a:lstStyle/>
          <a:p>
            <a:pPr algn="just">
              <a:lnSpc>
                <a:spcPct val="150000"/>
              </a:lnSpc>
            </a:pPr>
            <a:r>
              <a:rPr lang="en-US" b="1" dirty="0"/>
              <a:t>Deficiency and toxicity:</a:t>
            </a:r>
          </a:p>
          <a:p>
            <a:pPr algn="just">
              <a:lnSpc>
                <a:spcPct val="150000"/>
              </a:lnSpc>
            </a:pPr>
            <a:r>
              <a:rPr lang="en-US" altLang="en-US" dirty="0"/>
              <a:t>Muscle weakness</a:t>
            </a:r>
          </a:p>
          <a:p>
            <a:pPr algn="just">
              <a:lnSpc>
                <a:spcPct val="150000"/>
              </a:lnSpc>
            </a:pPr>
            <a:r>
              <a:rPr lang="en-US" altLang="en-US" dirty="0"/>
              <a:t>Bone pain</a:t>
            </a:r>
          </a:p>
          <a:p>
            <a:pPr lvl="1" algn="just">
              <a:lnSpc>
                <a:spcPct val="150000"/>
              </a:lnSpc>
            </a:pPr>
            <a:r>
              <a:rPr lang="en-US" altLang="en-US" sz="2800" dirty="0"/>
              <a:t>Phosphorous deficiency is rare</a:t>
            </a:r>
          </a:p>
          <a:p>
            <a:pPr lvl="1" algn="just">
              <a:lnSpc>
                <a:spcPct val="150000"/>
              </a:lnSpc>
            </a:pPr>
            <a:r>
              <a:rPr lang="en-US" altLang="en-US" sz="2800" dirty="0"/>
              <a:t>Found widely in foods</a:t>
            </a:r>
          </a:p>
          <a:p>
            <a:pPr algn="just">
              <a:lnSpc>
                <a:spcPct val="150000"/>
              </a:lnSpc>
            </a:pPr>
            <a:r>
              <a:rPr lang="en-US" altLang="en-US" dirty="0"/>
              <a:t>Excess may cause calcium excretion and hinder absorption</a:t>
            </a:r>
          </a:p>
          <a:p>
            <a:pPr marL="0" indent="0">
              <a:buNone/>
            </a:pPr>
            <a:endParaRPr lang="en-US" b="1" dirty="0"/>
          </a:p>
        </p:txBody>
      </p:sp>
      <p:sp>
        <p:nvSpPr>
          <p:cNvPr id="4" name="Date Placeholder 3"/>
          <p:cNvSpPr>
            <a:spLocks noGrp="1"/>
          </p:cNvSpPr>
          <p:nvPr>
            <p:ph type="dt" sz="half" idx="10"/>
          </p:nvPr>
        </p:nvSpPr>
        <p:spPr/>
        <p:txBody>
          <a:bodyPr/>
          <a:lstStyle/>
          <a:p>
            <a:fld id="{8E9C0A79-41C2-4A43-8EB1-6E0204DCA9FD}"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38</a:t>
            </a:fld>
            <a:endParaRPr lang="en-US"/>
          </a:p>
        </p:txBody>
      </p:sp>
    </p:spTree>
    <p:extLst>
      <p:ext uri="{BB962C8B-B14F-4D97-AF65-F5344CB8AC3E}">
        <p14:creationId xmlns:p14="http://schemas.microsoft.com/office/powerpoint/2010/main" xmlns="" val="41140800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Dietary sources and RDA- (P)</a:t>
            </a:r>
            <a:endParaRPr lang="en-US" dirty="0"/>
          </a:p>
        </p:txBody>
      </p:sp>
      <p:sp>
        <p:nvSpPr>
          <p:cNvPr id="3" name="Content Placeholder 2"/>
          <p:cNvSpPr>
            <a:spLocks noGrp="1"/>
          </p:cNvSpPr>
          <p:nvPr>
            <p:ph idx="1"/>
          </p:nvPr>
        </p:nvSpPr>
        <p:spPr/>
        <p:txBody>
          <a:bodyPr/>
          <a:lstStyle/>
          <a:p>
            <a:pPr algn="just">
              <a:lnSpc>
                <a:spcPct val="150000"/>
              </a:lnSpc>
            </a:pPr>
            <a:r>
              <a:rPr lang="en-US" altLang="en-US" b="1" dirty="0"/>
              <a:t>Foods</a:t>
            </a:r>
          </a:p>
          <a:p>
            <a:pPr lvl="1" algn="just">
              <a:lnSpc>
                <a:spcPct val="150000"/>
              </a:lnSpc>
            </a:pPr>
            <a:r>
              <a:rPr lang="en-US" altLang="en-US" sz="2800" dirty="0"/>
              <a:t>Meat, poultry &amp; fish</a:t>
            </a:r>
          </a:p>
          <a:p>
            <a:pPr lvl="1" algn="just">
              <a:lnSpc>
                <a:spcPct val="150000"/>
              </a:lnSpc>
            </a:pPr>
            <a:r>
              <a:rPr lang="en-US" altLang="en-US" sz="2800" dirty="0"/>
              <a:t>Dairy products</a:t>
            </a:r>
          </a:p>
          <a:p>
            <a:pPr lvl="1" algn="just">
              <a:lnSpc>
                <a:spcPct val="150000"/>
              </a:lnSpc>
            </a:pPr>
            <a:r>
              <a:rPr lang="en-US" altLang="en-US" sz="2800" dirty="0"/>
              <a:t>Processed foods</a:t>
            </a:r>
          </a:p>
          <a:p>
            <a:pPr lvl="1" algn="just">
              <a:lnSpc>
                <a:spcPct val="150000"/>
              </a:lnSpc>
            </a:pPr>
            <a:r>
              <a:rPr lang="en-US" altLang="en-US" sz="2800" dirty="0"/>
              <a:t>Soda</a:t>
            </a:r>
          </a:p>
          <a:p>
            <a:pPr algn="just">
              <a:lnSpc>
                <a:spcPct val="150000"/>
              </a:lnSpc>
            </a:pPr>
            <a:r>
              <a:rPr lang="en-US" altLang="en-US" b="1" dirty="0">
                <a:solidFill>
                  <a:srgbClr val="00B0F0"/>
                </a:solidFill>
              </a:rPr>
              <a:t>DRI = </a:t>
            </a:r>
            <a:r>
              <a:rPr lang="en-US" altLang="en-US" dirty="0">
                <a:solidFill>
                  <a:srgbClr val="00B0F0"/>
                </a:solidFill>
              </a:rPr>
              <a:t>700 mg</a:t>
            </a:r>
          </a:p>
          <a:p>
            <a:pPr>
              <a:buNone/>
            </a:pPr>
            <a:endParaRPr lang="en-US" altLang="en-US" sz="3600" b="1" dirty="0"/>
          </a:p>
          <a:p>
            <a:endParaRPr lang="en-US" dirty="0"/>
          </a:p>
        </p:txBody>
      </p:sp>
      <p:sp>
        <p:nvSpPr>
          <p:cNvPr id="4" name="Date Placeholder 3"/>
          <p:cNvSpPr>
            <a:spLocks noGrp="1"/>
          </p:cNvSpPr>
          <p:nvPr>
            <p:ph type="dt" sz="half" idx="10"/>
          </p:nvPr>
        </p:nvSpPr>
        <p:spPr/>
        <p:txBody>
          <a:bodyPr/>
          <a:lstStyle/>
          <a:p>
            <a:fld id="{D236C026-768A-4866-8334-1E64E9DFE43B}"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39</a:t>
            </a:fld>
            <a:endParaRPr lang="en-US"/>
          </a:p>
        </p:txBody>
      </p:sp>
    </p:spTree>
    <p:extLst>
      <p:ext uri="{BB962C8B-B14F-4D97-AF65-F5344CB8AC3E}">
        <p14:creationId xmlns:p14="http://schemas.microsoft.com/office/powerpoint/2010/main" xmlns="" val="806515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b="1" dirty="0"/>
              <a:t>Vitamins</a:t>
            </a:r>
            <a:endParaRPr lang="en-US" dirty="0"/>
          </a:p>
        </p:txBody>
      </p:sp>
      <p:sp>
        <p:nvSpPr>
          <p:cNvPr id="4" name="Content Placeholder 3"/>
          <p:cNvSpPr>
            <a:spLocks noGrp="1"/>
          </p:cNvSpPr>
          <p:nvPr>
            <p:ph idx="1"/>
          </p:nvPr>
        </p:nvSpPr>
        <p:spPr/>
        <p:txBody>
          <a:bodyPr>
            <a:normAutofit fontScale="92500"/>
          </a:bodyPr>
          <a:lstStyle/>
          <a:p>
            <a:pPr algn="just">
              <a:lnSpc>
                <a:spcPct val="160000"/>
              </a:lnSpc>
              <a:spcBef>
                <a:spcPts val="0"/>
              </a:spcBef>
            </a:pPr>
            <a:r>
              <a:rPr lang="en-US" altLang="en-US" dirty="0">
                <a:cs typeface="Times New Roman" panose="02020603050405020304" pitchFamily="18" charset="0"/>
              </a:rPr>
              <a:t>They are necessary dietary factors, not produced  by the body (except vitamin D3).</a:t>
            </a:r>
          </a:p>
          <a:p>
            <a:pPr algn="just">
              <a:lnSpc>
                <a:spcPct val="160000"/>
              </a:lnSpc>
              <a:spcBef>
                <a:spcPts val="0"/>
              </a:spcBef>
            </a:pPr>
            <a:r>
              <a:rPr lang="en-US" altLang="en-US" dirty="0">
                <a:cs typeface="Times New Roman" panose="02020603050405020304" pitchFamily="18" charset="0"/>
              </a:rPr>
              <a:t>They function as co-factor (regulator) of metabolic reactions in the body.</a:t>
            </a:r>
          </a:p>
          <a:p>
            <a:pPr algn="just">
              <a:lnSpc>
                <a:spcPct val="160000"/>
              </a:lnSpc>
              <a:spcBef>
                <a:spcPts val="0"/>
              </a:spcBef>
            </a:pPr>
            <a:r>
              <a:rPr lang="en-US" altLang="en-US" dirty="0">
                <a:cs typeface="Times New Roman" panose="02020603050405020304" pitchFamily="18" charset="0"/>
              </a:rPr>
              <a:t>Daily requirement of most vitamins is around 1 mg.</a:t>
            </a:r>
          </a:p>
          <a:p>
            <a:pPr algn="just">
              <a:lnSpc>
                <a:spcPct val="160000"/>
              </a:lnSpc>
              <a:spcBef>
                <a:spcPts val="0"/>
              </a:spcBef>
            </a:pPr>
            <a:r>
              <a:rPr lang="en-US" dirty="0">
                <a:latin typeface="Arial" charset="0"/>
                <a:ea typeface="ＭＳ Ｐゴシック" charset="0"/>
              </a:rPr>
              <a:t>A nutrient that helps the body use carbohydrates, proteins, and fats is a </a:t>
            </a:r>
            <a:r>
              <a:rPr lang="en-US" b="1" dirty="0">
                <a:latin typeface="Arial" charset="0"/>
                <a:ea typeface="ＭＳ Ｐゴシック" charset="0"/>
              </a:rPr>
              <a:t>vitamin</a:t>
            </a:r>
            <a:r>
              <a:rPr lang="en-US" dirty="0">
                <a:latin typeface="Arial" charset="0"/>
                <a:ea typeface="ＭＳ Ｐゴシック" charset="0"/>
              </a:rPr>
              <a:t>.</a:t>
            </a:r>
          </a:p>
          <a:p>
            <a:pPr marL="0" indent="0" algn="just">
              <a:lnSpc>
                <a:spcPct val="160000"/>
              </a:lnSpc>
              <a:spcBef>
                <a:spcPts val="0"/>
              </a:spcBef>
              <a:buNone/>
            </a:pPr>
            <a:endParaRPr lang="en-US" altLang="en-US" dirty="0">
              <a:cs typeface="Times New Roman" panose="02020603050405020304" pitchFamily="18" charset="0"/>
            </a:endParaRPr>
          </a:p>
          <a:p>
            <a:pPr marL="0" indent="0">
              <a:buNone/>
            </a:pPr>
            <a:endParaRPr lang="en-US" dirty="0"/>
          </a:p>
        </p:txBody>
      </p:sp>
      <p:sp>
        <p:nvSpPr>
          <p:cNvPr id="2" name="Date Placeholder 1"/>
          <p:cNvSpPr>
            <a:spLocks noGrp="1"/>
          </p:cNvSpPr>
          <p:nvPr>
            <p:ph type="dt" sz="half" idx="10"/>
          </p:nvPr>
        </p:nvSpPr>
        <p:spPr/>
        <p:txBody>
          <a:bodyPr/>
          <a:lstStyle/>
          <a:p>
            <a:fld id="{0E962DEF-1422-4BFD-AF98-9004C46E24D3}"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a:t>
            </a:fld>
            <a:endParaRPr lang="en-US"/>
          </a:p>
        </p:txBody>
      </p:sp>
    </p:spTree>
    <p:extLst>
      <p:ext uri="{BB962C8B-B14F-4D97-AF65-F5344CB8AC3E}">
        <p14:creationId xmlns:p14="http://schemas.microsoft.com/office/powerpoint/2010/main" xmlns="" val="1028518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Sodium- (Na)</a:t>
            </a:r>
          </a:p>
        </p:txBody>
      </p:sp>
      <p:sp>
        <p:nvSpPr>
          <p:cNvPr id="3" name="Content Placeholder 2"/>
          <p:cNvSpPr>
            <a:spLocks noGrp="1"/>
          </p:cNvSpPr>
          <p:nvPr>
            <p:ph idx="1"/>
          </p:nvPr>
        </p:nvSpPr>
        <p:spPr/>
        <p:txBody>
          <a:bodyPr>
            <a:normAutofit fontScale="92500" lnSpcReduction="10000"/>
          </a:bodyPr>
          <a:lstStyle/>
          <a:p>
            <a:r>
              <a:rPr lang="en-US" altLang="en-US" dirty="0"/>
              <a:t>One of the main electrolyte in the body.</a:t>
            </a:r>
          </a:p>
          <a:p>
            <a:r>
              <a:rPr lang="en-US" b="1" dirty="0"/>
              <a:t>Functions:</a:t>
            </a:r>
          </a:p>
          <a:p>
            <a:pPr algn="just">
              <a:lnSpc>
                <a:spcPct val="150000"/>
              </a:lnSpc>
            </a:pPr>
            <a:r>
              <a:rPr lang="en-US" altLang="en-US" dirty="0"/>
              <a:t>Chief positive charged ion outside of cells</a:t>
            </a:r>
            <a:endParaRPr lang="en-US" dirty="0"/>
          </a:p>
          <a:p>
            <a:pPr algn="just">
              <a:lnSpc>
                <a:spcPct val="150000"/>
              </a:lnSpc>
            </a:pPr>
            <a:r>
              <a:rPr lang="en-US" altLang="en-US" dirty="0"/>
              <a:t>Helps to maintain normal fluid and acid-base balance</a:t>
            </a:r>
          </a:p>
          <a:p>
            <a:pPr algn="just">
              <a:lnSpc>
                <a:spcPct val="150000"/>
              </a:lnSpc>
            </a:pPr>
            <a:r>
              <a:rPr lang="en-US" altLang="en-US" dirty="0"/>
              <a:t>Nerve impulse transmission</a:t>
            </a:r>
          </a:p>
          <a:p>
            <a:pPr algn="just">
              <a:lnSpc>
                <a:spcPct val="150000"/>
              </a:lnSpc>
            </a:pPr>
            <a:r>
              <a:rPr lang="en-US" altLang="en-US" dirty="0"/>
              <a:t>Heartbeats</a:t>
            </a:r>
          </a:p>
          <a:p>
            <a:pPr algn="just">
              <a:lnSpc>
                <a:spcPct val="150000"/>
              </a:lnSpc>
            </a:pPr>
            <a:r>
              <a:rPr lang="en-US" altLang="en-US" dirty="0"/>
              <a:t>Contraction of muscle</a:t>
            </a:r>
          </a:p>
          <a:p>
            <a:pPr marL="0" indent="0">
              <a:buNone/>
            </a:pPr>
            <a:endParaRPr lang="en-US" b="1" dirty="0"/>
          </a:p>
        </p:txBody>
      </p:sp>
      <p:sp>
        <p:nvSpPr>
          <p:cNvPr id="4" name="Date Placeholder 3"/>
          <p:cNvSpPr>
            <a:spLocks noGrp="1"/>
          </p:cNvSpPr>
          <p:nvPr>
            <p:ph type="dt" sz="half" idx="10"/>
          </p:nvPr>
        </p:nvSpPr>
        <p:spPr/>
        <p:txBody>
          <a:bodyPr/>
          <a:lstStyle/>
          <a:p>
            <a:fld id="{B9C52E6C-8FDD-4C44-9F04-8976A559817E}"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40</a:t>
            </a:fld>
            <a:endParaRPr lang="en-US"/>
          </a:p>
        </p:txBody>
      </p:sp>
    </p:spTree>
    <p:extLst>
      <p:ext uri="{BB962C8B-B14F-4D97-AF65-F5344CB8AC3E}">
        <p14:creationId xmlns:p14="http://schemas.microsoft.com/office/powerpoint/2010/main" xmlns="" val="34741415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Sodium- (Na)</a:t>
            </a:r>
          </a:p>
        </p:txBody>
      </p:sp>
      <p:sp>
        <p:nvSpPr>
          <p:cNvPr id="3" name="Content Placeholder 2"/>
          <p:cNvSpPr>
            <a:spLocks noGrp="1"/>
          </p:cNvSpPr>
          <p:nvPr>
            <p:ph idx="1"/>
          </p:nvPr>
        </p:nvSpPr>
        <p:spPr/>
        <p:txBody>
          <a:bodyPr>
            <a:normAutofit fontScale="92500" lnSpcReduction="20000"/>
          </a:bodyPr>
          <a:lstStyle/>
          <a:p>
            <a:pPr algn="just">
              <a:lnSpc>
                <a:spcPct val="150000"/>
              </a:lnSpc>
            </a:pPr>
            <a:r>
              <a:rPr lang="en-US" b="1" dirty="0"/>
              <a:t>Deficiency and toxicity:</a:t>
            </a:r>
          </a:p>
          <a:p>
            <a:pPr algn="just">
              <a:lnSpc>
                <a:spcPct val="150000"/>
              </a:lnSpc>
            </a:pPr>
            <a:r>
              <a:rPr lang="en-US" altLang="en-US" dirty="0"/>
              <a:t>Deficiency cause</a:t>
            </a:r>
          </a:p>
          <a:p>
            <a:pPr lvl="1" algn="just">
              <a:lnSpc>
                <a:spcPct val="150000"/>
              </a:lnSpc>
            </a:pPr>
            <a:r>
              <a:rPr lang="en-US" altLang="en-US" sz="2800" dirty="0"/>
              <a:t>Muscle cramps</a:t>
            </a:r>
          </a:p>
          <a:p>
            <a:pPr lvl="1" algn="just">
              <a:lnSpc>
                <a:spcPct val="150000"/>
              </a:lnSpc>
            </a:pPr>
            <a:r>
              <a:rPr lang="en-US" altLang="en-US" sz="2800" dirty="0"/>
              <a:t>Mental apathy</a:t>
            </a:r>
          </a:p>
          <a:p>
            <a:pPr lvl="1" algn="just">
              <a:lnSpc>
                <a:spcPct val="150000"/>
              </a:lnSpc>
            </a:pPr>
            <a:r>
              <a:rPr lang="en-US" altLang="en-US" sz="2800" dirty="0"/>
              <a:t>Loss of appetite</a:t>
            </a:r>
          </a:p>
          <a:p>
            <a:pPr algn="just">
              <a:lnSpc>
                <a:spcPct val="150000"/>
              </a:lnSpc>
            </a:pPr>
            <a:r>
              <a:rPr lang="en-US" altLang="en-US" dirty="0"/>
              <a:t>Excess Na cause</a:t>
            </a:r>
          </a:p>
          <a:p>
            <a:pPr lvl="1" algn="just">
              <a:lnSpc>
                <a:spcPct val="150000"/>
              </a:lnSpc>
            </a:pPr>
            <a:r>
              <a:rPr lang="en-US" altLang="en-US" sz="2800" dirty="0"/>
              <a:t>High blood pressure</a:t>
            </a:r>
          </a:p>
          <a:p>
            <a:pPr marL="0" indent="0">
              <a:buNone/>
            </a:pPr>
            <a:endParaRPr lang="en-US" b="1" dirty="0"/>
          </a:p>
        </p:txBody>
      </p:sp>
      <p:sp>
        <p:nvSpPr>
          <p:cNvPr id="4" name="Date Placeholder 3"/>
          <p:cNvSpPr>
            <a:spLocks noGrp="1"/>
          </p:cNvSpPr>
          <p:nvPr>
            <p:ph type="dt" sz="half" idx="10"/>
          </p:nvPr>
        </p:nvSpPr>
        <p:spPr/>
        <p:txBody>
          <a:bodyPr/>
          <a:lstStyle/>
          <a:p>
            <a:fld id="{67BFC57F-AEE7-47ED-AC96-69FAE554FA74}"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41</a:t>
            </a:fld>
            <a:endParaRPr lang="en-US"/>
          </a:p>
        </p:txBody>
      </p:sp>
    </p:spTree>
    <p:extLst>
      <p:ext uri="{BB962C8B-B14F-4D97-AF65-F5344CB8AC3E}">
        <p14:creationId xmlns:p14="http://schemas.microsoft.com/office/powerpoint/2010/main" xmlns="" val="3230937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Dietary sources and RDA- (Na)</a:t>
            </a:r>
            <a:endParaRPr lang="en-US" dirty="0"/>
          </a:p>
        </p:txBody>
      </p:sp>
      <p:sp>
        <p:nvSpPr>
          <p:cNvPr id="3" name="Content Placeholder 2"/>
          <p:cNvSpPr>
            <a:spLocks noGrp="1"/>
          </p:cNvSpPr>
          <p:nvPr>
            <p:ph idx="1"/>
          </p:nvPr>
        </p:nvSpPr>
        <p:spPr/>
        <p:txBody>
          <a:bodyPr>
            <a:normAutofit fontScale="92500" lnSpcReduction="20000"/>
          </a:bodyPr>
          <a:lstStyle/>
          <a:p>
            <a:pPr algn="just">
              <a:lnSpc>
                <a:spcPct val="150000"/>
              </a:lnSpc>
            </a:pPr>
            <a:r>
              <a:rPr lang="en-US" altLang="en-US" b="1" dirty="0"/>
              <a:t>Table salt (Sodium Chloride)</a:t>
            </a:r>
          </a:p>
          <a:p>
            <a:pPr lvl="1" algn="just">
              <a:lnSpc>
                <a:spcPct val="150000"/>
              </a:lnSpc>
            </a:pPr>
            <a:r>
              <a:rPr lang="en-US" altLang="en-US" sz="2800" dirty="0"/>
              <a:t>1 tsp = 2300 mg sodium</a:t>
            </a:r>
          </a:p>
          <a:p>
            <a:pPr algn="just">
              <a:lnSpc>
                <a:spcPct val="150000"/>
              </a:lnSpc>
            </a:pPr>
            <a:r>
              <a:rPr lang="en-US" altLang="en-US" b="1" dirty="0"/>
              <a:t>Processed foods</a:t>
            </a:r>
            <a:r>
              <a:rPr lang="en-US" altLang="en-US" dirty="0"/>
              <a:t>- canned, cured, pickled &amp; boxed</a:t>
            </a:r>
          </a:p>
          <a:p>
            <a:pPr lvl="1" algn="just">
              <a:lnSpc>
                <a:spcPct val="150000"/>
              </a:lnSpc>
            </a:pPr>
            <a:r>
              <a:rPr lang="en-US" altLang="en-US" sz="2800" dirty="0"/>
              <a:t>75% of dietary intake </a:t>
            </a:r>
          </a:p>
          <a:p>
            <a:pPr algn="just">
              <a:lnSpc>
                <a:spcPct val="150000"/>
              </a:lnSpc>
            </a:pPr>
            <a:r>
              <a:rPr lang="en-US" altLang="en-US" dirty="0"/>
              <a:t>NO DRI</a:t>
            </a:r>
          </a:p>
          <a:p>
            <a:pPr algn="just">
              <a:lnSpc>
                <a:spcPct val="150000"/>
              </a:lnSpc>
            </a:pPr>
            <a:r>
              <a:rPr lang="en-US" altLang="en-US" dirty="0">
                <a:solidFill>
                  <a:srgbClr val="FF0000"/>
                </a:solidFill>
              </a:rPr>
              <a:t>Minimum requirements = 500 mg</a:t>
            </a:r>
          </a:p>
          <a:p>
            <a:pPr algn="just">
              <a:lnSpc>
                <a:spcPct val="150000"/>
              </a:lnSpc>
            </a:pPr>
            <a:r>
              <a:rPr lang="en-US" altLang="en-US" dirty="0">
                <a:solidFill>
                  <a:srgbClr val="00B050"/>
                </a:solidFill>
              </a:rPr>
              <a:t>Daily Value = 2400 mg</a:t>
            </a:r>
          </a:p>
          <a:p>
            <a:pPr marL="0" indent="0">
              <a:buNone/>
            </a:pPr>
            <a:endParaRPr lang="en-US" dirty="0"/>
          </a:p>
        </p:txBody>
      </p:sp>
      <p:sp>
        <p:nvSpPr>
          <p:cNvPr id="4" name="Date Placeholder 3"/>
          <p:cNvSpPr>
            <a:spLocks noGrp="1"/>
          </p:cNvSpPr>
          <p:nvPr>
            <p:ph type="dt" sz="half" idx="10"/>
          </p:nvPr>
        </p:nvSpPr>
        <p:spPr/>
        <p:txBody>
          <a:bodyPr/>
          <a:lstStyle/>
          <a:p>
            <a:fld id="{A4680275-5DF1-4F01-8224-1BF73F1E784F}"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42</a:t>
            </a:fld>
            <a:endParaRPr lang="en-US"/>
          </a:p>
        </p:txBody>
      </p:sp>
    </p:spTree>
    <p:extLst>
      <p:ext uri="{BB962C8B-B14F-4D97-AF65-F5344CB8AC3E}">
        <p14:creationId xmlns:p14="http://schemas.microsoft.com/office/powerpoint/2010/main" xmlns="" val="36836493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Potassium(K)</a:t>
            </a:r>
          </a:p>
        </p:txBody>
      </p:sp>
      <p:sp>
        <p:nvSpPr>
          <p:cNvPr id="3" name="Content Placeholder 2"/>
          <p:cNvSpPr>
            <a:spLocks noGrp="1"/>
          </p:cNvSpPr>
          <p:nvPr>
            <p:ph idx="1"/>
          </p:nvPr>
        </p:nvSpPr>
        <p:spPr/>
        <p:txBody>
          <a:bodyPr>
            <a:normAutofit fontScale="77500" lnSpcReduction="20000"/>
          </a:bodyPr>
          <a:lstStyle/>
          <a:p>
            <a:pPr algn="just">
              <a:lnSpc>
                <a:spcPct val="150000"/>
              </a:lnSpc>
            </a:pPr>
            <a:r>
              <a:rPr lang="en-US" altLang="en-US" dirty="0"/>
              <a:t>An electrolyte (Chief positive ion inside cells)</a:t>
            </a:r>
            <a:endParaRPr lang="en-US" altLang="en-US" b="1" dirty="0"/>
          </a:p>
          <a:p>
            <a:pPr algn="just">
              <a:lnSpc>
                <a:spcPct val="150000"/>
              </a:lnSpc>
            </a:pPr>
            <a:r>
              <a:rPr lang="en-US" altLang="en-US" b="1" dirty="0"/>
              <a:t>Functions</a:t>
            </a:r>
            <a:r>
              <a:rPr lang="en-US" altLang="en-US" dirty="0"/>
              <a:t>:</a:t>
            </a:r>
          </a:p>
          <a:p>
            <a:pPr lvl="1" algn="just">
              <a:lnSpc>
                <a:spcPct val="150000"/>
              </a:lnSpc>
            </a:pPr>
            <a:r>
              <a:rPr lang="en-US" altLang="en-US" sz="2800" dirty="0"/>
              <a:t>May lower blood pressure</a:t>
            </a:r>
          </a:p>
          <a:p>
            <a:pPr lvl="1" algn="just">
              <a:lnSpc>
                <a:spcPct val="150000"/>
              </a:lnSpc>
            </a:pPr>
            <a:r>
              <a:rPr lang="en-US" altLang="en-US" sz="2800" dirty="0"/>
              <a:t>Protein synthesis</a:t>
            </a:r>
          </a:p>
          <a:p>
            <a:pPr lvl="1" algn="just">
              <a:lnSpc>
                <a:spcPct val="150000"/>
              </a:lnSpc>
            </a:pPr>
            <a:r>
              <a:rPr lang="en-US" altLang="en-US" sz="2800" dirty="0"/>
              <a:t>Fluid balance</a:t>
            </a:r>
          </a:p>
          <a:p>
            <a:pPr lvl="1" algn="just">
              <a:lnSpc>
                <a:spcPct val="150000"/>
              </a:lnSpc>
            </a:pPr>
            <a:r>
              <a:rPr lang="en-US" altLang="en-US" sz="2800" dirty="0"/>
              <a:t>Nerve transmission</a:t>
            </a:r>
          </a:p>
          <a:p>
            <a:pPr lvl="1" algn="just">
              <a:lnSpc>
                <a:spcPct val="150000"/>
              </a:lnSpc>
            </a:pPr>
            <a:r>
              <a:rPr lang="en-US" altLang="en-US" sz="2800" dirty="0"/>
              <a:t>Contraction of muscles</a:t>
            </a:r>
          </a:p>
          <a:p>
            <a:pPr lvl="1" algn="just">
              <a:lnSpc>
                <a:spcPct val="150000"/>
              </a:lnSpc>
            </a:pPr>
            <a:r>
              <a:rPr lang="en-US" altLang="en-US" sz="2800" dirty="0"/>
              <a:t>Critical for maintaining heartbeat</a:t>
            </a:r>
          </a:p>
          <a:p>
            <a:endParaRPr lang="en-US" dirty="0"/>
          </a:p>
        </p:txBody>
      </p:sp>
      <p:sp>
        <p:nvSpPr>
          <p:cNvPr id="4" name="Date Placeholder 3"/>
          <p:cNvSpPr>
            <a:spLocks noGrp="1"/>
          </p:cNvSpPr>
          <p:nvPr>
            <p:ph type="dt" sz="half" idx="10"/>
          </p:nvPr>
        </p:nvSpPr>
        <p:spPr/>
        <p:txBody>
          <a:bodyPr/>
          <a:lstStyle/>
          <a:p>
            <a:fld id="{6BAD4A94-7E3C-40ED-95A7-1A18B3F8D1C9}"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43</a:t>
            </a:fld>
            <a:endParaRPr lang="en-US"/>
          </a:p>
        </p:txBody>
      </p:sp>
    </p:spTree>
    <p:extLst>
      <p:ext uri="{BB962C8B-B14F-4D97-AF65-F5344CB8AC3E}">
        <p14:creationId xmlns:p14="http://schemas.microsoft.com/office/powerpoint/2010/main" xmlns="" val="29930802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Potassium(K)</a:t>
            </a:r>
            <a:endParaRPr lang="en-US" dirty="0"/>
          </a:p>
        </p:txBody>
      </p:sp>
      <p:sp>
        <p:nvSpPr>
          <p:cNvPr id="3" name="Content Placeholder 2"/>
          <p:cNvSpPr>
            <a:spLocks noGrp="1"/>
          </p:cNvSpPr>
          <p:nvPr>
            <p:ph idx="1"/>
          </p:nvPr>
        </p:nvSpPr>
        <p:spPr/>
        <p:txBody>
          <a:bodyPr/>
          <a:lstStyle/>
          <a:p>
            <a:r>
              <a:rPr lang="en-US" b="1" dirty="0"/>
              <a:t>Deficiency and toxicity: </a:t>
            </a:r>
            <a:r>
              <a:rPr lang="en-US" dirty="0"/>
              <a:t>Deficiency cause</a:t>
            </a:r>
          </a:p>
          <a:p>
            <a:r>
              <a:rPr lang="en-US" altLang="en-US" dirty="0"/>
              <a:t>Muscle weakness</a:t>
            </a:r>
          </a:p>
          <a:p>
            <a:r>
              <a:rPr lang="en-US" altLang="en-US" dirty="0"/>
              <a:t>Paralysis</a:t>
            </a:r>
          </a:p>
          <a:p>
            <a:r>
              <a:rPr lang="en-US" altLang="en-US" dirty="0"/>
              <a:t>Confusion</a:t>
            </a:r>
          </a:p>
          <a:p>
            <a:r>
              <a:rPr lang="en-US" altLang="en-US" dirty="0"/>
              <a:t>Can cause death</a:t>
            </a:r>
          </a:p>
          <a:p>
            <a:r>
              <a:rPr lang="en-US" altLang="en-US" dirty="0"/>
              <a:t>Accompanies dehydration</a:t>
            </a:r>
          </a:p>
          <a:p>
            <a:r>
              <a:rPr lang="en-US" altLang="en-US" dirty="0"/>
              <a:t>Unlikely but can occur with increase in sodium </a:t>
            </a:r>
            <a:r>
              <a:rPr lang="en-US" altLang="en-US" dirty="0" err="1"/>
              <a:t>intak</a:t>
            </a:r>
            <a:endParaRPr lang="en-US" altLang="en-US" dirty="0"/>
          </a:p>
          <a:p>
            <a:r>
              <a:rPr lang="en-US" altLang="en-US" b="1" dirty="0"/>
              <a:t>Excess triggers </a:t>
            </a:r>
            <a:r>
              <a:rPr lang="en-US" altLang="en-US" dirty="0"/>
              <a:t>vomiting.</a:t>
            </a:r>
          </a:p>
          <a:p>
            <a:endParaRPr lang="en-US" b="1" dirty="0"/>
          </a:p>
        </p:txBody>
      </p:sp>
      <p:sp>
        <p:nvSpPr>
          <p:cNvPr id="4" name="Date Placeholder 3"/>
          <p:cNvSpPr>
            <a:spLocks noGrp="1"/>
          </p:cNvSpPr>
          <p:nvPr>
            <p:ph type="dt" sz="half" idx="10"/>
          </p:nvPr>
        </p:nvSpPr>
        <p:spPr/>
        <p:txBody>
          <a:bodyPr/>
          <a:lstStyle/>
          <a:p>
            <a:fld id="{5D0722CF-C83A-427B-A2D7-8170BEAC82F6}"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44</a:t>
            </a:fld>
            <a:endParaRPr lang="en-US"/>
          </a:p>
        </p:txBody>
      </p:sp>
    </p:spTree>
    <p:extLst>
      <p:ext uri="{BB962C8B-B14F-4D97-AF65-F5344CB8AC3E}">
        <p14:creationId xmlns:p14="http://schemas.microsoft.com/office/powerpoint/2010/main" xmlns="" val="25386161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Dietary sources and RDA- (K)</a:t>
            </a:r>
            <a:endParaRPr lang="en-US" dirty="0"/>
          </a:p>
        </p:txBody>
      </p:sp>
      <p:sp>
        <p:nvSpPr>
          <p:cNvPr id="3" name="Content Placeholder 2"/>
          <p:cNvSpPr>
            <a:spLocks noGrp="1"/>
          </p:cNvSpPr>
          <p:nvPr>
            <p:ph idx="1"/>
          </p:nvPr>
        </p:nvSpPr>
        <p:spPr/>
        <p:txBody>
          <a:bodyPr/>
          <a:lstStyle/>
          <a:p>
            <a:pPr algn="just">
              <a:lnSpc>
                <a:spcPct val="150000"/>
              </a:lnSpc>
            </a:pPr>
            <a:r>
              <a:rPr lang="en-US" altLang="en-US" b="1" dirty="0"/>
              <a:t>Foods: </a:t>
            </a:r>
            <a:r>
              <a:rPr lang="en-US" altLang="en-US" dirty="0"/>
              <a:t>Poultry, fish, meats, milk, fruits, vegetables, grains, legumes</a:t>
            </a:r>
          </a:p>
          <a:p>
            <a:pPr algn="just">
              <a:lnSpc>
                <a:spcPct val="150000"/>
              </a:lnSpc>
            </a:pPr>
            <a:r>
              <a:rPr lang="en-US" altLang="en-US" dirty="0"/>
              <a:t>The more processed a food, the less potassium it contains</a:t>
            </a:r>
          </a:p>
          <a:p>
            <a:pPr algn="just">
              <a:lnSpc>
                <a:spcPct val="150000"/>
              </a:lnSpc>
            </a:pPr>
            <a:r>
              <a:rPr lang="en-US" altLang="en-US" b="1" dirty="0">
                <a:solidFill>
                  <a:schemeClr val="accent2"/>
                </a:solidFill>
              </a:rPr>
              <a:t>RDA:</a:t>
            </a:r>
            <a:r>
              <a:rPr lang="en-US" altLang="en-US" dirty="0">
                <a:solidFill>
                  <a:schemeClr val="accent2"/>
                </a:solidFill>
              </a:rPr>
              <a:t> Estimated minimum requirement = 2000 mg</a:t>
            </a:r>
          </a:p>
          <a:p>
            <a:endParaRPr lang="en-US" altLang="en-US" b="1" dirty="0"/>
          </a:p>
          <a:p>
            <a:endParaRPr lang="en-US" dirty="0"/>
          </a:p>
        </p:txBody>
      </p:sp>
      <p:sp>
        <p:nvSpPr>
          <p:cNvPr id="4" name="Date Placeholder 3"/>
          <p:cNvSpPr>
            <a:spLocks noGrp="1"/>
          </p:cNvSpPr>
          <p:nvPr>
            <p:ph type="dt" sz="half" idx="10"/>
          </p:nvPr>
        </p:nvSpPr>
        <p:spPr/>
        <p:txBody>
          <a:bodyPr/>
          <a:lstStyle/>
          <a:p>
            <a:fld id="{BF84F6D8-AFBA-4B05-830A-36DA4CF7A59E}"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45</a:t>
            </a:fld>
            <a:endParaRPr lang="en-US"/>
          </a:p>
        </p:txBody>
      </p:sp>
    </p:spTree>
    <p:extLst>
      <p:ext uri="{BB962C8B-B14F-4D97-AF65-F5344CB8AC3E}">
        <p14:creationId xmlns:p14="http://schemas.microsoft.com/office/powerpoint/2010/main" xmlns="" val="18116890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Chloride (Cl)</a:t>
            </a:r>
          </a:p>
        </p:txBody>
      </p:sp>
      <p:sp>
        <p:nvSpPr>
          <p:cNvPr id="3" name="Content Placeholder 2"/>
          <p:cNvSpPr>
            <a:spLocks noGrp="1"/>
          </p:cNvSpPr>
          <p:nvPr>
            <p:ph idx="1"/>
          </p:nvPr>
        </p:nvSpPr>
        <p:spPr/>
        <p:txBody>
          <a:bodyPr/>
          <a:lstStyle/>
          <a:p>
            <a:pPr algn="just">
              <a:lnSpc>
                <a:spcPct val="150000"/>
              </a:lnSpc>
            </a:pPr>
            <a:r>
              <a:rPr lang="en-US" altLang="en-US" dirty="0"/>
              <a:t>An electrolyte (The major anion in the body).</a:t>
            </a:r>
          </a:p>
          <a:p>
            <a:pPr algn="just">
              <a:lnSpc>
                <a:spcPct val="150000"/>
              </a:lnSpc>
            </a:pPr>
            <a:r>
              <a:rPr lang="en-US" altLang="en-US" b="1" dirty="0"/>
              <a:t>Functions:</a:t>
            </a:r>
          </a:p>
          <a:p>
            <a:pPr lvl="1" algn="just">
              <a:lnSpc>
                <a:spcPct val="150000"/>
              </a:lnSpc>
            </a:pPr>
            <a:r>
              <a:rPr lang="en-US" altLang="en-US" sz="2800" dirty="0"/>
              <a:t>Part of hydrochloric acid found in the stomach</a:t>
            </a:r>
          </a:p>
          <a:p>
            <a:pPr lvl="1" algn="just">
              <a:lnSpc>
                <a:spcPct val="150000"/>
              </a:lnSpc>
            </a:pPr>
            <a:r>
              <a:rPr lang="en-US" altLang="en-US" sz="2800" dirty="0"/>
              <a:t>Necessary for proper digestion</a:t>
            </a:r>
          </a:p>
          <a:p>
            <a:pPr lvl="1" algn="just">
              <a:lnSpc>
                <a:spcPct val="150000"/>
              </a:lnSpc>
            </a:pPr>
            <a:r>
              <a:rPr lang="en-US" altLang="en-US" sz="2800" dirty="0"/>
              <a:t>Fluid balance</a:t>
            </a:r>
          </a:p>
          <a:p>
            <a:pPr marL="0" indent="0">
              <a:buNone/>
            </a:pPr>
            <a:endParaRPr lang="en-US" dirty="0"/>
          </a:p>
        </p:txBody>
      </p:sp>
      <p:sp>
        <p:nvSpPr>
          <p:cNvPr id="4" name="Date Placeholder 3"/>
          <p:cNvSpPr>
            <a:spLocks noGrp="1"/>
          </p:cNvSpPr>
          <p:nvPr>
            <p:ph type="dt" sz="half" idx="10"/>
          </p:nvPr>
        </p:nvSpPr>
        <p:spPr/>
        <p:txBody>
          <a:bodyPr/>
          <a:lstStyle/>
          <a:p>
            <a:fld id="{7DC2A341-ABF1-4012-824E-421D1B2FEA76}"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46</a:t>
            </a:fld>
            <a:endParaRPr lang="en-US"/>
          </a:p>
        </p:txBody>
      </p:sp>
    </p:spTree>
    <p:extLst>
      <p:ext uri="{BB962C8B-B14F-4D97-AF65-F5344CB8AC3E}">
        <p14:creationId xmlns:p14="http://schemas.microsoft.com/office/powerpoint/2010/main" xmlns="" val="8505842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Chloride (Cl)</a:t>
            </a:r>
            <a:endParaRPr lang="en-US" dirty="0"/>
          </a:p>
        </p:txBody>
      </p:sp>
      <p:sp>
        <p:nvSpPr>
          <p:cNvPr id="3" name="Content Placeholder 2"/>
          <p:cNvSpPr>
            <a:spLocks noGrp="1"/>
          </p:cNvSpPr>
          <p:nvPr>
            <p:ph idx="1"/>
          </p:nvPr>
        </p:nvSpPr>
        <p:spPr/>
        <p:txBody>
          <a:bodyPr/>
          <a:lstStyle/>
          <a:p>
            <a:pPr algn="just"/>
            <a:r>
              <a:rPr lang="en-US" b="1" dirty="0"/>
              <a:t>Deficiency and toxicity: </a:t>
            </a:r>
            <a:r>
              <a:rPr lang="en-US" dirty="0"/>
              <a:t>Deficiency causes</a:t>
            </a:r>
          </a:p>
          <a:p>
            <a:pPr algn="just"/>
            <a:r>
              <a:rPr lang="en-US" altLang="en-US" dirty="0"/>
              <a:t>Growth failure in children</a:t>
            </a:r>
          </a:p>
          <a:p>
            <a:pPr algn="just"/>
            <a:r>
              <a:rPr lang="en-US" altLang="en-US" dirty="0"/>
              <a:t>Muscle cramps</a:t>
            </a:r>
          </a:p>
          <a:p>
            <a:pPr algn="just"/>
            <a:r>
              <a:rPr lang="en-US" altLang="en-US" dirty="0"/>
              <a:t>Mental apathy</a:t>
            </a:r>
          </a:p>
          <a:p>
            <a:pPr algn="just"/>
            <a:r>
              <a:rPr lang="en-US" altLang="en-US" dirty="0"/>
              <a:t>Loss of appetite</a:t>
            </a:r>
          </a:p>
          <a:p>
            <a:r>
              <a:rPr lang="en-US" altLang="en-US" b="1" dirty="0"/>
              <a:t>Excess: </a:t>
            </a:r>
            <a:r>
              <a:rPr lang="en-US" altLang="en-US" dirty="0"/>
              <a:t>Normally harmless</a:t>
            </a:r>
          </a:p>
          <a:p>
            <a:r>
              <a:rPr lang="en-US" altLang="en-US" dirty="0"/>
              <a:t>Disturbed acid-base balance</a:t>
            </a:r>
          </a:p>
          <a:p>
            <a:pPr marL="0" indent="0" algn="just">
              <a:buNone/>
            </a:pPr>
            <a:endParaRPr lang="en-US" altLang="en-US" b="1" dirty="0"/>
          </a:p>
          <a:p>
            <a:pPr algn="just"/>
            <a:endParaRPr lang="en-US" dirty="0"/>
          </a:p>
        </p:txBody>
      </p:sp>
      <p:sp>
        <p:nvSpPr>
          <p:cNvPr id="4" name="Date Placeholder 3"/>
          <p:cNvSpPr>
            <a:spLocks noGrp="1"/>
          </p:cNvSpPr>
          <p:nvPr>
            <p:ph type="dt" sz="half" idx="10"/>
          </p:nvPr>
        </p:nvSpPr>
        <p:spPr/>
        <p:txBody>
          <a:bodyPr/>
          <a:lstStyle/>
          <a:p>
            <a:fld id="{D87E4BD4-CD22-476C-AF72-BFCA1460114E}"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47</a:t>
            </a:fld>
            <a:endParaRPr lang="en-US"/>
          </a:p>
        </p:txBody>
      </p:sp>
    </p:spTree>
    <p:extLst>
      <p:ext uri="{BB962C8B-B14F-4D97-AF65-F5344CB8AC3E}">
        <p14:creationId xmlns:p14="http://schemas.microsoft.com/office/powerpoint/2010/main" xmlns="" val="437069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Dietary sources and RDA- (Cl)</a:t>
            </a:r>
            <a:endParaRPr lang="en-US" dirty="0"/>
          </a:p>
        </p:txBody>
      </p:sp>
      <p:sp>
        <p:nvSpPr>
          <p:cNvPr id="3" name="Content Placeholder 2"/>
          <p:cNvSpPr>
            <a:spLocks noGrp="1"/>
          </p:cNvSpPr>
          <p:nvPr>
            <p:ph idx="1"/>
          </p:nvPr>
        </p:nvSpPr>
        <p:spPr/>
        <p:txBody>
          <a:bodyPr/>
          <a:lstStyle/>
          <a:p>
            <a:pPr algn="just">
              <a:lnSpc>
                <a:spcPct val="150000"/>
              </a:lnSpc>
            </a:pPr>
            <a:r>
              <a:rPr lang="en-US" b="1" dirty="0"/>
              <a:t>Foods: </a:t>
            </a:r>
            <a:r>
              <a:rPr lang="en-US" dirty="0"/>
              <a:t>Table salt, processed foods</a:t>
            </a:r>
            <a:endParaRPr lang="en-US" b="1" dirty="0"/>
          </a:p>
          <a:p>
            <a:pPr algn="just">
              <a:lnSpc>
                <a:spcPct val="150000"/>
              </a:lnSpc>
            </a:pPr>
            <a:r>
              <a:rPr lang="en-US" b="1" dirty="0">
                <a:solidFill>
                  <a:srgbClr val="92D050"/>
                </a:solidFill>
              </a:rPr>
              <a:t>RDA:</a:t>
            </a:r>
            <a:r>
              <a:rPr lang="en-US" dirty="0">
                <a:solidFill>
                  <a:srgbClr val="92D050"/>
                </a:solidFill>
              </a:rPr>
              <a:t> Daily requirement 1700 mg</a:t>
            </a:r>
            <a:endParaRPr lang="en-US" b="1" dirty="0">
              <a:solidFill>
                <a:srgbClr val="92D050"/>
              </a:solidFill>
            </a:endParaRPr>
          </a:p>
        </p:txBody>
      </p:sp>
      <p:sp>
        <p:nvSpPr>
          <p:cNvPr id="4" name="Date Placeholder 3"/>
          <p:cNvSpPr>
            <a:spLocks noGrp="1"/>
          </p:cNvSpPr>
          <p:nvPr>
            <p:ph type="dt" sz="half" idx="10"/>
          </p:nvPr>
        </p:nvSpPr>
        <p:spPr/>
        <p:txBody>
          <a:bodyPr/>
          <a:lstStyle/>
          <a:p>
            <a:fld id="{B668EF9F-636A-4DA9-83EF-655ECCC2A879}"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48</a:t>
            </a:fld>
            <a:endParaRPr lang="en-US"/>
          </a:p>
        </p:txBody>
      </p:sp>
    </p:spTree>
    <p:extLst>
      <p:ext uri="{BB962C8B-B14F-4D97-AF65-F5344CB8AC3E}">
        <p14:creationId xmlns:p14="http://schemas.microsoft.com/office/powerpoint/2010/main" xmlns="" val="20081393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Sulphur(S)</a:t>
            </a:r>
          </a:p>
        </p:txBody>
      </p:sp>
      <p:sp>
        <p:nvSpPr>
          <p:cNvPr id="3" name="Content Placeholder 2"/>
          <p:cNvSpPr>
            <a:spLocks noGrp="1"/>
          </p:cNvSpPr>
          <p:nvPr>
            <p:ph idx="1"/>
          </p:nvPr>
        </p:nvSpPr>
        <p:spPr/>
        <p:txBody>
          <a:bodyPr/>
          <a:lstStyle/>
          <a:p>
            <a:r>
              <a:rPr lang="en-US" altLang="en-US" b="1" dirty="0"/>
              <a:t>Functions:</a:t>
            </a:r>
          </a:p>
          <a:p>
            <a:pPr lvl="1" algn="just">
              <a:lnSpc>
                <a:spcPct val="150000"/>
              </a:lnSpc>
            </a:pPr>
            <a:r>
              <a:rPr lang="en-US" altLang="en-US" sz="2800" dirty="0"/>
              <a:t>Structural component of all proteins</a:t>
            </a:r>
          </a:p>
          <a:p>
            <a:pPr lvl="1" algn="just">
              <a:lnSpc>
                <a:spcPct val="150000"/>
              </a:lnSpc>
            </a:pPr>
            <a:r>
              <a:rPr lang="en-US" altLang="en-US" sz="2800" dirty="0"/>
              <a:t>Part of biotin &amp; thiamin</a:t>
            </a:r>
          </a:p>
          <a:p>
            <a:pPr lvl="1" algn="just">
              <a:lnSpc>
                <a:spcPct val="150000"/>
              </a:lnSpc>
            </a:pPr>
            <a:r>
              <a:rPr lang="en-US" altLang="en-US" sz="2800" dirty="0"/>
              <a:t>Part of insulin</a:t>
            </a:r>
          </a:p>
          <a:p>
            <a:endParaRPr lang="en-US" dirty="0"/>
          </a:p>
        </p:txBody>
      </p:sp>
      <p:sp>
        <p:nvSpPr>
          <p:cNvPr id="4" name="Date Placeholder 3"/>
          <p:cNvSpPr>
            <a:spLocks noGrp="1"/>
          </p:cNvSpPr>
          <p:nvPr>
            <p:ph type="dt" sz="half" idx="10"/>
          </p:nvPr>
        </p:nvSpPr>
        <p:spPr/>
        <p:txBody>
          <a:bodyPr/>
          <a:lstStyle/>
          <a:p>
            <a:fld id="{5388EFD9-7CF5-4E2F-A2FF-9AD139F87619}"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49</a:t>
            </a:fld>
            <a:endParaRPr lang="en-US"/>
          </a:p>
        </p:txBody>
      </p:sp>
    </p:spTree>
    <p:extLst>
      <p:ext uri="{BB962C8B-B14F-4D97-AF65-F5344CB8AC3E}">
        <p14:creationId xmlns:p14="http://schemas.microsoft.com/office/powerpoint/2010/main" xmlns="" val="785209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Role of vitamins in Body Metabolism</a:t>
            </a:r>
          </a:p>
        </p:txBody>
      </p:sp>
      <p:sp>
        <p:nvSpPr>
          <p:cNvPr id="3" name="Content Placeholder 2"/>
          <p:cNvSpPr>
            <a:spLocks noGrp="1"/>
          </p:cNvSpPr>
          <p:nvPr>
            <p:ph idx="1"/>
          </p:nvPr>
        </p:nvSpPr>
        <p:spPr/>
        <p:txBody>
          <a:bodyPr>
            <a:normAutofit fontScale="92500"/>
          </a:bodyPr>
          <a:lstStyle/>
          <a:p>
            <a:pPr algn="just">
              <a:lnSpc>
                <a:spcPct val="160000"/>
              </a:lnSpc>
              <a:spcBef>
                <a:spcPts val="0"/>
              </a:spcBef>
            </a:pPr>
            <a:r>
              <a:rPr lang="en-US" altLang="en-US" dirty="0">
                <a:cs typeface="Times New Roman" panose="02020603050405020304" pitchFamily="18" charset="0"/>
              </a:rPr>
              <a:t>Vitamins have catalytic functions (co-factors) in the metabolic reactions and do not act as building substances (that is why the daily requirement is very small).</a:t>
            </a:r>
          </a:p>
          <a:p>
            <a:pPr algn="just">
              <a:lnSpc>
                <a:spcPct val="160000"/>
              </a:lnSpc>
              <a:spcBef>
                <a:spcPts val="0"/>
              </a:spcBef>
            </a:pPr>
            <a:r>
              <a:rPr lang="en-US" altLang="en-US" dirty="0">
                <a:cs typeface="Times New Roman" panose="02020603050405020304" pitchFamily="18" charset="0"/>
              </a:rPr>
              <a:t>Since each vitamin has very specific function in metabolism, therefore, its deficiency will adversely affect one or more biochemical reactions in certain organs and very 	characteristic deficiency symptoms will appeared.</a:t>
            </a:r>
          </a:p>
          <a:p>
            <a:endParaRPr lang="en-US" dirty="0"/>
          </a:p>
        </p:txBody>
      </p:sp>
      <p:sp>
        <p:nvSpPr>
          <p:cNvPr id="4" name="Date Placeholder 3"/>
          <p:cNvSpPr>
            <a:spLocks noGrp="1"/>
          </p:cNvSpPr>
          <p:nvPr>
            <p:ph type="dt" sz="half" idx="10"/>
          </p:nvPr>
        </p:nvSpPr>
        <p:spPr/>
        <p:txBody>
          <a:bodyPr/>
          <a:lstStyle/>
          <a:p>
            <a:fld id="{EBB1C4EB-BA45-4243-93C2-5B9F6EBA83F2}"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a:t>
            </a:fld>
            <a:endParaRPr lang="en-US"/>
          </a:p>
        </p:txBody>
      </p:sp>
    </p:spTree>
    <p:extLst>
      <p:ext uri="{BB962C8B-B14F-4D97-AF65-F5344CB8AC3E}">
        <p14:creationId xmlns:p14="http://schemas.microsoft.com/office/powerpoint/2010/main" xmlns="" val="26972967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Sulphur(S)</a:t>
            </a:r>
            <a:endParaRPr lang="en-US" dirty="0"/>
          </a:p>
        </p:txBody>
      </p:sp>
      <p:sp>
        <p:nvSpPr>
          <p:cNvPr id="3" name="Content Placeholder 2"/>
          <p:cNvSpPr>
            <a:spLocks noGrp="1"/>
          </p:cNvSpPr>
          <p:nvPr>
            <p:ph idx="1"/>
          </p:nvPr>
        </p:nvSpPr>
        <p:spPr/>
        <p:txBody>
          <a:bodyPr/>
          <a:lstStyle/>
          <a:p>
            <a:pPr algn="just">
              <a:lnSpc>
                <a:spcPct val="150000"/>
              </a:lnSpc>
            </a:pPr>
            <a:r>
              <a:rPr lang="en-US" b="1" dirty="0"/>
              <a:t>Deficiency and toxicity: </a:t>
            </a:r>
            <a:r>
              <a:rPr lang="en-US" dirty="0"/>
              <a:t>Deficiency is not </a:t>
            </a:r>
            <a:r>
              <a:rPr lang="en-US" altLang="en-US" sz="2800" dirty="0"/>
              <a:t>known because protein deficiency would occur first</a:t>
            </a:r>
          </a:p>
          <a:p>
            <a:pPr algn="just">
              <a:lnSpc>
                <a:spcPct val="150000"/>
              </a:lnSpc>
            </a:pPr>
            <a:r>
              <a:rPr lang="en-US" altLang="en-US" dirty="0"/>
              <a:t>Toxicity symptoms are r</a:t>
            </a:r>
            <a:r>
              <a:rPr lang="en-US" altLang="en-US" sz="2800" dirty="0"/>
              <a:t>are, but when occurs depresses growth</a:t>
            </a:r>
          </a:p>
          <a:p>
            <a:endParaRPr lang="en-US" b="1" dirty="0"/>
          </a:p>
        </p:txBody>
      </p:sp>
      <p:sp>
        <p:nvSpPr>
          <p:cNvPr id="4" name="Date Placeholder 3"/>
          <p:cNvSpPr>
            <a:spLocks noGrp="1"/>
          </p:cNvSpPr>
          <p:nvPr>
            <p:ph type="dt" sz="half" idx="10"/>
          </p:nvPr>
        </p:nvSpPr>
        <p:spPr/>
        <p:txBody>
          <a:bodyPr/>
          <a:lstStyle/>
          <a:p>
            <a:fld id="{4C4ED768-2E99-4AF2-B341-D33568E78F22}"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50</a:t>
            </a:fld>
            <a:endParaRPr lang="en-US"/>
          </a:p>
        </p:txBody>
      </p:sp>
    </p:spTree>
    <p:extLst>
      <p:ext uri="{BB962C8B-B14F-4D97-AF65-F5344CB8AC3E}">
        <p14:creationId xmlns:p14="http://schemas.microsoft.com/office/powerpoint/2010/main" xmlns="" val="24544049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Dietary sources and RDA- (S)</a:t>
            </a:r>
            <a:endParaRPr lang="en-US" dirty="0"/>
          </a:p>
        </p:txBody>
      </p:sp>
      <p:sp>
        <p:nvSpPr>
          <p:cNvPr id="3" name="Content Placeholder 2"/>
          <p:cNvSpPr>
            <a:spLocks noGrp="1"/>
          </p:cNvSpPr>
          <p:nvPr>
            <p:ph idx="1"/>
          </p:nvPr>
        </p:nvSpPr>
        <p:spPr/>
        <p:txBody>
          <a:bodyPr/>
          <a:lstStyle/>
          <a:p>
            <a:r>
              <a:rPr lang="en-US" b="1" dirty="0"/>
              <a:t>Foods:</a:t>
            </a:r>
          </a:p>
          <a:p>
            <a:r>
              <a:rPr lang="en-US" altLang="en-US" dirty="0"/>
              <a:t>All protein- containing foods</a:t>
            </a:r>
          </a:p>
          <a:p>
            <a:r>
              <a:rPr lang="en-US" altLang="en-US" dirty="0"/>
              <a:t>Meats, poultry, fish, nuts, legumes, milk</a:t>
            </a:r>
          </a:p>
          <a:p>
            <a:r>
              <a:rPr lang="en-US" altLang="en-US" b="1" dirty="0">
                <a:solidFill>
                  <a:schemeClr val="accent4">
                    <a:lumMod val="50000"/>
                  </a:schemeClr>
                </a:solidFill>
              </a:rPr>
              <a:t>RDA: </a:t>
            </a:r>
            <a:r>
              <a:rPr lang="en-US" altLang="en-US" dirty="0">
                <a:solidFill>
                  <a:schemeClr val="accent4">
                    <a:lumMod val="50000"/>
                  </a:schemeClr>
                </a:solidFill>
              </a:rPr>
              <a:t>800- 900 mg/day</a:t>
            </a:r>
          </a:p>
          <a:p>
            <a:pPr marL="0" indent="0">
              <a:buNone/>
            </a:pPr>
            <a:endParaRPr lang="en-US" altLang="en-US" dirty="0"/>
          </a:p>
          <a:p>
            <a:endParaRPr lang="en-US" b="1" dirty="0"/>
          </a:p>
        </p:txBody>
      </p:sp>
      <p:sp>
        <p:nvSpPr>
          <p:cNvPr id="4" name="Date Placeholder 3"/>
          <p:cNvSpPr>
            <a:spLocks noGrp="1"/>
          </p:cNvSpPr>
          <p:nvPr>
            <p:ph type="dt" sz="half" idx="10"/>
          </p:nvPr>
        </p:nvSpPr>
        <p:spPr/>
        <p:txBody>
          <a:bodyPr/>
          <a:lstStyle/>
          <a:p>
            <a:fld id="{2DDFB7DB-02A3-483A-B7AE-C49CEECA18A2}"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51</a:t>
            </a:fld>
            <a:endParaRPr lang="en-US"/>
          </a:p>
        </p:txBody>
      </p:sp>
    </p:spTree>
    <p:extLst>
      <p:ext uri="{BB962C8B-B14F-4D97-AF65-F5344CB8AC3E}">
        <p14:creationId xmlns:p14="http://schemas.microsoft.com/office/powerpoint/2010/main" xmlns="" val="22082430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Magnesium (Mg)</a:t>
            </a:r>
          </a:p>
        </p:txBody>
      </p:sp>
      <p:sp>
        <p:nvSpPr>
          <p:cNvPr id="3" name="Content Placeholder 2"/>
          <p:cNvSpPr>
            <a:spLocks noGrp="1"/>
          </p:cNvSpPr>
          <p:nvPr>
            <p:ph idx="1"/>
          </p:nvPr>
        </p:nvSpPr>
        <p:spPr/>
        <p:txBody>
          <a:bodyPr/>
          <a:lstStyle/>
          <a:p>
            <a:pPr algn="just">
              <a:lnSpc>
                <a:spcPct val="150000"/>
              </a:lnSpc>
            </a:pPr>
            <a:r>
              <a:rPr lang="en-US" altLang="en-US" b="1" dirty="0"/>
              <a:t>Functions:</a:t>
            </a:r>
            <a:endParaRPr lang="en-US" altLang="en-US" dirty="0"/>
          </a:p>
          <a:p>
            <a:pPr lvl="1" algn="just">
              <a:lnSpc>
                <a:spcPct val="150000"/>
              </a:lnSpc>
            </a:pPr>
            <a:r>
              <a:rPr lang="en-US" altLang="en-US" sz="2800" dirty="0"/>
              <a:t>Bone and teeth formation</a:t>
            </a:r>
          </a:p>
          <a:p>
            <a:pPr lvl="1" algn="just">
              <a:lnSpc>
                <a:spcPct val="150000"/>
              </a:lnSpc>
            </a:pPr>
            <a:r>
              <a:rPr lang="en-US" altLang="en-US" sz="2800" dirty="0"/>
              <a:t>Protein synthesis</a:t>
            </a:r>
          </a:p>
          <a:p>
            <a:pPr lvl="1" algn="just">
              <a:lnSpc>
                <a:spcPct val="150000"/>
              </a:lnSpc>
            </a:pPr>
            <a:r>
              <a:rPr lang="en-US" altLang="en-US" sz="2800" dirty="0"/>
              <a:t>Cofactor for enzymes</a:t>
            </a:r>
          </a:p>
          <a:p>
            <a:pPr lvl="1" algn="just">
              <a:lnSpc>
                <a:spcPct val="150000"/>
              </a:lnSpc>
            </a:pPr>
            <a:r>
              <a:rPr lang="en-US" altLang="en-US" sz="2800" dirty="0"/>
              <a:t>Normal muscle contraction &amp; relaxation</a:t>
            </a:r>
          </a:p>
          <a:p>
            <a:pPr lvl="1" algn="just">
              <a:lnSpc>
                <a:spcPct val="150000"/>
              </a:lnSpc>
            </a:pPr>
            <a:r>
              <a:rPr lang="en-US" altLang="en-US" sz="2800" dirty="0"/>
              <a:t>Nerve transmission</a:t>
            </a:r>
          </a:p>
          <a:p>
            <a:pPr marL="0" indent="0">
              <a:buNone/>
            </a:pPr>
            <a:endParaRPr lang="en-US" dirty="0"/>
          </a:p>
        </p:txBody>
      </p:sp>
      <p:sp>
        <p:nvSpPr>
          <p:cNvPr id="4" name="Date Placeholder 3"/>
          <p:cNvSpPr>
            <a:spLocks noGrp="1"/>
          </p:cNvSpPr>
          <p:nvPr>
            <p:ph type="dt" sz="half" idx="10"/>
          </p:nvPr>
        </p:nvSpPr>
        <p:spPr/>
        <p:txBody>
          <a:bodyPr/>
          <a:lstStyle/>
          <a:p>
            <a:fld id="{7ED68494-943A-4644-9EFE-C16E19D65604}"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52</a:t>
            </a:fld>
            <a:endParaRPr lang="en-US"/>
          </a:p>
        </p:txBody>
      </p:sp>
    </p:spTree>
    <p:extLst>
      <p:ext uri="{BB962C8B-B14F-4D97-AF65-F5344CB8AC3E}">
        <p14:creationId xmlns:p14="http://schemas.microsoft.com/office/powerpoint/2010/main" xmlns="" val="5265820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Magnesium (Mg)</a:t>
            </a:r>
            <a:endParaRPr lang="en-US" dirty="0"/>
          </a:p>
        </p:txBody>
      </p:sp>
      <p:sp>
        <p:nvSpPr>
          <p:cNvPr id="3" name="Content Placeholder 2"/>
          <p:cNvSpPr>
            <a:spLocks noGrp="1"/>
          </p:cNvSpPr>
          <p:nvPr>
            <p:ph idx="1"/>
          </p:nvPr>
        </p:nvSpPr>
        <p:spPr/>
        <p:txBody>
          <a:bodyPr>
            <a:normAutofit lnSpcReduction="10000"/>
          </a:bodyPr>
          <a:lstStyle/>
          <a:p>
            <a:pPr algn="just"/>
            <a:r>
              <a:rPr lang="en-US" b="1" dirty="0"/>
              <a:t>Deficiency and toxicity: </a:t>
            </a:r>
            <a:r>
              <a:rPr lang="en-US" dirty="0"/>
              <a:t>Deficiency causes</a:t>
            </a:r>
            <a:endParaRPr lang="en-US" b="1" dirty="0"/>
          </a:p>
          <a:p>
            <a:pPr algn="just"/>
            <a:r>
              <a:rPr lang="en-US" altLang="en-US" dirty="0"/>
              <a:t>Weakness</a:t>
            </a:r>
          </a:p>
          <a:p>
            <a:pPr algn="just"/>
            <a:r>
              <a:rPr lang="en-US" altLang="en-US" dirty="0"/>
              <a:t>Confusion</a:t>
            </a:r>
          </a:p>
          <a:p>
            <a:pPr algn="just"/>
            <a:r>
              <a:rPr lang="en-US" altLang="en-US" dirty="0"/>
              <a:t>Depressed pancreatic hormone secretion</a:t>
            </a:r>
          </a:p>
          <a:p>
            <a:pPr algn="just"/>
            <a:r>
              <a:rPr lang="en-US" altLang="en-US" dirty="0"/>
              <a:t>Growth failure</a:t>
            </a:r>
          </a:p>
          <a:p>
            <a:pPr algn="just"/>
            <a:r>
              <a:rPr lang="en-US" altLang="en-US" dirty="0"/>
              <a:t>Muscle spasms</a:t>
            </a:r>
          </a:p>
          <a:p>
            <a:pPr algn="just"/>
            <a:r>
              <a:rPr lang="en-US" altLang="en-US" b="1" dirty="0"/>
              <a:t>Excess </a:t>
            </a:r>
            <a:r>
              <a:rPr lang="en-US" altLang="en-US" dirty="0"/>
              <a:t>causes Low blood pressure</a:t>
            </a:r>
          </a:p>
          <a:p>
            <a:pPr algn="just"/>
            <a:r>
              <a:rPr lang="en-US" altLang="en-US" dirty="0"/>
              <a:t>Lack of coordination</a:t>
            </a:r>
          </a:p>
          <a:p>
            <a:pPr algn="just"/>
            <a:r>
              <a:rPr lang="en-US" altLang="en-US" dirty="0"/>
              <a:t>Coma or death</a:t>
            </a:r>
          </a:p>
          <a:p>
            <a:endParaRPr lang="en-US" altLang="en-US" b="1" dirty="0"/>
          </a:p>
          <a:p>
            <a:endParaRPr lang="en-US" b="1" dirty="0"/>
          </a:p>
        </p:txBody>
      </p:sp>
      <p:sp>
        <p:nvSpPr>
          <p:cNvPr id="4" name="Date Placeholder 3"/>
          <p:cNvSpPr>
            <a:spLocks noGrp="1"/>
          </p:cNvSpPr>
          <p:nvPr>
            <p:ph type="dt" sz="half" idx="10"/>
          </p:nvPr>
        </p:nvSpPr>
        <p:spPr/>
        <p:txBody>
          <a:bodyPr/>
          <a:lstStyle/>
          <a:p>
            <a:fld id="{FB08307C-8C6A-4C28-BB0B-6F74304A4AB7}"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53</a:t>
            </a:fld>
            <a:endParaRPr lang="en-US"/>
          </a:p>
        </p:txBody>
      </p:sp>
    </p:spTree>
    <p:extLst>
      <p:ext uri="{BB962C8B-B14F-4D97-AF65-F5344CB8AC3E}">
        <p14:creationId xmlns:p14="http://schemas.microsoft.com/office/powerpoint/2010/main" xmlns="" val="31008242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Dietary sources and RDA- (Mg)</a:t>
            </a:r>
            <a:endParaRPr lang="en-US" dirty="0"/>
          </a:p>
        </p:txBody>
      </p:sp>
      <p:sp>
        <p:nvSpPr>
          <p:cNvPr id="3" name="Content Placeholder 2"/>
          <p:cNvSpPr>
            <a:spLocks noGrp="1"/>
          </p:cNvSpPr>
          <p:nvPr>
            <p:ph idx="1"/>
          </p:nvPr>
        </p:nvSpPr>
        <p:spPr/>
        <p:txBody>
          <a:bodyPr/>
          <a:lstStyle/>
          <a:p>
            <a:r>
              <a:rPr lang="en-US" b="1" dirty="0"/>
              <a:t>Foods:</a:t>
            </a:r>
          </a:p>
          <a:p>
            <a:r>
              <a:rPr lang="en-US" altLang="en-US" dirty="0"/>
              <a:t>Nuts</a:t>
            </a:r>
          </a:p>
          <a:p>
            <a:r>
              <a:rPr lang="en-US" altLang="en-US" dirty="0"/>
              <a:t>Legumes</a:t>
            </a:r>
          </a:p>
          <a:p>
            <a:r>
              <a:rPr lang="en-US" altLang="en-US" dirty="0"/>
              <a:t>Whole grains</a:t>
            </a:r>
          </a:p>
          <a:p>
            <a:r>
              <a:rPr lang="en-US" altLang="en-US" dirty="0"/>
              <a:t>Dark green vegetables</a:t>
            </a:r>
          </a:p>
          <a:p>
            <a:r>
              <a:rPr lang="en-US" altLang="en-US" dirty="0"/>
              <a:t>Seafood</a:t>
            </a:r>
          </a:p>
          <a:p>
            <a:r>
              <a:rPr lang="en-US" altLang="en-US" dirty="0"/>
              <a:t>Chocolate* &amp; cocoa</a:t>
            </a:r>
          </a:p>
          <a:p>
            <a:r>
              <a:rPr lang="en-US" altLang="en-US" b="1" dirty="0">
                <a:solidFill>
                  <a:srgbClr val="FFC000"/>
                </a:solidFill>
              </a:rPr>
              <a:t>RDA: </a:t>
            </a:r>
            <a:r>
              <a:rPr lang="en-US" altLang="en-US" dirty="0">
                <a:solidFill>
                  <a:srgbClr val="FFC000"/>
                </a:solidFill>
              </a:rPr>
              <a:t>350 mg/day</a:t>
            </a:r>
            <a:endParaRPr lang="en-US" altLang="en-US" b="1" dirty="0">
              <a:solidFill>
                <a:srgbClr val="FFC000"/>
              </a:solidFill>
            </a:endParaRPr>
          </a:p>
          <a:p>
            <a:endParaRPr lang="en-US" b="1" dirty="0"/>
          </a:p>
        </p:txBody>
      </p:sp>
      <p:sp>
        <p:nvSpPr>
          <p:cNvPr id="4" name="Date Placeholder 3"/>
          <p:cNvSpPr>
            <a:spLocks noGrp="1"/>
          </p:cNvSpPr>
          <p:nvPr>
            <p:ph type="dt" sz="half" idx="10"/>
          </p:nvPr>
        </p:nvSpPr>
        <p:spPr/>
        <p:txBody>
          <a:bodyPr/>
          <a:lstStyle/>
          <a:p>
            <a:fld id="{F9F7BC7A-432F-4E26-8CAC-81EA2EAFEE00}"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54</a:t>
            </a:fld>
            <a:endParaRPr lang="en-US"/>
          </a:p>
        </p:txBody>
      </p:sp>
    </p:spTree>
    <p:extLst>
      <p:ext uri="{BB962C8B-B14F-4D97-AF65-F5344CB8AC3E}">
        <p14:creationId xmlns:p14="http://schemas.microsoft.com/office/powerpoint/2010/main" xmlns="" val="4467616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2. Microminerals (Trace elements)</a:t>
            </a:r>
          </a:p>
        </p:txBody>
      </p:sp>
      <p:sp>
        <p:nvSpPr>
          <p:cNvPr id="3" name="Content Placeholder 2"/>
          <p:cNvSpPr>
            <a:spLocks noGrp="1"/>
          </p:cNvSpPr>
          <p:nvPr>
            <p:ph idx="1"/>
          </p:nvPr>
        </p:nvSpPr>
        <p:spPr/>
        <p:txBody>
          <a:bodyPr/>
          <a:lstStyle/>
          <a:p>
            <a:pPr algn="just">
              <a:lnSpc>
                <a:spcPct val="150000"/>
              </a:lnSpc>
            </a:pPr>
            <a:r>
              <a:rPr lang="ru-RU" altLang="en-US" dirty="0"/>
              <a:t>The important </a:t>
            </a:r>
            <a:r>
              <a:rPr lang="en-US" altLang="en-US" dirty="0"/>
              <a:t>trace </a:t>
            </a:r>
            <a:r>
              <a:rPr lang="ru-RU" altLang="en-US" dirty="0"/>
              <a:t>elements in human nutrition are </a:t>
            </a:r>
            <a:r>
              <a:rPr lang="ru-RU" altLang="en-US" b="1" dirty="0"/>
              <a:t>zinc, copper, selenium, chromium, molybdenum, manganese, iodine, and iron.</a:t>
            </a:r>
            <a:endParaRPr lang="en-US" altLang="en-US" b="1" dirty="0"/>
          </a:p>
          <a:p>
            <a:pPr algn="just">
              <a:lnSpc>
                <a:spcPct val="150000"/>
              </a:lnSpc>
            </a:pPr>
            <a:r>
              <a:rPr lang="ru-RU" altLang="en-US" dirty="0"/>
              <a:t>Although they only represent a small fraction of the human body’s total mineral content, they play important roles in various metabolic </a:t>
            </a:r>
            <a:r>
              <a:rPr lang="en-US" altLang="en-US" dirty="0"/>
              <a:t>processes.</a:t>
            </a:r>
          </a:p>
          <a:p>
            <a:endParaRPr lang="en-US" dirty="0"/>
          </a:p>
        </p:txBody>
      </p:sp>
      <p:sp>
        <p:nvSpPr>
          <p:cNvPr id="4" name="Date Placeholder 3"/>
          <p:cNvSpPr>
            <a:spLocks noGrp="1"/>
          </p:cNvSpPr>
          <p:nvPr>
            <p:ph type="dt" sz="half" idx="10"/>
          </p:nvPr>
        </p:nvSpPr>
        <p:spPr/>
        <p:txBody>
          <a:bodyPr/>
          <a:lstStyle/>
          <a:p>
            <a:fld id="{CEE0937D-36EC-4840-B06C-48E9D51D92E5}"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55</a:t>
            </a:fld>
            <a:endParaRPr lang="en-US"/>
          </a:p>
        </p:txBody>
      </p:sp>
    </p:spTree>
    <p:extLst>
      <p:ext uri="{BB962C8B-B14F-4D97-AF65-F5344CB8AC3E}">
        <p14:creationId xmlns:p14="http://schemas.microsoft.com/office/powerpoint/2010/main" xmlns="" val="6270645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Iron (Fe)</a:t>
            </a:r>
          </a:p>
        </p:txBody>
      </p:sp>
      <p:sp>
        <p:nvSpPr>
          <p:cNvPr id="3" name="Content Placeholder 2"/>
          <p:cNvSpPr>
            <a:spLocks noGrp="1"/>
          </p:cNvSpPr>
          <p:nvPr>
            <p:ph idx="1"/>
          </p:nvPr>
        </p:nvSpPr>
        <p:spPr>
          <a:xfrm>
            <a:off x="838200" y="1276981"/>
            <a:ext cx="10515600" cy="5362969"/>
          </a:xfrm>
        </p:spPr>
        <p:txBody>
          <a:bodyPr>
            <a:normAutofit fontScale="92500" lnSpcReduction="10000"/>
          </a:bodyPr>
          <a:lstStyle/>
          <a:p>
            <a:pPr algn="just">
              <a:lnSpc>
                <a:spcPct val="110000"/>
              </a:lnSpc>
            </a:pPr>
            <a:r>
              <a:rPr lang="en-US" altLang="en-US" dirty="0"/>
              <a:t>Iron is present in the body in two types.</a:t>
            </a:r>
          </a:p>
          <a:p>
            <a:pPr lvl="1" algn="just">
              <a:lnSpc>
                <a:spcPct val="110000"/>
              </a:lnSpc>
            </a:pPr>
            <a:r>
              <a:rPr lang="en-US" altLang="en-US" dirty="0" err="1"/>
              <a:t>Heme</a:t>
            </a:r>
            <a:r>
              <a:rPr lang="en-US" altLang="en-US" dirty="0"/>
              <a:t> iron</a:t>
            </a:r>
          </a:p>
          <a:p>
            <a:pPr lvl="2" algn="just">
              <a:lnSpc>
                <a:spcPct val="110000"/>
              </a:lnSpc>
            </a:pPr>
            <a:r>
              <a:rPr lang="en-US" altLang="en-US" dirty="0"/>
              <a:t>hemoglobin, myoglobin, catalases, peroxidases, cytochromes (a, b and c – involved in electron transport), cytochrome P450 (involved in drug metabolism)</a:t>
            </a:r>
          </a:p>
          <a:p>
            <a:pPr lvl="1" algn="just">
              <a:lnSpc>
                <a:spcPct val="110000"/>
              </a:lnSpc>
            </a:pPr>
            <a:r>
              <a:rPr lang="en-US" altLang="en-US" dirty="0"/>
              <a:t>Non-</a:t>
            </a:r>
            <a:r>
              <a:rPr lang="en-US" altLang="en-US" dirty="0" err="1"/>
              <a:t>heme</a:t>
            </a:r>
            <a:r>
              <a:rPr lang="en-US" altLang="en-US" dirty="0"/>
              <a:t> iron</a:t>
            </a:r>
          </a:p>
          <a:p>
            <a:pPr lvl="2" algn="just">
              <a:lnSpc>
                <a:spcPct val="110000"/>
              </a:lnSpc>
            </a:pPr>
            <a:r>
              <a:rPr lang="en-US" altLang="en-US" dirty="0"/>
              <a:t>ferritin, hemosiderin, </a:t>
            </a:r>
            <a:r>
              <a:rPr lang="en-US" altLang="en-US" dirty="0" err="1"/>
              <a:t>hemofuscin</a:t>
            </a:r>
            <a:r>
              <a:rPr lang="en-US" altLang="en-US" dirty="0"/>
              <a:t>, transferrin, </a:t>
            </a:r>
            <a:r>
              <a:rPr lang="en-US" altLang="en-US" dirty="0" err="1"/>
              <a:t>ferroflavoproteins</a:t>
            </a:r>
            <a:r>
              <a:rPr lang="en-US" altLang="en-US" dirty="0"/>
              <a:t>, aromatic amino acid hydroxylases</a:t>
            </a:r>
          </a:p>
          <a:p>
            <a:pPr algn="just">
              <a:lnSpc>
                <a:spcPct val="110000"/>
              </a:lnSpc>
            </a:pPr>
            <a:r>
              <a:rPr lang="en-US" altLang="en-US" b="1" dirty="0"/>
              <a:t>Functions:</a:t>
            </a:r>
          </a:p>
          <a:p>
            <a:pPr algn="just">
              <a:lnSpc>
                <a:spcPct val="110000"/>
              </a:lnSpc>
            </a:pPr>
            <a:r>
              <a:rPr lang="en-US" altLang="en-US" dirty="0"/>
              <a:t>Formation of hemoglobin</a:t>
            </a:r>
          </a:p>
          <a:p>
            <a:pPr algn="just">
              <a:lnSpc>
                <a:spcPct val="110000"/>
              </a:lnSpc>
            </a:pPr>
            <a:r>
              <a:rPr lang="en-US" altLang="en-US" dirty="0"/>
              <a:t>Formation of enzymes</a:t>
            </a:r>
          </a:p>
          <a:p>
            <a:pPr algn="just">
              <a:lnSpc>
                <a:spcPct val="110000"/>
              </a:lnSpc>
            </a:pPr>
            <a:r>
              <a:rPr lang="en-US" altLang="en-US" b="1" dirty="0"/>
              <a:t>Storage: </a:t>
            </a:r>
            <a:r>
              <a:rPr lang="en-US" altLang="en-US" dirty="0"/>
              <a:t>Iron is stored in liver, bone marrow and spleen in the form of ferritin.</a:t>
            </a:r>
            <a:endParaRPr lang="en-US" altLang="en-US" b="1" dirty="0"/>
          </a:p>
          <a:p>
            <a:pPr marL="0" indent="0" algn="just">
              <a:lnSpc>
                <a:spcPct val="110000"/>
              </a:lnSpc>
              <a:buNone/>
            </a:pPr>
            <a:endParaRPr lang="en-US" altLang="en-US" dirty="0"/>
          </a:p>
          <a:p>
            <a:pPr marL="0" indent="0">
              <a:buNone/>
            </a:pPr>
            <a:endParaRPr lang="en-US" dirty="0"/>
          </a:p>
        </p:txBody>
      </p:sp>
      <p:sp>
        <p:nvSpPr>
          <p:cNvPr id="4" name="Date Placeholder 3"/>
          <p:cNvSpPr>
            <a:spLocks noGrp="1"/>
          </p:cNvSpPr>
          <p:nvPr>
            <p:ph type="dt" sz="half" idx="10"/>
          </p:nvPr>
        </p:nvSpPr>
        <p:spPr/>
        <p:txBody>
          <a:bodyPr/>
          <a:lstStyle/>
          <a:p>
            <a:fld id="{2CEAA4DD-4693-4657-B770-0D99A7C9873C}"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56</a:t>
            </a:fld>
            <a:endParaRPr lang="en-US"/>
          </a:p>
        </p:txBody>
      </p:sp>
    </p:spTree>
    <p:extLst>
      <p:ext uri="{BB962C8B-B14F-4D97-AF65-F5344CB8AC3E}">
        <p14:creationId xmlns:p14="http://schemas.microsoft.com/office/powerpoint/2010/main" xmlns="" val="16392922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Dietary sources and RDA- (Fe)</a:t>
            </a:r>
            <a:endParaRPr lang="en-US" dirty="0"/>
          </a:p>
        </p:txBody>
      </p:sp>
      <p:sp>
        <p:nvSpPr>
          <p:cNvPr id="3" name="Content Placeholder 2"/>
          <p:cNvSpPr>
            <a:spLocks noGrp="1"/>
          </p:cNvSpPr>
          <p:nvPr>
            <p:ph idx="1"/>
          </p:nvPr>
        </p:nvSpPr>
        <p:spPr/>
        <p:txBody>
          <a:bodyPr>
            <a:normAutofit fontScale="85000" lnSpcReduction="20000"/>
          </a:bodyPr>
          <a:lstStyle/>
          <a:p>
            <a:pPr algn="just">
              <a:lnSpc>
                <a:spcPct val="160000"/>
              </a:lnSpc>
            </a:pPr>
            <a:r>
              <a:rPr lang="en-US" altLang="en-US" b="1" dirty="0"/>
              <a:t>Foods: </a:t>
            </a:r>
            <a:r>
              <a:rPr lang="en-US" altLang="en-US" sz="2800" dirty="0"/>
              <a:t>Meat, egg, cereals and bread, leafy vegetable, liver, kidney, nuts and legumes.</a:t>
            </a:r>
          </a:p>
          <a:p>
            <a:pPr algn="just">
              <a:lnSpc>
                <a:spcPct val="160000"/>
              </a:lnSpc>
            </a:pPr>
            <a:r>
              <a:rPr lang="en-US" altLang="en-US" b="1" dirty="0"/>
              <a:t>Absorption </a:t>
            </a:r>
            <a:r>
              <a:rPr lang="en-US" altLang="en-US" dirty="0"/>
              <a:t>of iron is facilitated by ascorbic acid( </a:t>
            </a:r>
            <a:r>
              <a:rPr lang="en-US" altLang="en-US" dirty="0" err="1"/>
              <a:t>Vit</a:t>
            </a:r>
            <a:r>
              <a:rPr lang="en-US" altLang="en-US" dirty="0"/>
              <a:t> C) and inhibited by </a:t>
            </a:r>
            <a:r>
              <a:rPr lang="en-US" altLang="en-US" dirty="0" err="1"/>
              <a:t>phytic</a:t>
            </a:r>
            <a:r>
              <a:rPr lang="en-US" altLang="en-US" dirty="0"/>
              <a:t> acid and lack of gastric secretion</a:t>
            </a:r>
            <a:endParaRPr lang="en-US" altLang="en-US" sz="2800" dirty="0"/>
          </a:p>
          <a:p>
            <a:pPr algn="just">
              <a:lnSpc>
                <a:spcPct val="160000"/>
              </a:lnSpc>
            </a:pPr>
            <a:r>
              <a:rPr lang="en-US" altLang="en-US" b="1" dirty="0">
                <a:solidFill>
                  <a:srgbClr val="7030A0"/>
                </a:solidFill>
              </a:rPr>
              <a:t>RDA</a:t>
            </a:r>
            <a:r>
              <a:rPr lang="en-US" altLang="en-US" dirty="0">
                <a:solidFill>
                  <a:srgbClr val="7030A0"/>
                </a:solidFill>
              </a:rPr>
              <a:t>: (10-15mg/day)</a:t>
            </a:r>
          </a:p>
          <a:p>
            <a:pPr algn="just">
              <a:lnSpc>
                <a:spcPct val="160000"/>
              </a:lnSpc>
            </a:pPr>
            <a:r>
              <a:rPr lang="en-US" altLang="en-US" b="1" dirty="0"/>
              <a:t>Deficiency</a:t>
            </a:r>
            <a:r>
              <a:rPr lang="en-US" altLang="en-US" dirty="0"/>
              <a:t> of iron causes iron deficiency </a:t>
            </a:r>
            <a:r>
              <a:rPr lang="en-US" altLang="en-US" dirty="0" err="1">
                <a:solidFill>
                  <a:srgbClr val="C00000"/>
                </a:solidFill>
              </a:rPr>
              <a:t>anaemia</a:t>
            </a:r>
            <a:endParaRPr lang="en-US" altLang="en-US" dirty="0">
              <a:solidFill>
                <a:srgbClr val="C00000"/>
              </a:solidFill>
            </a:endParaRPr>
          </a:p>
          <a:p>
            <a:pPr algn="just">
              <a:lnSpc>
                <a:spcPct val="160000"/>
              </a:lnSpc>
              <a:buNone/>
            </a:pPr>
            <a:r>
              <a:rPr lang="en-US" altLang="en-US" dirty="0"/>
              <a:t>		</a:t>
            </a:r>
          </a:p>
          <a:p>
            <a:endParaRPr lang="en-US" dirty="0"/>
          </a:p>
        </p:txBody>
      </p:sp>
      <p:sp>
        <p:nvSpPr>
          <p:cNvPr id="4" name="Date Placeholder 3"/>
          <p:cNvSpPr>
            <a:spLocks noGrp="1"/>
          </p:cNvSpPr>
          <p:nvPr>
            <p:ph type="dt" sz="half" idx="10"/>
          </p:nvPr>
        </p:nvSpPr>
        <p:spPr/>
        <p:txBody>
          <a:bodyPr/>
          <a:lstStyle/>
          <a:p>
            <a:fld id="{1AC87726-9F2D-4CB1-A35D-116483DEAE43}"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57</a:t>
            </a:fld>
            <a:endParaRPr lang="en-US"/>
          </a:p>
        </p:txBody>
      </p:sp>
    </p:spTree>
    <p:extLst>
      <p:ext uri="{BB962C8B-B14F-4D97-AF65-F5344CB8AC3E}">
        <p14:creationId xmlns:p14="http://schemas.microsoft.com/office/powerpoint/2010/main" xmlns="" val="21803697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Iodine(I)</a:t>
            </a:r>
          </a:p>
        </p:txBody>
      </p:sp>
      <p:sp>
        <p:nvSpPr>
          <p:cNvPr id="3" name="Content Placeholder 2"/>
          <p:cNvSpPr>
            <a:spLocks noGrp="1"/>
          </p:cNvSpPr>
          <p:nvPr>
            <p:ph idx="1"/>
          </p:nvPr>
        </p:nvSpPr>
        <p:spPr/>
        <p:txBody>
          <a:bodyPr>
            <a:normAutofit fontScale="92500" lnSpcReduction="20000"/>
          </a:bodyPr>
          <a:lstStyle/>
          <a:p>
            <a:pPr algn="just">
              <a:lnSpc>
                <a:spcPct val="150000"/>
              </a:lnSpc>
            </a:pPr>
            <a:r>
              <a:rPr lang="en-US" altLang="en-US" b="1" dirty="0"/>
              <a:t>Functions:</a:t>
            </a:r>
          </a:p>
          <a:p>
            <a:pPr algn="just">
              <a:lnSpc>
                <a:spcPct val="150000"/>
              </a:lnSpc>
            </a:pPr>
            <a:r>
              <a:rPr lang="en-US" altLang="en-US" dirty="0"/>
              <a:t>Iodine is necessary for the formation of thyroid hormones (T-4 and T-3).</a:t>
            </a:r>
            <a:endParaRPr lang="en-US" altLang="en-US" b="1" dirty="0"/>
          </a:p>
          <a:p>
            <a:pPr algn="just">
              <a:lnSpc>
                <a:spcPct val="150000"/>
              </a:lnSpc>
            </a:pPr>
            <a:r>
              <a:rPr lang="en-US" altLang="en-US" b="1" dirty="0"/>
              <a:t>Foods: </a:t>
            </a:r>
            <a:r>
              <a:rPr lang="en-US" altLang="en-US" dirty="0"/>
              <a:t>Salt water, vegetables, fish and seaweeds are a good source of iodine. </a:t>
            </a:r>
            <a:r>
              <a:rPr lang="en-US" altLang="en-US" b="1" dirty="0"/>
              <a:t>Cabbage, turnip &amp; hard water</a:t>
            </a:r>
            <a:r>
              <a:rPr lang="en-US" altLang="en-US" b="1" dirty="0">
                <a:solidFill>
                  <a:schemeClr val="tx2"/>
                </a:solidFill>
              </a:rPr>
              <a:t>  </a:t>
            </a:r>
            <a:r>
              <a:rPr lang="en-US" altLang="en-US" b="1" dirty="0"/>
              <a:t>are (</a:t>
            </a:r>
            <a:r>
              <a:rPr lang="en-US" altLang="en-US" b="1" dirty="0" err="1"/>
              <a:t>goitrogens</a:t>
            </a:r>
            <a:r>
              <a:rPr lang="en-US" altLang="en-US" b="1" dirty="0"/>
              <a:t> ).</a:t>
            </a:r>
          </a:p>
          <a:p>
            <a:pPr algn="just">
              <a:lnSpc>
                <a:spcPct val="150000"/>
              </a:lnSpc>
            </a:pPr>
            <a:r>
              <a:rPr lang="en-US" altLang="en-US" dirty="0"/>
              <a:t>Deficiency of iodine causes goiter (enlargement of the thyroid gland) and cretinism in children.</a:t>
            </a:r>
          </a:p>
          <a:p>
            <a:pPr algn="just">
              <a:lnSpc>
                <a:spcPct val="150000"/>
              </a:lnSpc>
            </a:pPr>
            <a:r>
              <a:rPr lang="en-US" altLang="en-US" b="1" dirty="0">
                <a:solidFill>
                  <a:srgbClr val="00B0F0"/>
                </a:solidFill>
              </a:rPr>
              <a:t>RDA: </a:t>
            </a:r>
            <a:r>
              <a:rPr lang="en-US" altLang="en-US" dirty="0">
                <a:solidFill>
                  <a:srgbClr val="00B0F0"/>
                </a:solidFill>
              </a:rPr>
              <a:t>150 mcg per day.</a:t>
            </a:r>
            <a:endParaRPr lang="en-US" altLang="en-US" b="1" dirty="0">
              <a:solidFill>
                <a:srgbClr val="00B0F0"/>
              </a:solidFill>
            </a:endParaRPr>
          </a:p>
          <a:p>
            <a:pPr algn="just">
              <a:lnSpc>
                <a:spcPct val="150000"/>
              </a:lnSpc>
            </a:pPr>
            <a:endParaRPr lang="en-US" altLang="en-US" dirty="0"/>
          </a:p>
          <a:p>
            <a:pPr marL="0" indent="0">
              <a:buNone/>
            </a:pPr>
            <a:endParaRPr lang="en-US" dirty="0"/>
          </a:p>
        </p:txBody>
      </p:sp>
      <p:sp>
        <p:nvSpPr>
          <p:cNvPr id="4" name="Date Placeholder 3"/>
          <p:cNvSpPr>
            <a:spLocks noGrp="1"/>
          </p:cNvSpPr>
          <p:nvPr>
            <p:ph type="dt" sz="half" idx="10"/>
          </p:nvPr>
        </p:nvSpPr>
        <p:spPr/>
        <p:txBody>
          <a:bodyPr/>
          <a:lstStyle/>
          <a:p>
            <a:fld id="{FA9FA38E-2BB8-48F3-8D14-DD75F16E6CF5}"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58</a:t>
            </a:fld>
            <a:endParaRPr lang="en-US"/>
          </a:p>
        </p:txBody>
      </p:sp>
    </p:spTree>
    <p:extLst>
      <p:ext uri="{BB962C8B-B14F-4D97-AF65-F5344CB8AC3E}">
        <p14:creationId xmlns:p14="http://schemas.microsoft.com/office/powerpoint/2010/main" xmlns="" val="5540674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Fluorine (F)</a:t>
            </a:r>
          </a:p>
        </p:txBody>
      </p:sp>
      <p:sp>
        <p:nvSpPr>
          <p:cNvPr id="3" name="Content Placeholder 2"/>
          <p:cNvSpPr>
            <a:spLocks noGrp="1"/>
          </p:cNvSpPr>
          <p:nvPr>
            <p:ph idx="1"/>
          </p:nvPr>
        </p:nvSpPr>
        <p:spPr/>
        <p:txBody>
          <a:bodyPr>
            <a:normAutofit fontScale="92500" lnSpcReduction="20000"/>
          </a:bodyPr>
          <a:lstStyle/>
          <a:p>
            <a:pPr algn="just">
              <a:lnSpc>
                <a:spcPct val="110000"/>
              </a:lnSpc>
            </a:pPr>
            <a:r>
              <a:rPr lang="en-US" altLang="en-US" dirty="0"/>
              <a:t>Found in bone and teeth as Calcium fluoride. </a:t>
            </a:r>
          </a:p>
          <a:p>
            <a:pPr algn="just">
              <a:lnSpc>
                <a:spcPct val="110000"/>
              </a:lnSpc>
            </a:pPr>
            <a:r>
              <a:rPr lang="en-US" altLang="en-US" b="1" dirty="0"/>
              <a:t>Foods:</a:t>
            </a:r>
            <a:r>
              <a:rPr lang="en-US" altLang="en-US" dirty="0"/>
              <a:t> Fluoridated water, tea , seafood</a:t>
            </a:r>
          </a:p>
          <a:p>
            <a:pPr algn="just">
              <a:lnSpc>
                <a:spcPct val="110000"/>
              </a:lnSpc>
            </a:pPr>
            <a:r>
              <a:rPr lang="en-US" altLang="en-US" b="1" dirty="0"/>
              <a:t>Functions:</a:t>
            </a:r>
          </a:p>
          <a:p>
            <a:pPr algn="just">
              <a:lnSpc>
                <a:spcPct val="110000"/>
              </a:lnSpc>
            </a:pPr>
            <a:r>
              <a:rPr lang="en-US" altLang="en-US" dirty="0"/>
              <a:t> Form and harden teeth enamel</a:t>
            </a:r>
          </a:p>
          <a:p>
            <a:pPr algn="just">
              <a:lnSpc>
                <a:spcPct val="110000"/>
              </a:lnSpc>
            </a:pPr>
            <a:r>
              <a:rPr lang="en-US" altLang="en-US" dirty="0"/>
              <a:t>Build and maintains healthy bones.</a:t>
            </a:r>
          </a:p>
          <a:p>
            <a:pPr algn="just">
              <a:lnSpc>
                <a:spcPct val="110000"/>
              </a:lnSpc>
            </a:pPr>
            <a:r>
              <a:rPr lang="en-US" altLang="en-US" b="1" dirty="0"/>
              <a:t>Deficiency</a:t>
            </a:r>
            <a:r>
              <a:rPr lang="en-US" altLang="en-US" dirty="0"/>
              <a:t> causes weak teeth or increase in tooth cavities and brittle and weak bones.</a:t>
            </a:r>
          </a:p>
          <a:p>
            <a:pPr algn="just">
              <a:lnSpc>
                <a:spcPct val="110000"/>
              </a:lnSpc>
            </a:pPr>
            <a:r>
              <a:rPr lang="en-US" altLang="en-US" b="1" dirty="0"/>
              <a:t>Excessive</a:t>
            </a:r>
            <a:r>
              <a:rPr lang="en-US" altLang="en-US" dirty="0"/>
              <a:t>: Intake cause discoloration of the teeth</a:t>
            </a:r>
          </a:p>
          <a:p>
            <a:pPr algn="just">
              <a:lnSpc>
                <a:spcPct val="110000"/>
              </a:lnSpc>
            </a:pPr>
            <a:r>
              <a:rPr lang="en-US" altLang="en-US" b="1" dirty="0">
                <a:solidFill>
                  <a:srgbClr val="00B050"/>
                </a:solidFill>
              </a:rPr>
              <a:t>RDA</a:t>
            </a:r>
            <a:r>
              <a:rPr lang="en-US" altLang="en-US" dirty="0">
                <a:solidFill>
                  <a:srgbClr val="00B050"/>
                </a:solidFill>
              </a:rPr>
              <a:t>: 4mg/day</a:t>
            </a:r>
          </a:p>
          <a:p>
            <a:pPr marL="0" indent="0">
              <a:buNone/>
            </a:pPr>
            <a:endParaRPr lang="en-US" dirty="0"/>
          </a:p>
        </p:txBody>
      </p:sp>
      <p:sp>
        <p:nvSpPr>
          <p:cNvPr id="4" name="Date Placeholder 3"/>
          <p:cNvSpPr>
            <a:spLocks noGrp="1"/>
          </p:cNvSpPr>
          <p:nvPr>
            <p:ph type="dt" sz="half" idx="10"/>
          </p:nvPr>
        </p:nvSpPr>
        <p:spPr/>
        <p:txBody>
          <a:bodyPr/>
          <a:lstStyle/>
          <a:p>
            <a:fld id="{9921C9F0-2626-4157-8E49-1184E72EF7D1}"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59</a:t>
            </a:fld>
            <a:endParaRPr lang="en-US"/>
          </a:p>
        </p:txBody>
      </p:sp>
    </p:spTree>
    <p:extLst>
      <p:ext uri="{BB962C8B-B14F-4D97-AF65-F5344CB8AC3E}">
        <p14:creationId xmlns:p14="http://schemas.microsoft.com/office/powerpoint/2010/main" xmlns="" val="1813148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C3959CDD-E6B6-48BA-8412-579536F7A0A0}" type="slidenum">
              <a:rPr lang="en-US" altLang="en-US"/>
              <a:pPr/>
              <a:t>6</a:t>
            </a:fld>
            <a:endParaRPr lang="en-US" altLang="en-US"/>
          </a:p>
        </p:txBody>
      </p:sp>
      <p:sp>
        <p:nvSpPr>
          <p:cNvPr id="918530" name="Rectangle 2"/>
          <p:cNvSpPr>
            <a:spLocks noGrp="1" noChangeArrowheads="1"/>
          </p:cNvSpPr>
          <p:nvPr>
            <p:ph type="title"/>
          </p:nvPr>
        </p:nvSpPr>
        <p:spPr/>
        <p:txBody>
          <a:bodyPr/>
          <a:lstStyle/>
          <a:p>
            <a:pPr algn="ctr"/>
            <a:r>
              <a:rPr lang="en-US" altLang="en-US" b="1" dirty="0"/>
              <a:t>Vitamins Dose- Daily reference intake</a:t>
            </a:r>
            <a:r>
              <a:rPr lang="en-US" altLang="en-US" sz="1600" dirty="0"/>
              <a:t> </a:t>
            </a:r>
          </a:p>
        </p:txBody>
      </p:sp>
      <p:sp>
        <p:nvSpPr>
          <p:cNvPr id="918531" name="Rectangle 3"/>
          <p:cNvSpPr>
            <a:spLocks noGrp="1" noChangeArrowheads="1"/>
          </p:cNvSpPr>
          <p:nvPr>
            <p:ph type="body" idx="1"/>
          </p:nvPr>
        </p:nvSpPr>
        <p:spPr/>
        <p:txBody>
          <a:bodyPr>
            <a:normAutofit/>
          </a:bodyPr>
          <a:lstStyle/>
          <a:p>
            <a:pPr algn="just">
              <a:lnSpc>
                <a:spcPct val="150000"/>
              </a:lnSpc>
            </a:pPr>
            <a:r>
              <a:rPr lang="en-US" altLang="en-US" dirty="0"/>
              <a:t>In the United States, the Food and Drug Administration (FDA) sets </a:t>
            </a:r>
            <a:r>
              <a:rPr lang="en-US" altLang="en-US" b="1" dirty="0"/>
              <a:t>“Daily Reference Intakes”</a:t>
            </a:r>
            <a:r>
              <a:rPr lang="en-US" altLang="en-US" dirty="0"/>
              <a:t> which are the highest amounts of daily vitamins that are needed by 95% of the population.</a:t>
            </a:r>
          </a:p>
          <a:p>
            <a:pPr algn="just">
              <a:lnSpc>
                <a:spcPct val="150000"/>
              </a:lnSpc>
            </a:pPr>
            <a:r>
              <a:rPr lang="en-US" altLang="en-US" dirty="0"/>
              <a:t>Four categories of reference values- RDA, AI, UL, EAR.</a:t>
            </a:r>
          </a:p>
          <a:p>
            <a:pPr algn="just">
              <a:lnSpc>
                <a:spcPct val="150000"/>
              </a:lnSpc>
            </a:pPr>
            <a:endParaRPr lang="en-US" altLang="en-US" dirty="0"/>
          </a:p>
          <a:p>
            <a:pPr>
              <a:lnSpc>
                <a:spcPct val="90000"/>
              </a:lnSpc>
            </a:pPr>
            <a:endParaRPr lang="en-US" altLang="en-US" dirty="0"/>
          </a:p>
        </p:txBody>
      </p:sp>
      <p:sp>
        <p:nvSpPr>
          <p:cNvPr id="2" name="Date Placeholder 1"/>
          <p:cNvSpPr>
            <a:spLocks noGrp="1"/>
          </p:cNvSpPr>
          <p:nvPr>
            <p:ph type="dt" sz="half" idx="10"/>
          </p:nvPr>
        </p:nvSpPr>
        <p:spPr/>
        <p:txBody>
          <a:bodyPr/>
          <a:lstStyle/>
          <a:p>
            <a:fld id="{1CEE1AF9-A46A-4A00-B07D-BF9FBD255624}" type="datetime1">
              <a:rPr lang="en-US" smtClean="0"/>
              <a:pPr/>
              <a:t>1/28/2017</a:t>
            </a:fld>
            <a:endParaRPr lang="en-US"/>
          </a:p>
        </p:txBody>
      </p:sp>
    </p:spTree>
    <p:extLst>
      <p:ext uri="{BB962C8B-B14F-4D97-AF65-F5344CB8AC3E}">
        <p14:creationId xmlns:p14="http://schemas.microsoft.com/office/powerpoint/2010/main" xmlns="" val="290696513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Zinc (Zn)</a:t>
            </a:r>
          </a:p>
        </p:txBody>
      </p:sp>
      <p:sp>
        <p:nvSpPr>
          <p:cNvPr id="3" name="Content Placeholder 2"/>
          <p:cNvSpPr>
            <a:spLocks noGrp="1"/>
          </p:cNvSpPr>
          <p:nvPr>
            <p:ph idx="1"/>
          </p:nvPr>
        </p:nvSpPr>
        <p:spPr/>
        <p:txBody>
          <a:bodyPr>
            <a:normAutofit fontScale="92500" lnSpcReduction="10000"/>
          </a:bodyPr>
          <a:lstStyle/>
          <a:p>
            <a:pPr algn="just"/>
            <a:r>
              <a:rPr lang="en-US" altLang="en-US" sz="2400" dirty="0"/>
              <a:t>3</a:t>
            </a:r>
            <a:r>
              <a:rPr lang="en-US" altLang="en-US" sz="2400" baseline="30000" dirty="0"/>
              <a:t>rd</a:t>
            </a:r>
            <a:r>
              <a:rPr lang="en-US" altLang="en-US" sz="2400" dirty="0"/>
              <a:t>  most abundant trace element in body</a:t>
            </a:r>
          </a:p>
          <a:p>
            <a:pPr algn="just"/>
            <a:r>
              <a:rPr lang="en-US" altLang="en-US" sz="2400" dirty="0"/>
              <a:t>Biological roles</a:t>
            </a:r>
          </a:p>
          <a:p>
            <a:pPr lvl="1" algn="just"/>
            <a:r>
              <a:rPr lang="en-US" altLang="en-US" dirty="0"/>
              <a:t>Involved in over 200 human enzymes enzymes(</a:t>
            </a:r>
            <a:r>
              <a:rPr lang="en-US" altLang="en-US" dirty="0" err="1"/>
              <a:t>metalloenzymes</a:t>
            </a:r>
            <a:r>
              <a:rPr lang="en-US" altLang="en-US" dirty="0"/>
              <a:t>)</a:t>
            </a:r>
          </a:p>
          <a:p>
            <a:pPr lvl="2" algn="just"/>
            <a:r>
              <a:rPr lang="en-US" altLang="en-US" sz="2400" dirty="0"/>
              <a:t>Carbonic anhydrase</a:t>
            </a:r>
          </a:p>
          <a:p>
            <a:pPr lvl="2" algn="just"/>
            <a:r>
              <a:rPr lang="en-US" altLang="en-US" sz="2400" dirty="0"/>
              <a:t>Carboxypeptidase A</a:t>
            </a:r>
          </a:p>
          <a:p>
            <a:pPr lvl="3" algn="just"/>
            <a:r>
              <a:rPr lang="en-US" altLang="en-US" sz="2400" dirty="0"/>
              <a:t>Four types of proteases</a:t>
            </a:r>
          </a:p>
          <a:p>
            <a:pPr lvl="4" algn="just"/>
            <a:r>
              <a:rPr lang="en-US" altLang="en-US" sz="2400" dirty="0"/>
              <a:t>Serine</a:t>
            </a:r>
          </a:p>
          <a:p>
            <a:pPr lvl="4" algn="just"/>
            <a:r>
              <a:rPr lang="en-US" altLang="en-US" sz="2400" dirty="0"/>
              <a:t>Cysteine</a:t>
            </a:r>
          </a:p>
          <a:p>
            <a:pPr lvl="4" algn="just"/>
            <a:r>
              <a:rPr lang="en-US" altLang="en-US" sz="2400" dirty="0"/>
              <a:t>Aspartic acid</a:t>
            </a:r>
          </a:p>
          <a:p>
            <a:pPr lvl="4" algn="just"/>
            <a:r>
              <a:rPr lang="en-US" altLang="en-US" sz="2400" dirty="0"/>
              <a:t>Zinc</a:t>
            </a:r>
          </a:p>
          <a:p>
            <a:pPr lvl="2" algn="just"/>
            <a:r>
              <a:rPr lang="en-US" altLang="en-US" sz="2400" dirty="0"/>
              <a:t>ACE (angiotensin I </a:t>
            </a:r>
            <a:r>
              <a:rPr lang="en-US" altLang="en-US" sz="2400" dirty="0" err="1"/>
              <a:t>convering</a:t>
            </a:r>
            <a:r>
              <a:rPr lang="en-US" altLang="en-US" sz="2400" dirty="0"/>
              <a:t> enzyme)</a:t>
            </a:r>
          </a:p>
          <a:p>
            <a:pPr lvl="2" algn="just"/>
            <a:r>
              <a:rPr lang="en-US" altLang="en-US" sz="2400" dirty="0"/>
              <a:t>RNA and DNA polymerases</a:t>
            </a:r>
          </a:p>
          <a:p>
            <a:endParaRPr lang="en-US" altLang="en-US" dirty="0">
              <a:solidFill>
                <a:srgbClr val="FFFF00"/>
              </a:solidFill>
            </a:endParaRPr>
          </a:p>
          <a:p>
            <a:endParaRPr lang="en-US" dirty="0"/>
          </a:p>
        </p:txBody>
      </p:sp>
      <p:sp>
        <p:nvSpPr>
          <p:cNvPr id="4" name="Date Placeholder 3"/>
          <p:cNvSpPr>
            <a:spLocks noGrp="1"/>
          </p:cNvSpPr>
          <p:nvPr>
            <p:ph type="dt" sz="half" idx="10"/>
          </p:nvPr>
        </p:nvSpPr>
        <p:spPr/>
        <p:txBody>
          <a:bodyPr/>
          <a:lstStyle/>
          <a:p>
            <a:fld id="{0FBAF5CD-F295-4C46-9573-A0F572B7EBCE}"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60</a:t>
            </a:fld>
            <a:endParaRPr lang="en-US"/>
          </a:p>
        </p:txBody>
      </p:sp>
    </p:spTree>
    <p:extLst>
      <p:ext uri="{BB962C8B-B14F-4D97-AF65-F5344CB8AC3E}">
        <p14:creationId xmlns:p14="http://schemas.microsoft.com/office/powerpoint/2010/main" xmlns="" val="230896871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Zinc (Zn)</a:t>
            </a:r>
            <a:endParaRPr lang="en-US" dirty="0"/>
          </a:p>
        </p:txBody>
      </p:sp>
      <p:sp>
        <p:nvSpPr>
          <p:cNvPr id="3" name="Content Placeholder 2"/>
          <p:cNvSpPr>
            <a:spLocks noGrp="1"/>
          </p:cNvSpPr>
          <p:nvPr>
            <p:ph idx="1"/>
          </p:nvPr>
        </p:nvSpPr>
        <p:spPr/>
        <p:txBody>
          <a:bodyPr>
            <a:normAutofit fontScale="85000" lnSpcReduction="20000"/>
          </a:bodyPr>
          <a:lstStyle/>
          <a:p>
            <a:r>
              <a:rPr lang="en-US" altLang="en-US" sz="2400" b="1" dirty="0"/>
              <a:t>Functions:</a:t>
            </a:r>
          </a:p>
          <a:p>
            <a:pPr lvl="1">
              <a:buClr>
                <a:schemeClr val="tx1"/>
              </a:buClr>
            </a:pPr>
            <a:r>
              <a:rPr lang="en-US" altLang="en-US" dirty="0"/>
              <a:t>Metabolism (functions in over 200 enzymatic reactions) </a:t>
            </a:r>
          </a:p>
          <a:p>
            <a:pPr lvl="1">
              <a:buClr>
                <a:schemeClr val="tx1"/>
              </a:buClr>
            </a:pPr>
            <a:r>
              <a:rPr lang="en-US" altLang="en-US" dirty="0"/>
              <a:t>Antioxidant function</a:t>
            </a:r>
          </a:p>
          <a:p>
            <a:pPr lvl="1">
              <a:buClr>
                <a:schemeClr val="tx1"/>
              </a:buClr>
            </a:pPr>
            <a:r>
              <a:rPr lang="en-US" altLang="en-US" dirty="0"/>
              <a:t>Immunity and Wound healing</a:t>
            </a:r>
          </a:p>
          <a:p>
            <a:pPr lvl="1">
              <a:buClr>
                <a:schemeClr val="tx1"/>
              </a:buClr>
            </a:pPr>
            <a:r>
              <a:rPr lang="en-US" altLang="en-US" dirty="0"/>
              <a:t>Fetal Growth and Development</a:t>
            </a:r>
          </a:p>
          <a:p>
            <a:pPr lvl="1">
              <a:buClr>
                <a:schemeClr val="tx1"/>
              </a:buClr>
            </a:pPr>
            <a:r>
              <a:rPr lang="en-US" altLang="en-US" dirty="0"/>
              <a:t>Production of brain neurotransmitters</a:t>
            </a:r>
          </a:p>
          <a:p>
            <a:r>
              <a:rPr lang="en-US" b="1" dirty="0"/>
              <a:t>Foods: </a:t>
            </a:r>
            <a:r>
              <a:rPr lang="en-US" dirty="0"/>
              <a:t>Meat, Liver, Nuts, Eggs and dairy foods</a:t>
            </a:r>
          </a:p>
          <a:p>
            <a:r>
              <a:rPr lang="en-US" b="1" dirty="0"/>
              <a:t>Deficiency:</a:t>
            </a:r>
          </a:p>
          <a:p>
            <a:r>
              <a:rPr lang="en-US" dirty="0"/>
              <a:t>Poor immunity</a:t>
            </a:r>
          </a:p>
          <a:p>
            <a:r>
              <a:rPr lang="en-US" dirty="0"/>
              <a:t>Reduction in collagen synthesis</a:t>
            </a:r>
          </a:p>
          <a:p>
            <a:r>
              <a:rPr lang="en-US" dirty="0"/>
              <a:t>Acne</a:t>
            </a:r>
          </a:p>
          <a:p>
            <a:r>
              <a:rPr lang="en-US" altLang="en-US" dirty="0"/>
              <a:t> Poor growth, delayed wound healing, impairment of sexual development and decreased taste perception</a:t>
            </a:r>
          </a:p>
          <a:p>
            <a:pPr marL="0" indent="0">
              <a:buNone/>
            </a:pPr>
            <a:endParaRPr lang="en-US" b="1" dirty="0"/>
          </a:p>
        </p:txBody>
      </p:sp>
      <p:sp>
        <p:nvSpPr>
          <p:cNvPr id="4" name="Date Placeholder 3"/>
          <p:cNvSpPr>
            <a:spLocks noGrp="1"/>
          </p:cNvSpPr>
          <p:nvPr>
            <p:ph type="dt" sz="half" idx="10"/>
          </p:nvPr>
        </p:nvSpPr>
        <p:spPr/>
        <p:txBody>
          <a:bodyPr/>
          <a:lstStyle/>
          <a:p>
            <a:fld id="{D962EEEC-8A02-458A-BF71-B960ABBE27BD}"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61</a:t>
            </a:fld>
            <a:endParaRPr lang="en-US"/>
          </a:p>
        </p:txBody>
      </p:sp>
    </p:spTree>
    <p:extLst>
      <p:ext uri="{BB962C8B-B14F-4D97-AF65-F5344CB8AC3E}">
        <p14:creationId xmlns:p14="http://schemas.microsoft.com/office/powerpoint/2010/main" xmlns="" val="34840676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Zinc (Zn)</a:t>
            </a:r>
            <a:endParaRPr lang="en-US" dirty="0"/>
          </a:p>
        </p:txBody>
      </p:sp>
      <p:sp>
        <p:nvSpPr>
          <p:cNvPr id="3" name="Content Placeholder 2"/>
          <p:cNvSpPr>
            <a:spLocks noGrp="1"/>
          </p:cNvSpPr>
          <p:nvPr>
            <p:ph idx="1"/>
          </p:nvPr>
        </p:nvSpPr>
        <p:spPr>
          <a:ln>
            <a:solidFill>
              <a:schemeClr val="accent1"/>
            </a:solidFill>
          </a:ln>
        </p:spPr>
        <p:txBody>
          <a:bodyPr/>
          <a:lstStyle/>
          <a:p>
            <a:pPr algn="just">
              <a:lnSpc>
                <a:spcPct val="150000"/>
              </a:lnSpc>
            </a:pPr>
            <a:r>
              <a:rPr lang="en-US" altLang="en-US" dirty="0"/>
              <a:t>Zinc is present in </a:t>
            </a:r>
            <a:r>
              <a:rPr lang="en-US" altLang="en-US" b="1" i="1" dirty="0"/>
              <a:t>gustin</a:t>
            </a:r>
            <a:r>
              <a:rPr lang="en-US" altLang="en-US" dirty="0"/>
              <a:t>, a salivary polypeptide that is necessary for the development of taste buds.</a:t>
            </a:r>
          </a:p>
          <a:p>
            <a:pPr algn="just">
              <a:lnSpc>
                <a:spcPct val="150000"/>
              </a:lnSpc>
            </a:pPr>
            <a:r>
              <a:rPr lang="en-US" altLang="en-US" dirty="0"/>
              <a:t>Zinc absorption appears to be dependent on a transport protein, </a:t>
            </a:r>
            <a:r>
              <a:rPr lang="en-US" altLang="en-US" b="1" dirty="0">
                <a:solidFill>
                  <a:schemeClr val="accent4"/>
                </a:solidFill>
              </a:rPr>
              <a:t>Metallothionein</a:t>
            </a:r>
            <a:r>
              <a:rPr lang="en-US" altLang="en-US" b="1" dirty="0"/>
              <a:t>.</a:t>
            </a:r>
          </a:p>
          <a:p>
            <a:pPr algn="just">
              <a:lnSpc>
                <a:spcPct val="150000"/>
              </a:lnSpc>
            </a:pPr>
            <a:r>
              <a:rPr lang="en-US" altLang="en-US" b="1" dirty="0">
                <a:solidFill>
                  <a:srgbClr val="FFC000"/>
                </a:solidFill>
              </a:rPr>
              <a:t>RDA: </a:t>
            </a:r>
            <a:r>
              <a:rPr lang="en-US" altLang="en-US" dirty="0">
                <a:solidFill>
                  <a:srgbClr val="FFC000"/>
                </a:solidFill>
              </a:rPr>
              <a:t>11-15 mg/day</a:t>
            </a:r>
            <a:endParaRPr lang="en-US" altLang="en-US" b="1" dirty="0">
              <a:solidFill>
                <a:srgbClr val="FFC000"/>
              </a:solidFill>
            </a:endParaRPr>
          </a:p>
          <a:p>
            <a:pPr marL="0" indent="0" algn="just">
              <a:buNone/>
            </a:pPr>
            <a:endParaRPr lang="en-US" altLang="en-US" dirty="0"/>
          </a:p>
          <a:p>
            <a:pPr marL="0" indent="0">
              <a:buNone/>
            </a:pPr>
            <a:endParaRPr lang="en-US" dirty="0"/>
          </a:p>
        </p:txBody>
      </p:sp>
      <p:sp>
        <p:nvSpPr>
          <p:cNvPr id="4" name="Date Placeholder 3"/>
          <p:cNvSpPr>
            <a:spLocks noGrp="1"/>
          </p:cNvSpPr>
          <p:nvPr>
            <p:ph type="dt" sz="half" idx="10"/>
          </p:nvPr>
        </p:nvSpPr>
        <p:spPr/>
        <p:txBody>
          <a:bodyPr/>
          <a:lstStyle/>
          <a:p>
            <a:fld id="{CFFCAF44-E1FC-43BF-B89E-4C4302F9A3F5}"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62</a:t>
            </a:fld>
            <a:endParaRPr lang="en-US"/>
          </a:p>
        </p:txBody>
      </p:sp>
    </p:spTree>
    <p:extLst>
      <p:ext uri="{BB962C8B-B14F-4D97-AF65-F5344CB8AC3E}">
        <p14:creationId xmlns:p14="http://schemas.microsoft.com/office/powerpoint/2010/main" xmlns="" val="215861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a:t>Vitamins Dose- Daily reference intake</a:t>
            </a:r>
            <a:r>
              <a:rPr lang="en-US" altLang="en-US" sz="1600" dirty="0"/>
              <a:t> </a:t>
            </a:r>
            <a:endParaRPr lang="en-US" dirty="0"/>
          </a:p>
        </p:txBody>
      </p:sp>
      <p:sp>
        <p:nvSpPr>
          <p:cNvPr id="3" name="Content Placeholder 2"/>
          <p:cNvSpPr>
            <a:spLocks noGrp="1"/>
          </p:cNvSpPr>
          <p:nvPr>
            <p:ph idx="1"/>
          </p:nvPr>
        </p:nvSpPr>
        <p:spPr>
          <a:xfrm>
            <a:off x="838200" y="1406770"/>
            <a:ext cx="10515600" cy="5451230"/>
          </a:xfrm>
        </p:spPr>
        <p:txBody>
          <a:bodyPr>
            <a:normAutofit fontScale="85000" lnSpcReduction="20000"/>
          </a:bodyPr>
          <a:lstStyle/>
          <a:p>
            <a:pPr marL="914400" lvl="1" indent="-457200" algn="just">
              <a:lnSpc>
                <a:spcPct val="160000"/>
              </a:lnSpc>
              <a:buFontTx/>
              <a:buAutoNum type="arabicPeriod"/>
            </a:pPr>
            <a:r>
              <a:rPr lang="en-US" altLang="en-US" sz="2800" b="1" dirty="0"/>
              <a:t>Recommended Dietary Allowances (RDA): </a:t>
            </a:r>
            <a:r>
              <a:rPr lang="en-US" altLang="en-US" sz="2800" dirty="0"/>
              <a:t>It is the</a:t>
            </a:r>
            <a:r>
              <a:rPr lang="en-US" altLang="en-US" sz="2800" b="1" dirty="0"/>
              <a:t> </a:t>
            </a:r>
            <a:r>
              <a:rPr lang="en-US" altLang="en-US" sz="2800" dirty="0"/>
              <a:t>daily dietary intake levels sufficient to meet the nutrient requirements of approximately 98% of healthy people</a:t>
            </a:r>
            <a:endParaRPr lang="en-US" altLang="en-US" sz="2800" b="1" dirty="0"/>
          </a:p>
          <a:p>
            <a:pPr marL="914400" lvl="1" indent="-457200" algn="just">
              <a:lnSpc>
                <a:spcPct val="160000"/>
              </a:lnSpc>
              <a:buFontTx/>
              <a:buAutoNum type="arabicPeriod"/>
            </a:pPr>
            <a:r>
              <a:rPr lang="en-US" altLang="en-US" sz="2800" b="1" dirty="0"/>
              <a:t>Adequate Intakes (AI): </a:t>
            </a:r>
            <a:r>
              <a:rPr lang="en-US" altLang="en-US" sz="2800" dirty="0"/>
              <a:t>The amount of a nutrient thought to be adequate for most people; used when EAR &amp; RDA can not be determined.</a:t>
            </a:r>
          </a:p>
          <a:p>
            <a:pPr marL="971550" lvl="1" indent="-514350" algn="just">
              <a:lnSpc>
                <a:spcPct val="160000"/>
              </a:lnSpc>
              <a:buFont typeface="+mj-lt"/>
              <a:buAutoNum type="arabicPeriod"/>
            </a:pPr>
            <a:r>
              <a:rPr lang="en-US" altLang="en-US" sz="2800" b="1" dirty="0"/>
              <a:t>Estimated Average Requirements (EAR):  </a:t>
            </a:r>
            <a:r>
              <a:rPr lang="en-US" altLang="en-US" sz="2800" dirty="0"/>
              <a:t>The amount of a nutrient that meets the requirement of 50% of the people of a particular age &amp; gender</a:t>
            </a:r>
            <a:endParaRPr lang="en-US" altLang="en-US" sz="2800" b="1" dirty="0"/>
          </a:p>
          <a:p>
            <a:pPr marL="971550" lvl="1" indent="-514350" algn="just">
              <a:lnSpc>
                <a:spcPct val="160000"/>
              </a:lnSpc>
              <a:buFont typeface="+mj-lt"/>
              <a:buAutoNum type="arabicPeriod"/>
            </a:pPr>
            <a:r>
              <a:rPr lang="en-US" altLang="en-US" sz="2800" b="1" dirty="0"/>
              <a:t>Tolerable Upper Intake Levels (UL):  </a:t>
            </a:r>
            <a:r>
              <a:rPr lang="en-US" altLang="en-US" sz="2800" dirty="0"/>
              <a:t>The maximum amount of a nutrient that is unlikely to pose risk or harm in healthy people when consumed daily; intake above the UL can be harmful.</a:t>
            </a:r>
          </a:p>
          <a:p>
            <a:endParaRPr lang="en-US" dirty="0"/>
          </a:p>
        </p:txBody>
      </p:sp>
      <p:sp>
        <p:nvSpPr>
          <p:cNvPr id="4" name="Date Placeholder 3"/>
          <p:cNvSpPr>
            <a:spLocks noGrp="1"/>
          </p:cNvSpPr>
          <p:nvPr>
            <p:ph type="dt" sz="half" idx="10"/>
          </p:nvPr>
        </p:nvSpPr>
        <p:spPr/>
        <p:txBody>
          <a:bodyPr/>
          <a:lstStyle/>
          <a:p>
            <a:fld id="{EE383507-152D-43D4-9214-342BE3B053D2}"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7</a:t>
            </a:fld>
            <a:endParaRPr lang="en-US"/>
          </a:p>
        </p:txBody>
      </p:sp>
    </p:spTree>
    <p:extLst>
      <p:ext uri="{BB962C8B-B14F-4D97-AF65-F5344CB8AC3E}">
        <p14:creationId xmlns:p14="http://schemas.microsoft.com/office/powerpoint/2010/main" xmlns="" val="4100615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a:t>Vitamins Dose- Daily reference intake</a:t>
            </a:r>
            <a:r>
              <a:rPr lang="en-US" altLang="en-US" sz="1600" dirty="0"/>
              <a:t> </a:t>
            </a:r>
            <a:endParaRPr lang="en-US" dirty="0"/>
          </a:p>
        </p:txBody>
      </p:sp>
      <p:pic>
        <p:nvPicPr>
          <p:cNvPr id="4" name="Content Placeholder 3" descr="Intake Values"/>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838201" y="1690689"/>
            <a:ext cx="10515600" cy="500553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Date Placeholder 2"/>
          <p:cNvSpPr>
            <a:spLocks noGrp="1"/>
          </p:cNvSpPr>
          <p:nvPr>
            <p:ph type="dt" sz="half" idx="10"/>
          </p:nvPr>
        </p:nvSpPr>
        <p:spPr/>
        <p:txBody>
          <a:bodyPr/>
          <a:lstStyle/>
          <a:p>
            <a:fld id="{543CA668-8B3A-4F3C-9AF8-002508A1EBD9}"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8</a:t>
            </a:fld>
            <a:endParaRPr lang="en-US"/>
          </a:p>
        </p:txBody>
      </p:sp>
    </p:spTree>
    <p:extLst>
      <p:ext uri="{BB962C8B-B14F-4D97-AF65-F5344CB8AC3E}">
        <p14:creationId xmlns:p14="http://schemas.microsoft.com/office/powerpoint/2010/main" xmlns="" val="1842358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350497"/>
          </a:xfrm>
        </p:spPr>
        <p:txBody>
          <a:bodyPr/>
          <a:lstStyle/>
          <a:p>
            <a:pPr algn="ctr"/>
            <a:r>
              <a:rPr lang="en-US" b="1" dirty="0"/>
              <a:t>Vitamins- Classification</a:t>
            </a:r>
          </a:p>
        </p:txBody>
      </p:sp>
      <p:pic>
        <p:nvPicPr>
          <p:cNvPr id="4" name="Picture 4" descr="Picture1.jpg"/>
          <p:cNvPicPr>
            <a:picLocks noGrp="1" noChangeAspect="1"/>
          </p:cNvPicPr>
          <p:nvPr>
            <p:ph idx="1"/>
          </p:nvPr>
        </p:nvPicPr>
        <p:blipFill rotWithShape="1">
          <a:blip r:embed="rId2">
            <a:extLst>
              <a:ext uri="{28A0092B-C50C-407E-A947-70E740481C1C}">
                <a14:useLocalDpi xmlns:a14="http://schemas.microsoft.com/office/drawing/2010/main" xmlns="" val="0"/>
              </a:ext>
            </a:extLst>
          </a:blip>
          <a:srcRect l="6799" t="2659" r="8215"/>
          <a:stretch/>
        </p:blipFill>
        <p:spPr bwMode="auto">
          <a:xfrm>
            <a:off x="838200" y="1690689"/>
            <a:ext cx="10515600" cy="50618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fld id="{4D42DCDC-1062-46BC-8542-4F913E8C8B4E}" type="datetime1">
              <a:rPr lang="en-US" smtClean="0"/>
              <a:pPr/>
              <a:t>1/28/2017</a:t>
            </a:fld>
            <a:endParaRPr lang="en-US"/>
          </a:p>
        </p:txBody>
      </p:sp>
      <p:sp>
        <p:nvSpPr>
          <p:cNvPr id="5" name="Slide Number Placeholder 4"/>
          <p:cNvSpPr>
            <a:spLocks noGrp="1"/>
          </p:cNvSpPr>
          <p:nvPr>
            <p:ph type="sldNum" sz="quarter" idx="12"/>
          </p:nvPr>
        </p:nvSpPr>
        <p:spPr/>
        <p:txBody>
          <a:bodyPr/>
          <a:lstStyle/>
          <a:p>
            <a:fld id="{5666DD11-08E1-46C7-AFF3-3AF994068211}" type="slidenum">
              <a:rPr lang="en-US" smtClean="0"/>
              <a:pPr/>
              <a:t>9</a:t>
            </a:fld>
            <a:endParaRPr lang="en-US"/>
          </a:p>
        </p:txBody>
      </p:sp>
    </p:spTree>
    <p:extLst>
      <p:ext uri="{BB962C8B-B14F-4D97-AF65-F5344CB8AC3E}">
        <p14:creationId xmlns:p14="http://schemas.microsoft.com/office/powerpoint/2010/main" xmlns="" val="36881746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768</TotalTime>
  <Words>2504</Words>
  <Application>Microsoft Office PowerPoint</Application>
  <PresentationFormat>Custom</PresentationFormat>
  <Paragraphs>486</Paragraphs>
  <Slides>62</Slides>
  <Notes>4</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Office Theme</vt:lpstr>
      <vt:lpstr>Vitamins and Minerals</vt:lpstr>
      <vt:lpstr>Vitamin- History </vt:lpstr>
      <vt:lpstr>Vitamins- Definition</vt:lpstr>
      <vt:lpstr>Vitamins</vt:lpstr>
      <vt:lpstr>Role of vitamins in Body Metabolism</vt:lpstr>
      <vt:lpstr>Vitamins Dose- Daily reference intake </vt:lpstr>
      <vt:lpstr>Vitamins Dose- Daily reference intake </vt:lpstr>
      <vt:lpstr>Vitamins Dose- Daily reference intake </vt:lpstr>
      <vt:lpstr>Vitamins- Classification</vt:lpstr>
      <vt:lpstr>Water Soluble Vitamins</vt:lpstr>
      <vt:lpstr>Slide 11</vt:lpstr>
      <vt:lpstr>Slide 12</vt:lpstr>
      <vt:lpstr>Slide 13</vt:lpstr>
      <vt:lpstr>Slide 14</vt:lpstr>
      <vt:lpstr>Slide 15</vt:lpstr>
      <vt:lpstr>Slide 16</vt:lpstr>
      <vt:lpstr>Slide 17</vt:lpstr>
      <vt:lpstr>Slide 18</vt:lpstr>
      <vt:lpstr>Slide 19</vt:lpstr>
      <vt:lpstr>Slide 20</vt:lpstr>
      <vt:lpstr>Fat Soluble Vitamins</vt:lpstr>
      <vt:lpstr> Fat Soluble Vitamins  </vt:lpstr>
      <vt:lpstr>Slide 23</vt:lpstr>
      <vt:lpstr>Slide 24</vt:lpstr>
      <vt:lpstr>Slide 25</vt:lpstr>
      <vt:lpstr>Slide 26</vt:lpstr>
      <vt:lpstr>Cases of Vitamin Deficiency and Toxicity</vt:lpstr>
      <vt:lpstr>Cases of Vitamin Deficiency and Toxicity</vt:lpstr>
      <vt:lpstr>Cases of Vitamin Deficiency and Toxicity</vt:lpstr>
      <vt:lpstr>Minerals</vt:lpstr>
      <vt:lpstr>General Functions of Minerals</vt:lpstr>
      <vt:lpstr>Minerals Vs Vitamins</vt:lpstr>
      <vt:lpstr>Minerals- Classification</vt:lpstr>
      <vt:lpstr>1. Major Minerals</vt:lpstr>
      <vt:lpstr>Calcium (Ca)</vt:lpstr>
      <vt:lpstr>Dietary sources and RDA- Ca</vt:lpstr>
      <vt:lpstr>Phosphorous (P)</vt:lpstr>
      <vt:lpstr>Phosphorous (P)</vt:lpstr>
      <vt:lpstr>Dietary sources and RDA- (P)</vt:lpstr>
      <vt:lpstr>Sodium- (Na)</vt:lpstr>
      <vt:lpstr>Sodium- (Na)</vt:lpstr>
      <vt:lpstr>Dietary sources and RDA- (Na)</vt:lpstr>
      <vt:lpstr>Potassium(K)</vt:lpstr>
      <vt:lpstr>Potassium(K)</vt:lpstr>
      <vt:lpstr>Dietary sources and RDA- (K)</vt:lpstr>
      <vt:lpstr>Chloride (Cl)</vt:lpstr>
      <vt:lpstr>Chloride (Cl)</vt:lpstr>
      <vt:lpstr>Dietary sources and RDA- (Cl)</vt:lpstr>
      <vt:lpstr>Sulphur(S)</vt:lpstr>
      <vt:lpstr>Sulphur(S)</vt:lpstr>
      <vt:lpstr>Dietary sources and RDA- (S)</vt:lpstr>
      <vt:lpstr>Magnesium (Mg)</vt:lpstr>
      <vt:lpstr>Magnesium (Mg)</vt:lpstr>
      <vt:lpstr>Dietary sources and RDA- (Mg)</vt:lpstr>
      <vt:lpstr>2. Microminerals (Trace elements)</vt:lpstr>
      <vt:lpstr>Iron (Fe)</vt:lpstr>
      <vt:lpstr>Dietary sources and RDA- (Fe)</vt:lpstr>
      <vt:lpstr>Iodine(I)</vt:lpstr>
      <vt:lpstr>Fluorine (F)</vt:lpstr>
      <vt:lpstr>Zinc (Zn)</vt:lpstr>
      <vt:lpstr>Zinc (Zn)</vt:lpstr>
      <vt:lpstr>Zinc (Zn)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Noor Ullah</dc:creator>
  <cp:lastModifiedBy>I Z K</cp:lastModifiedBy>
  <cp:revision>98</cp:revision>
  <dcterms:created xsi:type="dcterms:W3CDTF">2016-11-04T13:34:54Z</dcterms:created>
  <dcterms:modified xsi:type="dcterms:W3CDTF">2017-01-28T12:30:43Z</dcterms:modified>
</cp:coreProperties>
</file>