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3"/>
    <p:sldId id="258" r:id="rId4"/>
    <p:sldId id="259" r:id="rId5"/>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1" autoAdjust="0"/>
    <p:restoredTop sz="94660"/>
  </p:normalViewPr>
  <p:slideViewPr>
    <p:cSldViewPr snapToGrid="0">
      <p:cViewPr varScale="1">
        <p:scale>
          <a:sx n="53" d="100"/>
          <a:sy n="53" d="100"/>
        </p:scale>
        <p:origin x="18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viewProps" Target="viewProps.xml"/><Relationship Id="rId8" Type="http://schemas.openxmlformats.org/officeDocument/2006/relationships/presProps" Target="presProps.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FD42F7-718C-4B98-AAEC-167E6DDD60A7}" type="datetimeFigureOut">
              <a:rPr lang="en-US" smtClean="0"/>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B2AA4F-B828-4D7C-AFD3-893933DAFCB4}"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A1C593-65D0-4073-BCC9-577B9352EA97}"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618960-8005-486C-9A75-10CB2AAC16F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8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8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8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hyperlink" Target="https://www.education.com/games/kindergarten/math/" TargetMode="External"/><Relationship Id="rId2" Type="http://schemas.openxmlformats.org/officeDocument/2006/relationships/hyperlink" Target="https://littlelaureates.com/online-kg/" TargetMode="Externa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hyperlink" Target="https://www.elearners.com/education-resources/what-technologies-are-used-in-online-education/#:~:text=Technologies%20You%20Can%20Expect%20To%20Be%20Used%20In,and%20review%20them%20while%20commuting%20or%20otherwise%20" TargetMode="Externa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hyperlink" Target="https://pick-kart.com/online-classes-for-kindergarten/" TargetMode="Externa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BFB11">
                <a:alpha val="7000"/>
              </a:srgbClr>
            </a:gs>
            <a:gs pos="100000">
              <a:srgbClr val="838309"/>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654810"/>
            <a:ext cx="9144000" cy="2598420"/>
          </a:xfrm>
        </p:spPr>
        <p:txBody>
          <a:bodyPr>
            <a:normAutofit fontScale="90000"/>
          </a:bodyPr>
          <a:lstStyle/>
          <a:p>
            <a:r>
              <a:rPr lang="en-US" sz="4890" b="1" dirty="0">
                <a:latin typeface="Calibri" panose="020F0502020204030204" charset="0"/>
                <a:cs typeface="Calibri" panose="020F0502020204030204" charset="0"/>
              </a:rPr>
              <a:t>Everything You Need to Know About Online Classes for Kindergarten in India</a:t>
            </a:r>
            <a:endParaRPr lang="en-US" sz="4890" b="1" dirty="0">
              <a:latin typeface="Calibri" panose="020F0502020204030204" charset="0"/>
              <a:cs typeface="Calibri" panose="020F0502020204030204" charset="0"/>
            </a:endParaRPr>
          </a:p>
        </p:txBody>
      </p:sp>
      <p:pic>
        <p:nvPicPr>
          <p:cNvPr id="4" name="Picture 3" descr="little-laureates-1"/>
          <p:cNvPicPr>
            <a:picLocks noChangeAspect="1"/>
          </p:cNvPicPr>
          <p:nvPr/>
        </p:nvPicPr>
        <p:blipFill>
          <a:blip r:embed="rId1"/>
          <a:stretch>
            <a:fillRect/>
          </a:stretch>
        </p:blipFill>
        <p:spPr>
          <a:xfrm>
            <a:off x="9545955" y="104140"/>
            <a:ext cx="2646045" cy="123063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BFB11">
                <a:alpha val="7000"/>
              </a:srgbClr>
            </a:gs>
            <a:gs pos="100000">
              <a:srgbClr val="838309"/>
            </a:gs>
          </a:gsLst>
          <a:lin ang="5400000" scaled="0"/>
        </a:gradFill>
        <a:effectLst/>
      </p:bgPr>
    </p:bg>
    <p:spTree>
      <p:nvGrpSpPr>
        <p:cNvPr id="1" name=""/>
        <p:cNvGrpSpPr/>
        <p:nvPr/>
      </p:nvGrpSpPr>
      <p:grpSpPr>
        <a:xfrm>
          <a:off x="0" y="0"/>
          <a:ext cx="0" cy="0"/>
          <a:chOff x="0" y="0"/>
          <a:chExt cx="0" cy="0"/>
        </a:xfrm>
      </p:grpSpPr>
      <p:pic>
        <p:nvPicPr>
          <p:cNvPr id="4" name="Picture 3" descr="little-laureates-1"/>
          <p:cNvPicPr>
            <a:picLocks noChangeAspect="1"/>
          </p:cNvPicPr>
          <p:nvPr/>
        </p:nvPicPr>
        <p:blipFill>
          <a:blip r:embed="rId1"/>
          <a:stretch>
            <a:fillRect/>
          </a:stretch>
        </p:blipFill>
        <p:spPr>
          <a:xfrm>
            <a:off x="9545955" y="104140"/>
            <a:ext cx="2646045" cy="1230630"/>
          </a:xfrm>
          <a:prstGeom prst="rect">
            <a:avLst/>
          </a:prstGeom>
        </p:spPr>
      </p:pic>
      <p:sp>
        <p:nvSpPr>
          <p:cNvPr id="6" name="Text Box 5"/>
          <p:cNvSpPr txBox="1"/>
          <p:nvPr/>
        </p:nvSpPr>
        <p:spPr>
          <a:xfrm>
            <a:off x="356870" y="1364615"/>
            <a:ext cx="11357610" cy="4707890"/>
          </a:xfrm>
          <a:prstGeom prst="rect">
            <a:avLst/>
          </a:prstGeom>
          <a:noFill/>
        </p:spPr>
        <p:txBody>
          <a:bodyPr wrap="square" rtlCol="0">
            <a:spAutoFit/>
          </a:bodyPr>
          <a:p>
            <a:pPr algn="just"/>
            <a:r>
              <a:rPr lang="en-US" sz="1200">
                <a:latin typeface="Arial" panose="02080604020202020204" pitchFamily="34" charset="0"/>
                <a:cs typeface="Arial" panose="02080604020202020204" pitchFamily="34" charset="0"/>
              </a:rPr>
              <a:t>Online courses have the capability to have an impact on children in kindergarten. It can allow them to learn at their own pace, and it is about time one gives students more opportunities according to what they are interested in learning.</a:t>
            </a:r>
            <a:endParaRPr lang="en-US" sz="1200">
              <a:latin typeface="Arial" panose="02080604020202020204" pitchFamily="34" charset="0"/>
              <a:cs typeface="Arial" panose="02080604020202020204" pitchFamily="34" charset="0"/>
            </a:endParaRPr>
          </a:p>
          <a:p>
            <a:pPr algn="just"/>
            <a:endParaRPr lang="en-US" sz="1200">
              <a:latin typeface="Arial" panose="02080604020202020204" pitchFamily="34" charset="0"/>
              <a:cs typeface="Arial" panose="02080604020202020204" pitchFamily="34" charset="0"/>
            </a:endParaRPr>
          </a:p>
          <a:p>
            <a:pPr algn="just"/>
            <a:r>
              <a:rPr lang="en-US" sz="1200" b="1">
                <a:latin typeface="Arial" panose="02080604020202020204" pitchFamily="34" charset="0"/>
                <a:cs typeface="Arial" panose="02080604020202020204" pitchFamily="34" charset="0"/>
                <a:hlinkClick r:id="rId2" tooltip="" action="ppaction://hlinkfile"/>
              </a:rPr>
              <a:t>Online classes for Kindergarten in India</a:t>
            </a:r>
            <a:r>
              <a:rPr lang="en-US" sz="1200">
                <a:latin typeface="Arial" panose="02080604020202020204" pitchFamily="34" charset="0"/>
                <a:cs typeface="Arial" panose="02080604020202020204" pitchFamily="34" charset="0"/>
              </a:rPr>
              <a:t> could help kids get ahead with subjects that interest them if given a chance by teachers who encourage this type of environment, which provides better education overall than traditional classroom environments do nowadays. Schools should not only acknowledge online classes but also include these topics as part of the curriculum, so every child has options when deciding how he or she wants their future education path laid out during childhood years before high school graduation comes around.</a:t>
            </a:r>
            <a:endParaRPr lang="en-US" sz="1200">
              <a:latin typeface="Arial" panose="02080604020202020204" pitchFamily="34" charset="0"/>
              <a:cs typeface="Arial" panose="02080604020202020204" pitchFamily="34" charset="0"/>
            </a:endParaRPr>
          </a:p>
          <a:p>
            <a:pPr algn="just"/>
            <a:endParaRPr lang="en-US" sz="1200" b="1">
              <a:latin typeface="Arial" panose="02080604020202020204" pitchFamily="34" charset="0"/>
              <a:cs typeface="Arial" panose="02080604020202020204" pitchFamily="34" charset="0"/>
            </a:endParaRPr>
          </a:p>
          <a:p>
            <a:pPr algn="just"/>
            <a:r>
              <a:rPr lang="en-US" sz="1200" b="1">
                <a:latin typeface="Arial" panose="02080604020202020204" pitchFamily="34" charset="0"/>
                <a:cs typeface="Arial" panose="02080604020202020204" pitchFamily="34" charset="0"/>
              </a:rPr>
              <a:t>What are the benefits of online classes for Kindergarten’s learning?</a:t>
            </a:r>
            <a:endParaRPr lang="en-US" sz="1200">
              <a:latin typeface="Arial" panose="02080604020202020204" pitchFamily="34" charset="0"/>
              <a:cs typeface="Arial" panose="02080604020202020204" pitchFamily="34" charset="0"/>
            </a:endParaRPr>
          </a:p>
          <a:p>
            <a:pPr algn="just"/>
            <a:endParaRPr lang="en-US" sz="1200">
              <a:latin typeface="Arial" panose="02080604020202020204" pitchFamily="34" charset="0"/>
              <a:cs typeface="Arial" panose="02080604020202020204" pitchFamily="34" charset="0"/>
            </a:endParaRPr>
          </a:p>
          <a:p>
            <a:pPr algn="just"/>
            <a:r>
              <a:rPr lang="en-US" sz="1200">
                <a:latin typeface="Arial" panose="02080604020202020204" pitchFamily="34" charset="0"/>
                <a:cs typeface="Arial" panose="02080604020202020204" pitchFamily="34" charset="0"/>
              </a:rPr>
              <a:t>There are several reasons why the importance of online classes for kindergarten is important to parents. One, it allows for flexibility in terms of time and attendance. For instance, you can watch your children or do some work at home if you are at a remote location and not within sight of your instructor. Secondly, online classes offer more freedom and flexibility for children, especially regarding self-discipline.</a:t>
            </a:r>
            <a:endParaRPr lang="en-US" sz="1200">
              <a:latin typeface="Arial" panose="02080604020202020204" pitchFamily="34" charset="0"/>
              <a:cs typeface="Arial" panose="02080604020202020204" pitchFamily="34" charset="0"/>
            </a:endParaRPr>
          </a:p>
          <a:p>
            <a:pPr algn="just"/>
            <a:endParaRPr lang="en-US" sz="1200">
              <a:latin typeface="Arial" panose="02080604020202020204" pitchFamily="34" charset="0"/>
              <a:cs typeface="Arial" panose="02080604020202020204" pitchFamily="34" charset="0"/>
            </a:endParaRPr>
          </a:p>
          <a:p>
            <a:pPr algn="just"/>
            <a:r>
              <a:rPr lang="en-US" sz="1200">
                <a:latin typeface="Arial" panose="02080604020202020204" pitchFamily="34" charset="0"/>
                <a:cs typeface="Arial" panose="02080604020202020204" pitchFamily="34" charset="0"/>
              </a:rPr>
              <a:t>One of the benefits of online classes for kindergarten is that it allows children to gain academic knowledge and improve their skills in an interactive environment. It also develops leadership skills, discipline, organization, and teamwork among students. These skills are essential to everyone in the workforce and to life itself. Children are social beings and need to be able to interact with others in a safe setting, one in which they have the opportunity to learn and to acquire social skills. </a:t>
            </a:r>
            <a:r>
              <a:rPr lang="en-US" sz="1200" b="1">
                <a:latin typeface="Arial" panose="02080604020202020204" pitchFamily="34" charset="0"/>
                <a:cs typeface="Arial" panose="02080604020202020204" pitchFamily="34" charset="0"/>
                <a:hlinkClick r:id="rId3" tooltip="" action="ppaction://hlinkfile"/>
              </a:rPr>
              <a:t>Online learning</a:t>
            </a:r>
            <a:r>
              <a:rPr lang="en-US" sz="1200">
                <a:latin typeface="Arial" panose="02080604020202020204" pitchFamily="34" charset="0"/>
                <a:cs typeface="Arial" panose="02080604020202020204" pitchFamily="34" charset="0"/>
              </a:rPr>
              <a:t> is just the right venue for this.</a:t>
            </a:r>
            <a:endParaRPr lang="en-US" sz="1200">
              <a:latin typeface="Arial" panose="02080604020202020204" pitchFamily="34" charset="0"/>
              <a:cs typeface="Arial" panose="02080604020202020204" pitchFamily="34" charset="0"/>
            </a:endParaRPr>
          </a:p>
          <a:p>
            <a:pPr algn="just"/>
            <a:endParaRPr lang="en-US" sz="1200">
              <a:latin typeface="Arial" panose="02080604020202020204" pitchFamily="34" charset="0"/>
              <a:cs typeface="Arial" panose="02080604020202020204" pitchFamily="34" charset="0"/>
            </a:endParaRPr>
          </a:p>
          <a:p>
            <a:pPr algn="just"/>
            <a:r>
              <a:rPr lang="en-US" sz="1200">
                <a:latin typeface="Arial" panose="02080604020202020204" pitchFamily="34" charset="0"/>
                <a:cs typeface="Arial" panose="02080604020202020204" pitchFamily="34" charset="0"/>
              </a:rPr>
              <a:t>An additional benefit of online classes for kindergarten is that they provide a flexible schedule. Many families have working parents who cannot attend parenting classes during traditional school hours. In order to fit in parenting responsibilities around their busy schedules, many families have to take night classes or have their children take evening classes at a local college. Some parents are also restricted by their physical ability to attend a full-length class at a traditional time. Further, when there are extracurricular activities at local colleges that require a lot of dedication and energy, getting your child to fit into such circumstances can be very difficult. With online courses, however, your child will be able to get an all-over education that includes development of their social skills, leadership skills, discipline, and teamwork skills.</a:t>
            </a:r>
            <a:endParaRPr lang="en-US" sz="1200">
              <a:latin typeface="Arial" panose="02080604020202020204" pitchFamily="34" charset="0"/>
              <a:cs typeface="Arial" panose="0208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BFB11">
                <a:alpha val="7000"/>
              </a:srgbClr>
            </a:gs>
            <a:gs pos="100000">
              <a:srgbClr val="838309"/>
            </a:gs>
          </a:gsLst>
          <a:lin ang="5400000" scaled="0"/>
        </a:gradFill>
        <a:effectLst/>
      </p:bgPr>
    </p:bg>
    <p:spTree>
      <p:nvGrpSpPr>
        <p:cNvPr id="1" name=""/>
        <p:cNvGrpSpPr/>
        <p:nvPr/>
      </p:nvGrpSpPr>
      <p:grpSpPr>
        <a:xfrm>
          <a:off x="0" y="0"/>
          <a:ext cx="0" cy="0"/>
          <a:chOff x="0" y="0"/>
          <a:chExt cx="0" cy="0"/>
        </a:xfrm>
      </p:grpSpPr>
      <p:pic>
        <p:nvPicPr>
          <p:cNvPr id="4" name="Picture 3" descr="little-laureates-1"/>
          <p:cNvPicPr>
            <a:picLocks noChangeAspect="1"/>
          </p:cNvPicPr>
          <p:nvPr/>
        </p:nvPicPr>
        <p:blipFill>
          <a:blip r:embed="rId1"/>
          <a:stretch>
            <a:fillRect/>
          </a:stretch>
        </p:blipFill>
        <p:spPr>
          <a:xfrm>
            <a:off x="9934575" y="104140"/>
            <a:ext cx="2257425" cy="1049655"/>
          </a:xfrm>
          <a:prstGeom prst="rect">
            <a:avLst/>
          </a:prstGeom>
        </p:spPr>
      </p:pic>
      <p:sp>
        <p:nvSpPr>
          <p:cNvPr id="6" name="Text Box 5"/>
          <p:cNvSpPr txBox="1"/>
          <p:nvPr/>
        </p:nvSpPr>
        <p:spPr>
          <a:xfrm>
            <a:off x="404495" y="1263015"/>
            <a:ext cx="11357610" cy="5262245"/>
          </a:xfrm>
          <a:prstGeom prst="rect">
            <a:avLst/>
          </a:prstGeom>
          <a:noFill/>
        </p:spPr>
        <p:txBody>
          <a:bodyPr wrap="square" rtlCol="0">
            <a:spAutoFit/>
          </a:bodyPr>
          <a:p>
            <a:pPr algn="just"/>
            <a:r>
              <a:rPr lang="en-US" sz="1400">
                <a:latin typeface="Arial" panose="02080604020202020204" pitchFamily="34" charset="0"/>
                <a:cs typeface="Arial" panose="02080604020202020204" pitchFamily="34" charset="0"/>
              </a:rPr>
              <a:t>Another benefit is cost. When compared with a traditional face-to-face education, online courses cost significantly less. Online degree programs are available at various levels of affordability. Families with lower incomes can even take advantage of free online courses. This means that you do not have to pay for an up-front start-up fee as is required with some degree programs. This is the same for families that are not able to take time off from their job.</a:t>
            </a:r>
            <a:endParaRPr lang="en-US" sz="1400">
              <a:latin typeface="Arial" panose="02080604020202020204" pitchFamily="34" charset="0"/>
              <a:cs typeface="Arial" panose="02080604020202020204" pitchFamily="34" charset="0"/>
            </a:endParaRPr>
          </a:p>
          <a:p>
            <a:pPr algn="just"/>
            <a:endParaRPr lang="en-US" sz="1400">
              <a:latin typeface="Arial" panose="02080604020202020204" pitchFamily="34" charset="0"/>
              <a:cs typeface="Arial" panose="02080604020202020204" pitchFamily="34" charset="0"/>
            </a:endParaRPr>
          </a:p>
          <a:p>
            <a:pPr algn="just"/>
            <a:r>
              <a:rPr lang="en-US" sz="1400">
                <a:latin typeface="Arial" panose="02080604020202020204" pitchFamily="34" charset="0"/>
                <a:cs typeface="Arial" panose="02080604020202020204" pitchFamily="34" charset="0"/>
              </a:rPr>
              <a:t>Online classes can be taken from home, in your car, or on the road. This benefit can be especially important if your child has health issues that prevent them from sitting in a classroom all day. If this is the case, online classes offer a unique opportunity to continue to develop important life skills while still being mobile. You can also watch how your child progresses. This can help parents evaluate how their child is developing.</a:t>
            </a:r>
            <a:endParaRPr lang="en-US" sz="1400">
              <a:latin typeface="Arial" panose="02080604020202020204" pitchFamily="34" charset="0"/>
              <a:cs typeface="Arial" panose="02080604020202020204" pitchFamily="34" charset="0"/>
            </a:endParaRPr>
          </a:p>
          <a:p>
            <a:pPr algn="just"/>
            <a:endParaRPr lang="en-US" sz="1400">
              <a:latin typeface="Arial" panose="02080604020202020204" pitchFamily="34" charset="0"/>
              <a:cs typeface="Arial" panose="02080604020202020204" pitchFamily="34" charset="0"/>
            </a:endParaRPr>
          </a:p>
          <a:p>
            <a:pPr algn="just"/>
            <a:r>
              <a:rPr lang="en-US" sz="1400">
                <a:latin typeface="Arial" panose="02080604020202020204" pitchFamily="34" charset="0"/>
                <a:cs typeface="Arial" panose="02080604020202020204" pitchFamily="34" charset="0"/>
              </a:rPr>
              <a:t>The fourth benefit of online classes for kindergarten is that they can be done anytime and from anywhere. Students of all ages can take part in online classes. There is no need to be available in person to teach or guide your child. As long as you have a computer that is connected to the Internet, you can participate in online lessons.</a:t>
            </a:r>
            <a:endParaRPr lang="en-US" sz="1400">
              <a:latin typeface="Arial" panose="02080604020202020204" pitchFamily="34" charset="0"/>
              <a:cs typeface="Arial" panose="02080604020202020204" pitchFamily="34" charset="0"/>
            </a:endParaRPr>
          </a:p>
          <a:p>
            <a:pPr algn="just"/>
            <a:endParaRPr lang="en-US" sz="1400">
              <a:latin typeface="Arial" panose="02080604020202020204" pitchFamily="34" charset="0"/>
              <a:cs typeface="Arial" panose="02080604020202020204" pitchFamily="34" charset="0"/>
            </a:endParaRPr>
          </a:p>
          <a:p>
            <a:pPr algn="just"/>
            <a:r>
              <a:rPr lang="en-US" sz="1400">
                <a:latin typeface="Arial" panose="02080604020202020204" pitchFamily="34" charset="0"/>
                <a:cs typeface="Arial" panose="02080604020202020204" pitchFamily="34" charset="0"/>
              </a:rPr>
              <a:t>The fifth benefit of online classes for kindergarten is that you can get the materials needed for your online classes and also download them. This benefit is particularly useful if you are teaching several subjects. It would be difficult to make copies of materials and transport them to and from school. With the benefit of online classes, you can create a workable version of each lesson quickly and easily. Once you have created the needed materials, all you have to do is provide your students with access to the Internet.</a:t>
            </a:r>
            <a:endParaRPr lang="en-US" sz="1400">
              <a:latin typeface="Arial" panose="02080604020202020204" pitchFamily="34" charset="0"/>
              <a:cs typeface="Arial" panose="02080604020202020204" pitchFamily="34" charset="0"/>
            </a:endParaRPr>
          </a:p>
          <a:p>
            <a:pPr algn="just"/>
            <a:endParaRPr lang="en-US" sz="1400">
              <a:latin typeface="Arial" panose="02080604020202020204" pitchFamily="34" charset="0"/>
              <a:cs typeface="Arial" panose="02080604020202020204" pitchFamily="34" charset="0"/>
            </a:endParaRPr>
          </a:p>
          <a:p>
            <a:pPr algn="just"/>
            <a:r>
              <a:rPr lang="en-US" sz="1400">
                <a:latin typeface="Arial" panose="02080604020202020204" pitchFamily="34" charset="0"/>
                <a:cs typeface="Arial" panose="02080604020202020204" pitchFamily="34" charset="0"/>
              </a:rPr>
              <a:t>The benefits of online classes for kindergarten are valuable to both teachers and students alike. By using </a:t>
            </a:r>
            <a:r>
              <a:rPr lang="en-US" sz="1400" b="1">
                <a:latin typeface="Arial" panose="02080604020202020204" pitchFamily="34" charset="0"/>
                <a:cs typeface="Arial" panose="02080604020202020204" pitchFamily="34" charset="0"/>
                <a:hlinkClick r:id="rId2" tooltip="" action="ppaction://hlinkfile"/>
              </a:rPr>
              <a:t>online technology</a:t>
            </a:r>
            <a:r>
              <a:rPr lang="en-US" sz="1400">
                <a:latin typeface="Arial" panose="02080604020202020204" pitchFamily="34" charset="0"/>
                <a:cs typeface="Arial" panose="02080604020202020204" pitchFamily="34" charset="0"/>
              </a:rPr>
              <a:t>, both parties gain opportunities that would not otherwise be possible. Many online providers also offer additional resources that are helpful to both sides. If you are a teacher who is looking for methods of educating children at a reasonable cost, you may want to consider the benefits of online classes for kindergarten.</a:t>
            </a:r>
            <a:endParaRPr lang="en-US" sz="1400">
              <a:latin typeface="Arial" panose="02080604020202020204" pitchFamily="34" charset="0"/>
              <a:cs typeface="Arial" panose="0208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BFB11">
                <a:alpha val="7000"/>
              </a:srgbClr>
            </a:gs>
            <a:gs pos="100000">
              <a:srgbClr val="838309"/>
            </a:gs>
          </a:gsLst>
          <a:lin ang="5400000" scaled="0"/>
        </a:gradFill>
        <a:effectLst/>
      </p:bgPr>
    </p:bg>
    <p:spTree>
      <p:nvGrpSpPr>
        <p:cNvPr id="1" name=""/>
        <p:cNvGrpSpPr/>
        <p:nvPr/>
      </p:nvGrpSpPr>
      <p:grpSpPr>
        <a:xfrm>
          <a:off x="0" y="0"/>
          <a:ext cx="0" cy="0"/>
          <a:chOff x="0" y="0"/>
          <a:chExt cx="0" cy="0"/>
        </a:xfrm>
      </p:grpSpPr>
      <p:pic>
        <p:nvPicPr>
          <p:cNvPr id="4" name="Picture 3" descr="little-laureates-1"/>
          <p:cNvPicPr>
            <a:picLocks noChangeAspect="1"/>
          </p:cNvPicPr>
          <p:nvPr/>
        </p:nvPicPr>
        <p:blipFill>
          <a:blip r:embed="rId1"/>
          <a:stretch>
            <a:fillRect/>
          </a:stretch>
        </p:blipFill>
        <p:spPr>
          <a:xfrm>
            <a:off x="9685655" y="104140"/>
            <a:ext cx="2369820" cy="1102360"/>
          </a:xfrm>
          <a:prstGeom prst="rect">
            <a:avLst/>
          </a:prstGeom>
        </p:spPr>
      </p:pic>
      <p:sp>
        <p:nvSpPr>
          <p:cNvPr id="6" name="Text Box 5"/>
          <p:cNvSpPr txBox="1"/>
          <p:nvPr/>
        </p:nvSpPr>
        <p:spPr>
          <a:xfrm>
            <a:off x="131445" y="1078230"/>
            <a:ext cx="11643360" cy="2153285"/>
          </a:xfrm>
          <a:prstGeom prst="rect">
            <a:avLst/>
          </a:prstGeom>
          <a:noFill/>
        </p:spPr>
        <p:txBody>
          <a:bodyPr wrap="square" rtlCol="0">
            <a:spAutoFit/>
          </a:bodyPr>
          <a:p>
            <a:pPr algn="l"/>
            <a:r>
              <a:rPr lang="en-US" sz="1400" b="1">
                <a:latin typeface="Arial" panose="02080604020202020204" pitchFamily="34" charset="0"/>
                <a:cs typeface="Arial" panose="02080604020202020204" pitchFamily="34" charset="0"/>
              </a:rPr>
              <a:t>Final Take</a:t>
            </a:r>
            <a:endParaRPr lang="en-US" sz="1400">
              <a:latin typeface="Arial" panose="02080604020202020204" pitchFamily="34" charset="0"/>
              <a:cs typeface="Arial" panose="02080604020202020204" pitchFamily="34" charset="0"/>
            </a:endParaRPr>
          </a:p>
          <a:p>
            <a:pPr algn="l"/>
            <a:endParaRPr lang="en-US" sz="1400">
              <a:latin typeface="Arial" panose="02080604020202020204" pitchFamily="34" charset="0"/>
              <a:cs typeface="Arial" panose="02080604020202020204" pitchFamily="34" charset="0"/>
            </a:endParaRPr>
          </a:p>
          <a:p>
            <a:pPr algn="l"/>
            <a:r>
              <a:rPr lang="en-US" sz="1400">
                <a:latin typeface="Arial" panose="02080604020202020204" pitchFamily="34" charset="0"/>
                <a:cs typeface="Arial" panose="02080604020202020204" pitchFamily="34" charset="0"/>
              </a:rPr>
              <a:t>Online classes for kindergarten are important because they allow children to have more flexibility in their schedule. They can work at a pace that is right for them, and online teachers often provide additional resources which make learning fun, like books or games.</a:t>
            </a:r>
            <a:endParaRPr lang="en-US" sz="1400">
              <a:latin typeface="Arial" panose="02080604020202020204" pitchFamily="34" charset="0"/>
              <a:cs typeface="Arial" panose="02080604020202020204" pitchFamily="34" charset="0"/>
            </a:endParaRPr>
          </a:p>
          <a:p>
            <a:pPr algn="l"/>
            <a:endParaRPr lang="en-US" sz="1400" b="1">
              <a:latin typeface="Arial" panose="02080604020202020204" pitchFamily="34" charset="0"/>
              <a:cs typeface="Arial" panose="02080604020202020204" pitchFamily="34" charset="0"/>
            </a:endParaRPr>
          </a:p>
          <a:p>
            <a:pPr algn="l"/>
            <a:endParaRPr lang="en-US" sz="1400">
              <a:latin typeface="Arial" panose="02080604020202020204" pitchFamily="34" charset="0"/>
              <a:cs typeface="Arial" panose="02080604020202020204" pitchFamily="34" charset="0"/>
            </a:endParaRPr>
          </a:p>
          <a:p>
            <a:pPr algn="l"/>
            <a:r>
              <a:rPr lang="en-US" altLang="en-US" b="1">
                <a:latin typeface="Arial" panose="02080604020202020204" pitchFamily="34" charset="0"/>
                <a:cs typeface="Arial" panose="02080604020202020204" pitchFamily="34" charset="0"/>
              </a:rPr>
              <a:t>Source-</a:t>
            </a:r>
            <a:endParaRPr lang="en-US" altLang="en-US" b="1">
              <a:latin typeface="Arial" panose="02080604020202020204" pitchFamily="34" charset="0"/>
              <a:cs typeface="Arial" panose="02080604020202020204" pitchFamily="34" charset="0"/>
            </a:endParaRPr>
          </a:p>
          <a:p>
            <a:pPr algn="l"/>
            <a:r>
              <a:rPr lang="en-US" altLang="en-US" b="1">
                <a:latin typeface="Arial" panose="02080604020202020204" pitchFamily="34" charset="0"/>
                <a:cs typeface="Arial" panose="02080604020202020204" pitchFamily="34" charset="0"/>
                <a:hlinkClick r:id="rId2" tooltip="" action="ppaction://hlinkfile"/>
              </a:rPr>
              <a:t>https://pick-kart.com/online-classes-for-kindergarten/</a:t>
            </a:r>
            <a:endParaRPr lang="en-US" altLang="en-US" b="1">
              <a:latin typeface="Arial" panose="02080604020202020204" pitchFamily="34" charset="0"/>
              <a:cs typeface="Arial" panose="0208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5293</Words>
  <Application>WPS Presentation</Application>
  <PresentationFormat>Widescreen</PresentationFormat>
  <Paragraphs>32</Paragraphs>
  <Slides>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vt:i4>
      </vt:variant>
    </vt:vector>
  </HeadingPairs>
  <TitlesOfParts>
    <vt:vector size="15" baseType="lpstr">
      <vt:lpstr>Arial</vt:lpstr>
      <vt:lpstr>SimSun</vt:lpstr>
      <vt:lpstr>Wingdings</vt:lpstr>
      <vt:lpstr>DejaVu Sans</vt:lpstr>
      <vt:lpstr>Calibri</vt:lpstr>
      <vt:lpstr>微软雅黑</vt:lpstr>
      <vt:lpstr>Noto Sans CJK SC</vt:lpstr>
      <vt:lpstr>Arial Unicode MS</vt:lpstr>
      <vt:lpstr>Calibri Light</vt:lpstr>
      <vt:lpstr>MT Extra</vt:lpstr>
      <vt:lpstr>Office Theme</vt:lpstr>
      <vt:lpstr>Everything You Need to Know About Preschool Online Classes</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Little Laureates Offering Low-Cost Preschool Franchise To Interested Parties In India</dc:title>
  <dc:creator/>
  <cp:lastModifiedBy>seo</cp:lastModifiedBy>
  <cp:revision>33</cp:revision>
  <dcterms:created xsi:type="dcterms:W3CDTF">2021-09-14T09:51:20Z</dcterms:created>
  <dcterms:modified xsi:type="dcterms:W3CDTF">2021-09-14T09:51:20Z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1033-11.1.0.8865</vt:lpwstr>
  </property>
</Properties>
</file>