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65" r:id="rId3"/>
    <p:sldId id="271" r:id="rId4"/>
    <p:sldId id="268" r:id="rId5"/>
    <p:sldId id="269" r:id="rId6"/>
    <p:sldId id="277" r:id="rId7"/>
    <p:sldId id="270" r:id="rId8"/>
    <p:sldId id="260" r:id="rId9"/>
    <p:sldId id="279" r:id="rId10"/>
    <p:sldId id="272" r:id="rId11"/>
    <p:sldId id="257" r:id="rId12"/>
    <p:sldId id="273" r:id="rId13"/>
    <p:sldId id="258" r:id="rId14"/>
    <p:sldId id="275" r:id="rId15"/>
    <p:sldId id="261" r:id="rId16"/>
    <p:sldId id="266" r:id="rId17"/>
    <p:sldId id="278" r:id="rId18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Alapértelmezett szakasz" id="{A243E49D-A940-45E9-BCCE-C593AC05C7A4}">
          <p14:sldIdLst>
            <p14:sldId id="256"/>
            <p14:sldId id="265"/>
            <p14:sldId id="271"/>
            <p14:sldId id="268"/>
            <p14:sldId id="269"/>
            <p14:sldId id="277"/>
            <p14:sldId id="270"/>
            <p14:sldId id="260"/>
            <p14:sldId id="279"/>
            <p14:sldId id="272"/>
            <p14:sldId id="257"/>
            <p14:sldId id="273"/>
            <p14:sldId id="258"/>
            <p14:sldId id="275"/>
            <p14:sldId id="261"/>
            <p14:sldId id="266"/>
            <p14:sldId id="278"/>
          </p14:sldIdLst>
        </p14:section>
        <p14:section name="Névtelen szakasz" id="{615DD5C4-E8D1-43C5-A958-A45EF35E22BB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8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CE08FC-0078-4057-A672-3A1CD1CD5594}" type="datetimeFigureOut">
              <a:rPr lang="cs-CZ" smtClean="0"/>
              <a:t>8. 2. 2017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E6F58-5955-4987-B007-BF5BD0F9F4E3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cs-CZ" dirty="0" smtClean="0"/>
              <a:t>Složité cukry, tuky</a:t>
            </a:r>
            <a:r>
              <a:rPr lang="cs-CZ" baseline="0" dirty="0" smtClean="0"/>
              <a:t> a proteiny     2. cukry, mastné kyseliny a aminokyseliny    3. karboxylové kyseliny a alkoholy, </a:t>
            </a:r>
            <a:r>
              <a:rPr lang="cs-CZ" baseline="0" dirty="0" err="1" smtClean="0"/>
              <a:t>H</a:t>
            </a:r>
            <a:r>
              <a:rPr lang="cs-CZ" baseline="-25000" dirty="0" err="1" smtClean="0"/>
              <a:t>2</a:t>
            </a:r>
            <a:r>
              <a:rPr lang="cs-CZ" baseline="-25000" dirty="0" smtClean="0"/>
              <a:t>,</a:t>
            </a:r>
            <a:r>
              <a:rPr lang="cs-CZ" baseline="0" dirty="0" smtClean="0"/>
              <a:t> </a:t>
            </a:r>
            <a:r>
              <a:rPr lang="cs-CZ" baseline="0" dirty="0" err="1" smtClean="0"/>
              <a:t>CO</a:t>
            </a:r>
            <a:r>
              <a:rPr lang="cs-CZ" baseline="-25000" dirty="0" err="1" smtClean="0"/>
              <a:t>2</a:t>
            </a:r>
            <a:r>
              <a:rPr lang="cs-CZ" baseline="-25000" dirty="0" smtClean="0"/>
              <a:t>,</a:t>
            </a:r>
            <a:r>
              <a:rPr lang="cs-CZ" baseline="0" dirty="0" smtClean="0"/>
              <a:t> </a:t>
            </a:r>
            <a:r>
              <a:rPr lang="cs-CZ" baseline="0" dirty="0" err="1" smtClean="0"/>
              <a:t>NH</a:t>
            </a:r>
            <a:r>
              <a:rPr lang="cs-CZ" baseline="-25000" dirty="0" err="1" smtClean="0"/>
              <a:t>3</a:t>
            </a:r>
            <a:r>
              <a:rPr lang="cs-CZ" baseline="0" dirty="0" smtClean="0"/>
              <a:t>   4. </a:t>
            </a:r>
            <a:r>
              <a:rPr lang="cs-CZ" baseline="0" dirty="0" err="1" smtClean="0"/>
              <a:t>H</a:t>
            </a:r>
            <a:r>
              <a:rPr lang="cs-CZ" baseline="-25000" dirty="0" err="1" smtClean="0"/>
              <a:t>2</a:t>
            </a:r>
            <a:r>
              <a:rPr lang="cs-CZ" baseline="-25000" dirty="0" smtClean="0"/>
              <a:t>,</a:t>
            </a:r>
            <a:r>
              <a:rPr lang="cs-CZ" baseline="0" dirty="0" smtClean="0"/>
              <a:t> kyselina octová, </a:t>
            </a:r>
            <a:r>
              <a:rPr lang="cs-CZ" baseline="0" dirty="0" err="1" smtClean="0"/>
              <a:t>CO</a:t>
            </a:r>
            <a:r>
              <a:rPr lang="cs-CZ" baseline="-25000" dirty="0" err="1" smtClean="0"/>
              <a:t>2</a:t>
            </a:r>
            <a:r>
              <a:rPr lang="cs-CZ" baseline="0" dirty="0" smtClean="0"/>
              <a:t>      5. </a:t>
            </a:r>
            <a:r>
              <a:rPr lang="cs-CZ" baseline="0" dirty="0" err="1" smtClean="0"/>
              <a:t>CH</a:t>
            </a:r>
            <a:r>
              <a:rPr lang="cs-CZ" baseline="-25000" dirty="0" err="1" smtClean="0"/>
              <a:t>4</a:t>
            </a:r>
            <a:r>
              <a:rPr lang="cs-CZ" baseline="-25000" dirty="0" smtClean="0"/>
              <a:t> ,,</a:t>
            </a:r>
            <a:r>
              <a:rPr lang="cs-CZ" baseline="0" dirty="0" smtClean="0"/>
              <a:t> </a:t>
            </a:r>
            <a:r>
              <a:rPr lang="cs-CZ" baseline="0" dirty="0" err="1" smtClean="0"/>
              <a:t>CO</a:t>
            </a:r>
            <a:r>
              <a:rPr lang="cs-CZ" baseline="-25000" dirty="0" err="1" smtClean="0"/>
              <a:t>2</a:t>
            </a:r>
            <a:endParaRPr lang="cs-CZ" baseline="-250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2E6F58-5955-4987-B007-BF5BD0F9F4E3}" type="slidenum">
              <a:rPr lang="cs-CZ" smtClean="0"/>
              <a:t>6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85EE6B6-344D-476D-A917-DAA5FE3AC7F2}" type="datetimeFigureOut">
              <a:rPr lang="sk-SK" smtClean="0"/>
              <a:pPr/>
              <a:t>08.02.2017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1D97332-7225-4E13-8412-38D0339FEA38}" type="slidenum">
              <a:rPr lang="sk-SK" smtClean="0"/>
              <a:pPr/>
              <a:t>‹#›</a:t>
            </a:fld>
            <a:endParaRPr lang="sk-SK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26881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E6B6-344D-476D-A917-DAA5FE3AC7F2}" type="datetimeFigureOut">
              <a:rPr lang="sk-SK" smtClean="0"/>
              <a:pPr/>
              <a:t>08.02.2017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7332-7225-4E13-8412-38D0339FEA38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289971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E6B6-344D-476D-A917-DAA5FE3AC7F2}" type="datetimeFigureOut">
              <a:rPr lang="sk-SK" smtClean="0"/>
              <a:pPr/>
              <a:t>08.02.2017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7332-7225-4E13-8412-38D0339FEA38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2413990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E6B6-344D-476D-A917-DAA5FE3AC7F2}" type="datetimeFigureOut">
              <a:rPr lang="sk-SK" smtClean="0"/>
              <a:pPr/>
              <a:t>08.02.2017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7332-7225-4E13-8412-38D0339FEA38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2071226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E6B6-344D-476D-A917-DAA5FE3AC7F2}" type="datetimeFigureOut">
              <a:rPr lang="sk-SK" smtClean="0"/>
              <a:pPr/>
              <a:t>08.02.2017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7332-7225-4E13-8412-38D0339FEA38}" type="slidenum">
              <a:rPr lang="sk-SK" smtClean="0"/>
              <a:pPr/>
              <a:t>‹#›</a:t>
            </a:fld>
            <a:endParaRPr lang="sk-SK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80153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E6B6-344D-476D-A917-DAA5FE3AC7F2}" type="datetimeFigureOut">
              <a:rPr lang="sk-SK" smtClean="0"/>
              <a:pPr/>
              <a:t>08.02.2017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7332-7225-4E13-8412-38D0339FEA38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3560352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E6B6-344D-476D-A917-DAA5FE3AC7F2}" type="datetimeFigureOut">
              <a:rPr lang="sk-SK" smtClean="0"/>
              <a:pPr/>
              <a:t>08.02.2017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7332-7225-4E13-8412-38D0339FEA38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1194505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E6B6-344D-476D-A917-DAA5FE3AC7F2}" type="datetimeFigureOut">
              <a:rPr lang="sk-SK" smtClean="0"/>
              <a:pPr/>
              <a:t>08.02.2017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7332-7225-4E13-8412-38D0339FEA38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2843547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E6B6-344D-476D-A917-DAA5FE3AC7F2}" type="datetimeFigureOut">
              <a:rPr lang="sk-SK" smtClean="0"/>
              <a:pPr/>
              <a:t>08.02.2017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7332-7225-4E13-8412-38D0339FEA38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1736612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E6B6-344D-476D-A917-DAA5FE3AC7F2}" type="datetimeFigureOut">
              <a:rPr lang="sk-SK" smtClean="0"/>
              <a:pPr/>
              <a:t>08.02.2017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7332-7225-4E13-8412-38D0339FEA38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1690059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E6B6-344D-476D-A917-DAA5FE3AC7F2}" type="datetimeFigureOut">
              <a:rPr lang="sk-SK" smtClean="0"/>
              <a:pPr/>
              <a:t>08.02.2017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7332-7225-4E13-8412-38D0339FEA38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483390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D85EE6B6-344D-476D-A917-DAA5FE3AC7F2}" type="datetimeFigureOut">
              <a:rPr lang="sk-SK" smtClean="0"/>
              <a:pPr/>
              <a:t>08.02.2017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D1D97332-7225-4E13-8412-38D0339FEA38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2601671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serve-energy-future.com/advantages-and-disadvantages-of-biogas.php" TargetMode="External"/><Relationship Id="rId7" Type="http://schemas.openxmlformats.org/officeDocument/2006/relationships/hyperlink" Target="http://clipart-library.com/car-animation.html" TargetMode="External"/><Relationship Id="rId2" Type="http://schemas.openxmlformats.org/officeDocument/2006/relationships/hyperlink" Target="http://www.simgas.com/advantages-of-biogas/how-does-biogas-work/item4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cielo.br/img/revistas/ambiagua/v9n2/a02fig01.jpg" TargetMode="External"/><Relationship Id="rId5" Type="http://schemas.openxmlformats.org/officeDocument/2006/relationships/hyperlink" Target="http://www.mspengineers.co.za/OurServices/TurnkeyRenewableEnergySolutions/BiogasProducts.aspx" TargetMode="External"/><Relationship Id="rId4" Type="http://schemas.openxmlformats.org/officeDocument/2006/relationships/hyperlink" Target="http://www.takamotobiogas.com/biogas/how-biogas-works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 smtClean="0"/>
              <a:t>Bioplyn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406640" cy="1356360"/>
          </a:xfrm>
        </p:spPr>
        <p:txBody>
          <a:bodyPr/>
          <a:lstStyle/>
          <a:p>
            <a:pPr algn="ctr"/>
            <a:r>
              <a:rPr lang="hu-HU" dirty="0" err="1" smtClean="0"/>
              <a:t>Efektivita</a:t>
            </a:r>
            <a:r>
              <a:rPr lang="hu-HU" dirty="0" smtClean="0"/>
              <a:t> </a:t>
            </a:r>
            <a:r>
              <a:rPr lang="hu-HU" dirty="0" err="1" smtClean="0"/>
              <a:t>bioplynu</a:t>
            </a:r>
            <a:r>
              <a:rPr lang="hu-HU" dirty="0" smtClean="0"/>
              <a:t> </a:t>
            </a:r>
            <a:r>
              <a:rPr lang="hu-HU" dirty="0" err="1" smtClean="0"/>
              <a:t>vs</a:t>
            </a:r>
            <a:r>
              <a:rPr lang="hu-HU" dirty="0" smtClean="0"/>
              <a:t> </a:t>
            </a:r>
            <a:br>
              <a:rPr lang="hu-HU" dirty="0" smtClean="0"/>
            </a:br>
            <a:r>
              <a:rPr lang="hu-HU" dirty="0" err="1" smtClean="0"/>
              <a:t>efektivita</a:t>
            </a:r>
            <a:r>
              <a:rPr lang="hu-HU" dirty="0" smtClean="0"/>
              <a:t> </a:t>
            </a:r>
            <a:r>
              <a:rPr lang="hu-HU" dirty="0" err="1" smtClean="0"/>
              <a:t>jiných</a:t>
            </a:r>
            <a:r>
              <a:rPr lang="hu-HU" dirty="0" smtClean="0"/>
              <a:t> </a:t>
            </a:r>
            <a:r>
              <a:rPr lang="hu-HU" dirty="0" err="1" smtClean="0"/>
              <a:t>biopaliv</a:t>
            </a:r>
            <a:endParaRPr lang="hu-HU" dirty="0"/>
          </a:p>
        </p:txBody>
      </p:sp>
      <p:pic>
        <p:nvPicPr>
          <p:cNvPr id="6146" name="Picture 2" descr="Výsledok vyh&amp;lcaron;adávania obrázkov pre dopyt efficiency of bioga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259" y="1772816"/>
            <a:ext cx="824840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403648" y="2348880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kukuřičná siláž</a:t>
            </a:r>
            <a:endParaRPr lang="cs-CZ" sz="16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475656" y="3356992"/>
            <a:ext cx="8290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dirty="0" smtClean="0"/>
              <a:t>pšenice</a:t>
            </a:r>
            <a:endParaRPr lang="cs-CZ" sz="16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1331640" y="3933056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cukrová řepa</a:t>
            </a:r>
            <a:endParaRPr lang="cs-CZ" sz="16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1403648" y="2852936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kukuřičné zrno</a:t>
            </a:r>
            <a:endParaRPr lang="cs-CZ" sz="16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1043608" y="4941168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lesní biomasa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xmlns="" val="208758304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104"/>
          </a:xfrm>
        </p:spPr>
        <p:txBody>
          <a:bodyPr/>
          <a:lstStyle/>
          <a:p>
            <a:r>
              <a:rPr lang="sk-SK" dirty="0" smtClean="0"/>
              <a:t>Výhody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72795" y="1402234"/>
            <a:ext cx="8229600" cy="5184576"/>
          </a:xfrm>
        </p:spPr>
        <p:txBody>
          <a:bodyPr>
            <a:normAutofit/>
          </a:bodyPr>
          <a:lstStyle/>
          <a:p>
            <a:r>
              <a:rPr lang="sk-SK" sz="2400" dirty="0" smtClean="0">
                <a:solidFill>
                  <a:schemeClr val="tx1"/>
                </a:solidFill>
              </a:rPr>
              <a:t>Ekonomicky efektivní produkce</a:t>
            </a:r>
          </a:p>
          <a:p>
            <a:r>
              <a:rPr lang="sk-SK" sz="2400" dirty="0" smtClean="0">
                <a:solidFill>
                  <a:schemeClr val="tx1"/>
                </a:solidFill>
              </a:rPr>
              <a:t>Stabilita produkce</a:t>
            </a:r>
          </a:p>
          <a:p>
            <a:r>
              <a:rPr lang="sk-SK" sz="2400" dirty="0" smtClean="0">
                <a:solidFill>
                  <a:schemeClr val="tx1"/>
                </a:solidFill>
              </a:rPr>
              <a:t>Pevný odpad může být použit </a:t>
            </a:r>
            <a:r>
              <a:rPr lang="sk-SK" sz="2400" dirty="0" err="1" smtClean="0">
                <a:solidFill>
                  <a:schemeClr val="tx1"/>
                </a:solidFill>
              </a:rPr>
              <a:t>jako</a:t>
            </a:r>
            <a:r>
              <a:rPr lang="sk-SK" sz="2400" dirty="0" smtClean="0">
                <a:solidFill>
                  <a:schemeClr val="tx1"/>
                </a:solidFill>
              </a:rPr>
              <a:t> </a:t>
            </a:r>
            <a:r>
              <a:rPr lang="sk-SK" sz="2400" dirty="0" smtClean="0">
                <a:solidFill>
                  <a:schemeClr val="tx1"/>
                </a:solidFill>
              </a:rPr>
              <a:t>hnojivo</a:t>
            </a:r>
            <a:endParaRPr lang="sk-SK" sz="2400" dirty="0" smtClean="0">
              <a:solidFill>
                <a:schemeClr val="tx1"/>
              </a:solidFill>
            </a:endParaRPr>
          </a:p>
          <a:p>
            <a:r>
              <a:rPr lang="sk-SK" sz="2400" dirty="0" smtClean="0">
                <a:solidFill>
                  <a:schemeClr val="tx1"/>
                </a:solidFill>
              </a:rPr>
              <a:t>Možnost  státní podpory</a:t>
            </a:r>
          </a:p>
          <a:p>
            <a:r>
              <a:rPr lang="sk-SK" sz="2400" dirty="0" smtClean="0">
                <a:solidFill>
                  <a:schemeClr val="tx1"/>
                </a:solidFill>
              </a:rPr>
              <a:t>Nižší využití syntetických hnojiv</a:t>
            </a:r>
            <a:endParaRPr lang="hu-HU" sz="2400" dirty="0" smtClean="0">
              <a:solidFill>
                <a:schemeClr val="tx1"/>
              </a:solidFill>
            </a:endParaRPr>
          </a:p>
        </p:txBody>
      </p:sp>
      <p:pic>
        <p:nvPicPr>
          <p:cNvPr id="7170" name="Picture 2" descr="Výsledok vyh&amp;lcaron;adávania obrázkov pre dopyt mone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763067"/>
            <a:ext cx="4392488" cy="2823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Výhody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55576" y="2057400"/>
            <a:ext cx="7404653" cy="4038600"/>
          </a:xfrm>
        </p:spPr>
        <p:txBody>
          <a:bodyPr/>
          <a:lstStyle/>
          <a:p>
            <a:r>
              <a:rPr lang="cs-CZ" sz="2400" dirty="0" smtClean="0">
                <a:solidFill>
                  <a:schemeClr val="tx1"/>
                </a:solidFill>
              </a:rPr>
              <a:t>Obnovitelný zdroj energie</a:t>
            </a:r>
            <a:endParaRPr lang="hu-HU" sz="2400" dirty="0">
              <a:solidFill>
                <a:schemeClr val="tx1"/>
              </a:solidFill>
            </a:endParaRPr>
          </a:p>
          <a:p>
            <a:r>
              <a:rPr lang="sk-SK" sz="2400" dirty="0" smtClean="0">
                <a:solidFill>
                  <a:schemeClr val="tx1"/>
                </a:solidFill>
              </a:rPr>
              <a:t> </a:t>
            </a:r>
            <a:r>
              <a:rPr lang="cs-CZ" sz="2400" dirty="0" smtClean="0">
                <a:solidFill>
                  <a:schemeClr val="tx1"/>
                </a:solidFill>
              </a:rPr>
              <a:t>Bez znečišťováníní</a:t>
            </a:r>
            <a:endParaRPr lang="hu-HU" sz="2400" dirty="0">
              <a:solidFill>
                <a:schemeClr val="tx1"/>
              </a:solidFill>
            </a:endParaRPr>
          </a:p>
          <a:p>
            <a:r>
              <a:rPr lang="cs-CZ" sz="2400" dirty="0" smtClean="0">
                <a:solidFill>
                  <a:schemeClr val="tx1"/>
                </a:solidFill>
              </a:rPr>
              <a:t>Redukce skládek</a:t>
            </a:r>
            <a:endParaRPr lang="hu-HU" sz="2400" dirty="0">
              <a:solidFill>
                <a:schemeClr val="tx1"/>
              </a:solidFill>
            </a:endParaRPr>
          </a:p>
          <a:p>
            <a:r>
              <a:rPr lang="cs-CZ" sz="2400" dirty="0" smtClean="0">
                <a:solidFill>
                  <a:schemeClr val="tx1"/>
                </a:solidFill>
              </a:rPr>
              <a:t>Levnější technologie</a:t>
            </a:r>
            <a:endParaRPr lang="hu-HU" sz="2400" dirty="0">
              <a:solidFill>
                <a:schemeClr val="tx1"/>
              </a:solidFill>
            </a:endParaRPr>
          </a:p>
          <a:p>
            <a:r>
              <a:rPr lang="cs-CZ" sz="2400" dirty="0" smtClean="0">
                <a:solidFill>
                  <a:schemeClr val="tx1"/>
                </a:solidFill>
              </a:rPr>
              <a:t>Velké množství pracovních </a:t>
            </a:r>
          </a:p>
          <a:p>
            <a:pPr marL="34290" indent="0">
              <a:buNone/>
            </a:pPr>
            <a:r>
              <a:rPr lang="cs-CZ" sz="2400" dirty="0">
                <a:solidFill>
                  <a:schemeClr val="tx1"/>
                </a:solidFill>
              </a:rPr>
              <a:t> </a:t>
            </a:r>
            <a:r>
              <a:rPr lang="cs-CZ" sz="2400" dirty="0" smtClean="0">
                <a:solidFill>
                  <a:schemeClr val="tx1"/>
                </a:solidFill>
              </a:rPr>
              <a:t>  míst</a:t>
            </a:r>
            <a:endParaRPr lang="hu-HU" sz="2400" dirty="0">
              <a:solidFill>
                <a:schemeClr val="tx1"/>
              </a:solidFill>
            </a:endParaRPr>
          </a:p>
          <a:p>
            <a:r>
              <a:rPr lang="cs-CZ" sz="2400" dirty="0" smtClean="0">
                <a:solidFill>
                  <a:schemeClr val="tx1"/>
                </a:solidFill>
              </a:rPr>
              <a:t>Není potřeba velkých investic</a:t>
            </a:r>
            <a:endParaRPr lang="hu-HU" sz="2400" dirty="0">
              <a:solidFill>
                <a:schemeClr val="tx1"/>
              </a:solidFill>
            </a:endParaRPr>
          </a:p>
          <a:p>
            <a:r>
              <a:rPr lang="cs-CZ" sz="2400" dirty="0" smtClean="0">
                <a:solidFill>
                  <a:schemeClr val="tx1"/>
                </a:solidFill>
              </a:rPr>
              <a:t>Snižuje globální oteplování</a:t>
            </a:r>
            <a:endParaRPr lang="sk-SK" sz="2400" dirty="0">
              <a:solidFill>
                <a:schemeClr val="tx1"/>
              </a:solidFill>
            </a:endParaRPr>
          </a:p>
          <a:p>
            <a:endParaRPr lang="de-AT" dirty="0"/>
          </a:p>
        </p:txBody>
      </p:sp>
      <p:pic>
        <p:nvPicPr>
          <p:cNvPr id="8194" name="Picture 2" descr="Výsledok vyh&amp;lcaron;adávania obrázkov pre dopyt fermenter bioga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5946" y="2457280"/>
            <a:ext cx="4264918" cy="323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8562229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54968"/>
          </a:xfrm>
        </p:spPr>
        <p:txBody>
          <a:bodyPr/>
          <a:lstStyle/>
          <a:p>
            <a:r>
              <a:rPr lang="sk-SK" cap="small" dirty="0" smtClean="0"/>
              <a:t>Nevýhody</a:t>
            </a:r>
            <a:endParaRPr lang="sk-SK" cap="small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25557" y="1289042"/>
            <a:ext cx="8229600" cy="5164293"/>
          </a:xfrm>
        </p:spPr>
        <p:txBody>
          <a:bodyPr>
            <a:normAutofit/>
          </a:bodyPr>
          <a:lstStyle/>
          <a:p>
            <a:r>
              <a:rPr lang="sk-SK" sz="2400" dirty="0" smtClean="0">
                <a:solidFill>
                  <a:schemeClr val="tx1"/>
                </a:solidFill>
              </a:rPr>
              <a:t>Dlouhá doba </a:t>
            </a:r>
            <a:r>
              <a:rPr lang="sk-SK" sz="2400" dirty="0" smtClean="0">
                <a:solidFill>
                  <a:schemeClr val="tx1"/>
                </a:solidFill>
              </a:rPr>
              <a:t>návratnosti </a:t>
            </a:r>
            <a:r>
              <a:rPr lang="sk-SK" sz="2400" dirty="0" err="1" smtClean="0">
                <a:solidFill>
                  <a:schemeClr val="tx1"/>
                </a:solidFill>
              </a:rPr>
              <a:t>investic</a:t>
            </a:r>
            <a:r>
              <a:rPr lang="sk-SK" sz="2400" dirty="0" smtClean="0">
                <a:solidFill>
                  <a:schemeClr val="tx1"/>
                </a:solidFill>
              </a:rPr>
              <a:t> </a:t>
            </a:r>
            <a:r>
              <a:rPr lang="sk-SK" sz="2400" dirty="0" smtClean="0">
                <a:solidFill>
                  <a:schemeClr val="tx1"/>
                </a:solidFill>
              </a:rPr>
              <a:t>(5 let)</a:t>
            </a:r>
          </a:p>
          <a:p>
            <a:r>
              <a:rPr lang="hu-HU" sz="2400" dirty="0" smtClean="0">
                <a:solidFill>
                  <a:schemeClr val="tx1"/>
                </a:solidFill>
              </a:rPr>
              <a:t> Zastaralé technologické postupy </a:t>
            </a:r>
          </a:p>
          <a:p>
            <a:r>
              <a:rPr lang="hu-HU" sz="2400" dirty="0" smtClean="0">
                <a:solidFill>
                  <a:schemeClr val="tx1"/>
                </a:solidFill>
              </a:rPr>
              <a:t>Obsahuje </a:t>
            </a:r>
            <a:r>
              <a:rPr lang="hu-HU" sz="2400" dirty="0" smtClean="0">
                <a:solidFill>
                  <a:schemeClr val="tx1"/>
                </a:solidFill>
              </a:rPr>
              <a:t>nečistoty</a:t>
            </a:r>
            <a:endParaRPr lang="hu-HU" sz="2400" dirty="0">
              <a:solidFill>
                <a:schemeClr val="tx1"/>
              </a:solidFill>
            </a:endParaRPr>
          </a:p>
          <a:p>
            <a:r>
              <a:rPr lang="hu-HU" sz="2400" dirty="0" smtClean="0">
                <a:solidFill>
                  <a:schemeClr val="tx1"/>
                </a:solidFill>
              </a:rPr>
              <a:t>Snižování biodiverzity – pěstování monokultur na velkých plochách </a:t>
            </a:r>
          </a:p>
          <a:p>
            <a:r>
              <a:rPr lang="hu-HU" sz="2400" dirty="0" smtClean="0">
                <a:solidFill>
                  <a:schemeClr val="tx1"/>
                </a:solidFill>
              </a:rPr>
              <a:t>Nestabilita</a:t>
            </a:r>
            <a:r>
              <a:rPr lang="hu-HU" sz="2400" dirty="0" smtClean="0">
                <a:solidFill>
                  <a:schemeClr val="tx1"/>
                </a:solidFill>
              </a:rPr>
              <a:t> - výbušné</a:t>
            </a:r>
            <a:endParaRPr lang="hu-HU" sz="2400" dirty="0" smtClean="0">
              <a:solidFill>
                <a:schemeClr val="tx1"/>
              </a:solidFill>
            </a:endParaRPr>
          </a:p>
          <a:p>
            <a:r>
              <a:rPr lang="sk-SK" sz="2400" dirty="0" smtClean="0">
                <a:solidFill>
                  <a:schemeClr val="tx1"/>
                </a:solidFill>
              </a:rPr>
              <a:t>Hluk a </a:t>
            </a:r>
            <a:r>
              <a:rPr lang="sk-SK" sz="2400" dirty="0" smtClean="0">
                <a:solidFill>
                  <a:schemeClr val="tx1"/>
                </a:solidFill>
              </a:rPr>
              <a:t>zápach</a:t>
            </a:r>
            <a:endParaRPr lang="sk-SK" sz="2400" dirty="0">
              <a:solidFill>
                <a:schemeClr val="tx1"/>
              </a:solidFill>
            </a:endParaRPr>
          </a:p>
          <a:p>
            <a:endParaRPr lang="hu-HU" sz="2400" dirty="0">
              <a:solidFill>
                <a:schemeClr val="tx1"/>
              </a:solidFill>
            </a:endParaRPr>
          </a:p>
          <a:p>
            <a:endParaRPr lang="sk-SK" dirty="0"/>
          </a:p>
        </p:txBody>
      </p:sp>
      <p:pic>
        <p:nvPicPr>
          <p:cNvPr id="10242" name="Picture 2" descr="Výsledok vyh&amp;lcaron;adávania obrázkov pre dopyt biogas disadvantag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996951"/>
            <a:ext cx="3744416" cy="3609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406640" cy="1356360"/>
          </a:xfrm>
        </p:spPr>
        <p:txBody>
          <a:bodyPr/>
          <a:lstStyle/>
          <a:p>
            <a:r>
              <a:rPr lang="sk-SK" cap="small" dirty="0" smtClean="0"/>
              <a:t>Nevýhody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sz="2800" dirty="0" smtClean="0">
                <a:solidFill>
                  <a:schemeClr val="tx1"/>
                </a:solidFill>
              </a:rPr>
              <a:t>Složitý proces produkce bioplynu</a:t>
            </a:r>
            <a:endParaRPr lang="sk-SK" sz="2800" dirty="0">
              <a:solidFill>
                <a:schemeClr val="tx1"/>
              </a:solidFill>
            </a:endParaRPr>
          </a:p>
          <a:p>
            <a:r>
              <a:rPr lang="sk-SK" sz="2800" dirty="0" smtClean="0">
                <a:solidFill>
                  <a:schemeClr val="tx1"/>
                </a:solidFill>
              </a:rPr>
              <a:t>Možnost  úniku do podzemních vod nebo do vzduchu</a:t>
            </a:r>
            <a:endParaRPr lang="hu-HU" sz="2800" dirty="0" smtClean="0">
              <a:solidFill>
                <a:schemeClr val="tx1"/>
              </a:solidFill>
            </a:endParaRPr>
          </a:p>
          <a:p>
            <a:r>
              <a:rPr lang="cs-CZ" sz="2800" dirty="0" smtClean="0">
                <a:solidFill>
                  <a:schemeClr val="tx1"/>
                </a:solidFill>
              </a:rPr>
              <a:t>Odlesnění</a:t>
            </a:r>
          </a:p>
          <a:p>
            <a:r>
              <a:rPr lang="cs-CZ" sz="2800" dirty="0" smtClean="0">
                <a:solidFill>
                  <a:schemeClr val="tx1"/>
                </a:solidFill>
              </a:rPr>
              <a:t>Snižování kvality půdy</a:t>
            </a:r>
            <a:endParaRPr lang="hu-HU" sz="2800" dirty="0">
              <a:solidFill>
                <a:schemeClr val="tx1"/>
              </a:solidFill>
            </a:endParaRPr>
          </a:p>
        </p:txBody>
      </p:sp>
      <p:pic>
        <p:nvPicPr>
          <p:cNvPr id="9218" name="Picture 2" descr="Výsledok vyh&amp;lcaron;adávania obrázkov pre dopyt deforesta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1735" y="2564904"/>
            <a:ext cx="6716331" cy="402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5598217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Světová produkce</a:t>
            </a:r>
            <a:endParaRPr lang="sk-SK" dirty="0"/>
          </a:p>
        </p:txBody>
      </p:sp>
      <p:pic>
        <p:nvPicPr>
          <p:cNvPr id="12290" name="Picture 2" descr="http://www.scielo.br/img/revistas/ambiagua/v9n2/a02fig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768" y="1772816"/>
            <a:ext cx="7543603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Zdroje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hlinkClick r:id="rId2"/>
              </a:rPr>
              <a:t>http://</a:t>
            </a:r>
            <a:r>
              <a:rPr lang="hu-HU" dirty="0" smtClean="0">
                <a:hlinkClick r:id="rId2"/>
              </a:rPr>
              <a:t>www.simgas.com/advantages-of-biogas/how-does-biogas-work/item46</a:t>
            </a:r>
            <a:endParaRPr lang="hu-HU" dirty="0" smtClean="0"/>
          </a:p>
          <a:p>
            <a:r>
              <a:rPr lang="hu-HU" dirty="0">
                <a:hlinkClick r:id="rId3"/>
              </a:rPr>
              <a:t>http://</a:t>
            </a:r>
            <a:r>
              <a:rPr lang="hu-HU" dirty="0" smtClean="0">
                <a:hlinkClick r:id="rId3"/>
              </a:rPr>
              <a:t>www.conserve-energy-future.com/advantages-and-disadvantages-of-biogas.php</a:t>
            </a:r>
            <a:endParaRPr lang="hu-HU" dirty="0" smtClean="0"/>
          </a:p>
          <a:p>
            <a:r>
              <a:rPr lang="hu-HU" dirty="0">
                <a:hlinkClick r:id="rId4"/>
              </a:rPr>
              <a:t>http://www.takamotobiogas.com/biogas/how-biogas-works</a:t>
            </a:r>
            <a:r>
              <a:rPr lang="hu-HU" dirty="0" smtClean="0">
                <a:hlinkClick r:id="rId4"/>
              </a:rPr>
              <a:t>/</a:t>
            </a:r>
            <a:endParaRPr lang="hu-HU" dirty="0" smtClean="0"/>
          </a:p>
          <a:p>
            <a:r>
              <a:rPr lang="hu-HU" dirty="0">
                <a:hlinkClick r:id="rId5"/>
              </a:rPr>
              <a:t>http://</a:t>
            </a:r>
            <a:r>
              <a:rPr lang="hu-HU" dirty="0" smtClean="0">
                <a:hlinkClick r:id="rId5"/>
              </a:rPr>
              <a:t>www.mspengineers.co.za/OurServices/TurnkeyRenewableEnergySolutions/BiogasProducts.aspx</a:t>
            </a:r>
            <a:endParaRPr lang="hu-HU" dirty="0" smtClean="0"/>
          </a:p>
          <a:p>
            <a:r>
              <a:rPr lang="hu-HU" dirty="0">
                <a:hlinkClick r:id="rId6"/>
              </a:rPr>
              <a:t>http://</a:t>
            </a:r>
            <a:r>
              <a:rPr lang="hu-HU" dirty="0" smtClean="0">
                <a:hlinkClick r:id="rId6"/>
              </a:rPr>
              <a:t>www.scielo.br/img/revistas/ambiagua/v9n2/a02fig01.jpg</a:t>
            </a:r>
            <a:endParaRPr lang="hu-HU" dirty="0" smtClean="0"/>
          </a:p>
          <a:p>
            <a:r>
              <a:rPr lang="hu-HU" dirty="0">
                <a:hlinkClick r:id="rId7"/>
              </a:rPr>
              <a:t>http://</a:t>
            </a:r>
            <a:r>
              <a:rPr lang="hu-HU" dirty="0" smtClean="0">
                <a:hlinkClick r:id="rId7"/>
              </a:rPr>
              <a:t>clipart-library.com/car-animation.html</a:t>
            </a:r>
            <a:endParaRPr lang="hu-HU" dirty="0" smtClean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xmlns="" val="205416557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Děkujeme vám za pozornost!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xmlns="" val="191936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Co</a:t>
            </a:r>
            <a:r>
              <a:rPr lang="hu-HU" dirty="0" smtClean="0"/>
              <a:t> </a:t>
            </a:r>
            <a:r>
              <a:rPr lang="hu-HU" dirty="0" err="1" smtClean="0"/>
              <a:t>je</a:t>
            </a:r>
            <a:r>
              <a:rPr lang="hu-HU" dirty="0" smtClean="0"/>
              <a:t> </a:t>
            </a:r>
            <a:r>
              <a:rPr lang="hu-HU" dirty="0" err="1" smtClean="0"/>
              <a:t>bioplyn</a:t>
            </a:r>
            <a:r>
              <a:rPr lang="hu-HU" dirty="0" smtClean="0"/>
              <a:t>?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400" dirty="0" smtClean="0">
                <a:solidFill>
                  <a:schemeClr val="tx1"/>
                </a:solidFill>
              </a:rPr>
              <a:t>Čistý a obnovitelný </a:t>
            </a:r>
            <a:r>
              <a:rPr lang="hu-HU" sz="2400" dirty="0" smtClean="0">
                <a:solidFill>
                  <a:schemeClr val="tx1"/>
                </a:solidFill>
              </a:rPr>
              <a:t>zdroj energie</a:t>
            </a:r>
            <a:endParaRPr lang="hu-HU" sz="2400" dirty="0" smtClean="0">
              <a:solidFill>
                <a:schemeClr val="tx1"/>
              </a:solidFill>
            </a:endParaRPr>
          </a:p>
          <a:p>
            <a:r>
              <a:rPr lang="hu-HU" sz="2400" dirty="0" smtClean="0">
                <a:solidFill>
                  <a:schemeClr val="tx1"/>
                </a:solidFill>
              </a:rPr>
              <a:t>Mix </a:t>
            </a:r>
            <a:r>
              <a:rPr lang="hu-HU" sz="2400" dirty="0" err="1" smtClean="0">
                <a:solidFill>
                  <a:schemeClr val="tx1"/>
                </a:solidFill>
              </a:rPr>
              <a:t>plynů</a:t>
            </a:r>
            <a:endParaRPr lang="hu-HU" sz="2400" dirty="0" smtClean="0">
              <a:solidFill>
                <a:schemeClr val="tx1"/>
              </a:solidFill>
            </a:endParaRPr>
          </a:p>
        </p:txBody>
      </p:sp>
      <p:pic>
        <p:nvPicPr>
          <p:cNvPr id="1030" name="Picture 6" descr="Výsledok vyh&amp;lcaron;adávania obrázkov pre dopyt biogas burn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71204" y="3068960"/>
            <a:ext cx="5181965" cy="3432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2662855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Složení</a:t>
            </a:r>
            <a:endParaRPr lang="hu-HU" dirty="0"/>
          </a:p>
        </p:txBody>
      </p:sp>
      <p:graphicFrame>
        <p:nvGraphicFramePr>
          <p:cNvPr id="12" name="Tartalom helye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44287347"/>
              </p:ext>
            </p:extLst>
          </p:nvPr>
        </p:nvGraphicFramePr>
        <p:xfrm>
          <a:off x="457200" y="2204862"/>
          <a:ext cx="8229600" cy="4176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596638"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 err="1" smtClean="0"/>
                        <a:t>Compound</a:t>
                      </a:r>
                      <a:endParaRPr lang="hu-H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 smtClean="0"/>
                        <a:t>Formula</a:t>
                      </a:r>
                      <a:endParaRPr lang="hu-H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 smtClean="0"/>
                        <a:t>%</a:t>
                      </a:r>
                      <a:endParaRPr lang="hu-HU" sz="2400" b="1" dirty="0"/>
                    </a:p>
                  </a:txBody>
                  <a:tcPr/>
                </a:tc>
              </a:tr>
              <a:tr h="596638">
                <a:tc>
                  <a:txBody>
                    <a:bodyPr/>
                    <a:lstStyle/>
                    <a:p>
                      <a:pPr algn="l"/>
                      <a:r>
                        <a:rPr lang="hu-HU" sz="2400" b="1" dirty="0" err="1" smtClean="0"/>
                        <a:t>Metan</a:t>
                      </a:r>
                      <a:endParaRPr lang="hu-H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 smtClean="0"/>
                        <a:t>CH4</a:t>
                      </a:r>
                      <a:endParaRPr lang="hu-H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 smtClean="0"/>
                        <a:t>50-75</a:t>
                      </a:r>
                      <a:endParaRPr lang="hu-HU" sz="2400" b="1" dirty="0"/>
                    </a:p>
                  </a:txBody>
                  <a:tcPr/>
                </a:tc>
              </a:tr>
              <a:tr h="596638">
                <a:tc>
                  <a:txBody>
                    <a:bodyPr/>
                    <a:lstStyle/>
                    <a:p>
                      <a:pPr algn="l"/>
                      <a:r>
                        <a:rPr lang="hu-HU" sz="2400" b="1" dirty="0" smtClean="0"/>
                        <a:t>Oxid </a:t>
                      </a:r>
                      <a:r>
                        <a:rPr lang="hu-HU" sz="2400" b="1" dirty="0" err="1" smtClean="0"/>
                        <a:t>Uhličitý</a:t>
                      </a:r>
                      <a:endParaRPr lang="hu-H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 smtClean="0"/>
                        <a:t>CO2</a:t>
                      </a:r>
                      <a:endParaRPr lang="hu-H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 smtClean="0"/>
                        <a:t>25-50</a:t>
                      </a:r>
                      <a:endParaRPr lang="hu-HU" sz="2400" b="1" dirty="0"/>
                    </a:p>
                  </a:txBody>
                  <a:tcPr/>
                </a:tc>
              </a:tr>
              <a:tr h="596638">
                <a:tc>
                  <a:txBody>
                    <a:bodyPr/>
                    <a:lstStyle/>
                    <a:p>
                      <a:pPr algn="l"/>
                      <a:r>
                        <a:rPr lang="cs-CZ" sz="2400" b="1" dirty="0" smtClean="0"/>
                        <a:t>Dusík</a:t>
                      </a:r>
                      <a:endParaRPr lang="hu-H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 smtClean="0"/>
                        <a:t>N2</a:t>
                      </a:r>
                      <a:endParaRPr lang="hu-H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 smtClean="0"/>
                        <a:t>0-10</a:t>
                      </a:r>
                      <a:endParaRPr lang="hu-HU" sz="2400" b="1" dirty="0"/>
                    </a:p>
                  </a:txBody>
                  <a:tcPr/>
                </a:tc>
              </a:tr>
              <a:tr h="596638">
                <a:tc>
                  <a:txBody>
                    <a:bodyPr/>
                    <a:lstStyle/>
                    <a:p>
                      <a:pPr algn="l"/>
                      <a:r>
                        <a:rPr lang="hu-HU" sz="2400" b="1" dirty="0" err="1" smtClean="0"/>
                        <a:t>Vodík</a:t>
                      </a:r>
                      <a:endParaRPr lang="hu-H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 smtClean="0"/>
                        <a:t>H2</a:t>
                      </a:r>
                      <a:endParaRPr lang="hu-H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 smtClean="0"/>
                        <a:t>0-1</a:t>
                      </a:r>
                      <a:endParaRPr lang="hu-HU" sz="2400" b="1" dirty="0"/>
                    </a:p>
                  </a:txBody>
                  <a:tcPr/>
                </a:tc>
              </a:tr>
              <a:tr h="596638">
                <a:tc>
                  <a:txBody>
                    <a:bodyPr/>
                    <a:lstStyle/>
                    <a:p>
                      <a:pPr algn="l"/>
                      <a:r>
                        <a:rPr lang="hu-HU" sz="2400" b="1" dirty="0" err="1" smtClean="0"/>
                        <a:t>Sulfan</a:t>
                      </a:r>
                      <a:endParaRPr lang="hu-H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 smtClean="0"/>
                        <a:t>H2S</a:t>
                      </a:r>
                      <a:endParaRPr lang="hu-H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 smtClean="0"/>
                        <a:t>0-3</a:t>
                      </a:r>
                      <a:endParaRPr lang="hu-HU" sz="2400" b="1" dirty="0"/>
                    </a:p>
                  </a:txBody>
                  <a:tcPr/>
                </a:tc>
              </a:tr>
              <a:tr h="596638">
                <a:tc>
                  <a:txBody>
                    <a:bodyPr/>
                    <a:lstStyle/>
                    <a:p>
                      <a:pPr algn="l"/>
                      <a:r>
                        <a:rPr lang="hu-HU" sz="2400" b="1" dirty="0" err="1" smtClean="0"/>
                        <a:t>Kyslík</a:t>
                      </a:r>
                      <a:endParaRPr lang="hu-H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 smtClean="0"/>
                        <a:t>O2</a:t>
                      </a:r>
                      <a:endParaRPr lang="hu-H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 smtClean="0"/>
                        <a:t>0-0.5</a:t>
                      </a:r>
                      <a:endParaRPr lang="hu-HU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1864484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Produkce</a:t>
            </a:r>
            <a:r>
              <a:rPr lang="hu-HU" dirty="0" smtClean="0"/>
              <a:t> </a:t>
            </a:r>
            <a:r>
              <a:rPr lang="hu-HU" dirty="0" err="1" smtClean="0"/>
              <a:t>bioplynu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 smtClean="0">
                <a:solidFill>
                  <a:schemeClr val="tx1"/>
                </a:solidFill>
              </a:rPr>
              <a:t>Biologický rozklad </a:t>
            </a:r>
            <a:r>
              <a:rPr lang="hu-HU" sz="2800" dirty="0" smtClean="0">
                <a:solidFill>
                  <a:schemeClr val="tx1"/>
                </a:solidFill>
              </a:rPr>
              <a:t>organické hmoty:</a:t>
            </a:r>
            <a:endParaRPr lang="hu-HU" sz="2800" dirty="0" smtClean="0">
              <a:solidFill>
                <a:schemeClr val="tx1"/>
              </a:solidFill>
            </a:endParaRPr>
          </a:p>
          <a:p>
            <a:pPr marL="514350" lvl="1" indent="-342900">
              <a:buFont typeface="Wingdings" panose="05000000000000000000" pitchFamily="2" charset="2"/>
              <a:buChar char="v"/>
            </a:pPr>
            <a:r>
              <a:rPr lang="hu-HU" sz="2800" dirty="0" smtClean="0">
                <a:solidFill>
                  <a:schemeClr val="tx1"/>
                </a:solidFill>
              </a:rPr>
              <a:t>aerobní rozklad</a:t>
            </a:r>
            <a:endParaRPr lang="hu-HU" sz="2800" dirty="0" smtClean="0">
              <a:solidFill>
                <a:schemeClr val="tx1"/>
              </a:solidFill>
            </a:endParaRPr>
          </a:p>
          <a:p>
            <a:pPr marL="514350" lvl="1" indent="-342900">
              <a:buFont typeface="Wingdings" panose="05000000000000000000" pitchFamily="2" charset="2"/>
              <a:buChar char="v"/>
            </a:pPr>
            <a:r>
              <a:rPr lang="hu-HU" sz="2800" dirty="0" smtClean="0">
                <a:solidFill>
                  <a:schemeClr val="tx1"/>
                </a:solidFill>
              </a:rPr>
              <a:t>anaerobní </a:t>
            </a:r>
            <a:r>
              <a:rPr lang="en-US" sz="2800" dirty="0" err="1" smtClean="0">
                <a:solidFill>
                  <a:schemeClr val="tx1"/>
                </a:solidFill>
              </a:rPr>
              <a:t>fermenta</a:t>
            </a:r>
            <a:r>
              <a:rPr lang="cs-CZ" sz="2800" dirty="0" smtClean="0">
                <a:solidFill>
                  <a:schemeClr val="tx1"/>
                </a:solidFill>
              </a:rPr>
              <a:t>ce</a:t>
            </a:r>
            <a:endParaRPr lang="hu-HU" sz="2800" dirty="0" smtClean="0">
              <a:solidFill>
                <a:schemeClr val="tx1"/>
              </a:solidFill>
            </a:endParaRPr>
          </a:p>
          <a:p>
            <a:r>
              <a:rPr lang="hu-HU" sz="2800" dirty="0" smtClean="0">
                <a:solidFill>
                  <a:schemeClr val="tx1"/>
                </a:solidFill>
              </a:rPr>
              <a:t>Bioplynový </a:t>
            </a:r>
            <a:r>
              <a:rPr lang="hu-HU" sz="2800" dirty="0" smtClean="0">
                <a:solidFill>
                  <a:schemeClr val="tx1"/>
                </a:solidFill>
              </a:rPr>
              <a:t> reaktor</a:t>
            </a:r>
            <a:endParaRPr lang="hu-HU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 smtClean="0">
              <a:solidFill>
                <a:srgbClr val="FF0000"/>
              </a:solidFill>
            </a:endParaRPr>
          </a:p>
        </p:txBody>
      </p:sp>
      <p:cxnSp>
        <p:nvCxnSpPr>
          <p:cNvPr id="5" name="Egyenes összekötő nyíllal 4"/>
          <p:cNvCxnSpPr/>
          <p:nvPr/>
        </p:nvCxnSpPr>
        <p:spPr>
          <a:xfrm flipV="1">
            <a:off x="1963600" y="4653136"/>
            <a:ext cx="720080" cy="757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gyenes összekötő nyíllal 9"/>
          <p:cNvCxnSpPr/>
          <p:nvPr/>
        </p:nvCxnSpPr>
        <p:spPr>
          <a:xfrm>
            <a:off x="1979712" y="5410200"/>
            <a:ext cx="720080" cy="395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zövegdoboz 10"/>
          <p:cNvSpPr txBox="1"/>
          <p:nvPr/>
        </p:nvSpPr>
        <p:spPr>
          <a:xfrm>
            <a:off x="2778871" y="5559042"/>
            <a:ext cx="244316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600" dirty="0" smtClean="0">
                <a:solidFill>
                  <a:srgbClr val="FF0000"/>
                </a:solidFill>
              </a:rPr>
              <a:t>digestát (odpad)</a:t>
            </a:r>
            <a:endParaRPr lang="hu-HU" sz="2600" dirty="0">
              <a:solidFill>
                <a:srgbClr val="FF0000"/>
              </a:solidFill>
            </a:endParaRPr>
          </a:p>
        </p:txBody>
      </p:sp>
      <p:cxnSp>
        <p:nvCxnSpPr>
          <p:cNvPr id="13" name="Egyenes összekötő nyíllal 12"/>
          <p:cNvCxnSpPr/>
          <p:nvPr/>
        </p:nvCxnSpPr>
        <p:spPr>
          <a:xfrm>
            <a:off x="5364088" y="5805264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zövegdoboz 13"/>
          <p:cNvSpPr txBox="1"/>
          <p:nvPr/>
        </p:nvSpPr>
        <p:spPr>
          <a:xfrm>
            <a:off x="6516216" y="5517232"/>
            <a:ext cx="12057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600" dirty="0" err="1" smtClean="0">
                <a:solidFill>
                  <a:srgbClr val="FF0000"/>
                </a:solidFill>
              </a:rPr>
              <a:t>hnojivo</a:t>
            </a:r>
            <a:endParaRPr lang="hu-HU" sz="2600" dirty="0">
              <a:solidFill>
                <a:srgbClr val="FF0000"/>
              </a:solidFill>
            </a:endParaRPr>
          </a:p>
        </p:txBody>
      </p:sp>
      <p:sp>
        <p:nvSpPr>
          <p:cNvPr id="15" name="Szövegdoboz 14"/>
          <p:cNvSpPr txBox="1"/>
          <p:nvPr/>
        </p:nvSpPr>
        <p:spPr>
          <a:xfrm>
            <a:off x="2787985" y="4293096"/>
            <a:ext cx="120738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600" dirty="0" err="1" smtClean="0">
                <a:solidFill>
                  <a:srgbClr val="FF0000"/>
                </a:solidFill>
              </a:rPr>
              <a:t>bioplyn</a:t>
            </a:r>
            <a:endParaRPr lang="hu-HU" sz="2600" dirty="0">
              <a:solidFill>
                <a:srgbClr val="FF0000"/>
              </a:solidFill>
            </a:endParaRPr>
          </a:p>
        </p:txBody>
      </p:sp>
      <p:sp>
        <p:nvSpPr>
          <p:cNvPr id="16" name="Szövegdoboz 15"/>
          <p:cNvSpPr txBox="1"/>
          <p:nvPr/>
        </p:nvSpPr>
        <p:spPr>
          <a:xfrm>
            <a:off x="373890" y="5115289"/>
            <a:ext cx="131157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600" dirty="0" err="1" smtClean="0">
                <a:solidFill>
                  <a:srgbClr val="FF0000"/>
                </a:solidFill>
              </a:rPr>
              <a:t>substrát</a:t>
            </a:r>
            <a:endParaRPr lang="hu-HU" sz="2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741827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Výsledok vyh&amp;lcaron;adávania obrázkov pre dopyt bioga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222" y="1556792"/>
            <a:ext cx="9127778" cy="4544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5781450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Kroky</a:t>
            </a:r>
            <a:r>
              <a:rPr lang="hu-HU" dirty="0" smtClean="0"/>
              <a:t> v </a:t>
            </a:r>
            <a:r>
              <a:rPr lang="hu-HU" dirty="0" err="1" smtClean="0"/>
              <a:t>produkci</a:t>
            </a:r>
            <a:r>
              <a:rPr lang="hu-HU" dirty="0" smtClean="0"/>
              <a:t> </a:t>
            </a:r>
            <a:r>
              <a:rPr lang="hu-HU" dirty="0" err="1" smtClean="0"/>
              <a:t>bioplynu</a:t>
            </a:r>
            <a:endParaRPr lang="hu-HU" dirty="0"/>
          </a:p>
        </p:txBody>
      </p:sp>
      <p:pic>
        <p:nvPicPr>
          <p:cNvPr id="4" name="Picture 2" descr="http://www.mspengineers.co.za/portals/0/Biodigester%20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864096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1259632" y="5301208"/>
            <a:ext cx="1296144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hydrolýza</a:t>
            </a:r>
          </a:p>
          <a:p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2771800" y="5301208"/>
            <a:ext cx="1656184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b="1" dirty="0" err="1" smtClean="0">
                <a:solidFill>
                  <a:srgbClr val="FF0000"/>
                </a:solidFill>
              </a:rPr>
              <a:t>acidogeneze</a:t>
            </a:r>
            <a:endParaRPr lang="cs-CZ" b="1" dirty="0" smtClean="0">
              <a:solidFill>
                <a:srgbClr val="FF0000"/>
              </a:solidFill>
            </a:endParaRPr>
          </a:p>
          <a:p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4644008" y="5301208"/>
            <a:ext cx="1584176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b="1" dirty="0" err="1" smtClean="0">
                <a:solidFill>
                  <a:srgbClr val="FF0000"/>
                </a:solidFill>
              </a:rPr>
              <a:t>acetogeneze</a:t>
            </a:r>
            <a:endParaRPr lang="cs-CZ" b="1" dirty="0" smtClean="0">
              <a:solidFill>
                <a:srgbClr val="FF0000"/>
              </a:solidFill>
            </a:endParaRPr>
          </a:p>
          <a:p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516216" y="5301208"/>
            <a:ext cx="1728192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b="1" dirty="0" err="1" smtClean="0">
                <a:solidFill>
                  <a:srgbClr val="FF0000"/>
                </a:solidFill>
              </a:rPr>
              <a:t>metanogeneze</a:t>
            </a:r>
            <a:endParaRPr lang="cs-CZ" b="1" dirty="0" smtClean="0">
              <a:solidFill>
                <a:srgbClr val="FF0000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52524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Zdroje</a:t>
            </a:r>
            <a:r>
              <a:rPr lang="hu-HU" dirty="0" smtClean="0"/>
              <a:t> </a:t>
            </a:r>
            <a:r>
              <a:rPr lang="hu-HU" dirty="0" err="1" smtClean="0"/>
              <a:t>bioplynu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1097" y="2557018"/>
            <a:ext cx="8229600" cy="4389120"/>
          </a:xfrm>
        </p:spPr>
        <p:txBody>
          <a:bodyPr>
            <a:normAutofit/>
          </a:bodyPr>
          <a:lstStyle/>
          <a:p>
            <a:r>
              <a:rPr lang="hu-HU" sz="2400" dirty="0" smtClean="0">
                <a:solidFill>
                  <a:schemeClr val="tx1"/>
                </a:solidFill>
              </a:rPr>
              <a:t> Vstupní </a:t>
            </a:r>
            <a:r>
              <a:rPr lang="hu-HU" sz="2400" dirty="0" smtClean="0">
                <a:solidFill>
                  <a:schemeClr val="tx1"/>
                </a:solidFill>
              </a:rPr>
              <a:t>zdroje: </a:t>
            </a:r>
            <a:endParaRPr lang="hu-HU" sz="24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400" dirty="0" smtClean="0">
                <a:solidFill>
                  <a:schemeClr val="tx1"/>
                </a:solidFill>
              </a:rPr>
              <a:t>zemědělský odpad</a:t>
            </a:r>
            <a:endParaRPr lang="hu-HU" sz="24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400" dirty="0" smtClean="0">
                <a:solidFill>
                  <a:schemeClr val="tx1"/>
                </a:solidFill>
              </a:rPr>
              <a:t>hnůj</a:t>
            </a:r>
            <a:endParaRPr lang="hu-HU" sz="24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400" dirty="0" smtClean="0">
                <a:solidFill>
                  <a:schemeClr val="tx1"/>
                </a:solidFill>
              </a:rPr>
              <a:t>městský odpad</a:t>
            </a:r>
            <a:endParaRPr lang="hu-HU" sz="24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400" dirty="0" smtClean="0">
                <a:solidFill>
                  <a:schemeClr val="tx1"/>
                </a:solidFill>
              </a:rPr>
              <a:t>rostlinný materiál</a:t>
            </a:r>
            <a:endParaRPr lang="hu-HU" sz="24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400" dirty="0" smtClean="0">
                <a:solidFill>
                  <a:schemeClr val="tx1"/>
                </a:solidFill>
              </a:rPr>
              <a:t>zbytky jídel</a:t>
            </a:r>
            <a:endParaRPr lang="hu-HU" sz="2400" dirty="0" smtClean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400" dirty="0" smtClean="0">
                <a:solidFill>
                  <a:schemeClr val="tx1"/>
                </a:solidFill>
              </a:rPr>
              <a:t>splašky</a:t>
            </a:r>
            <a:endParaRPr lang="hu-HU" sz="2400" dirty="0">
              <a:solidFill>
                <a:schemeClr val="tx1"/>
              </a:solidFill>
            </a:endParaRPr>
          </a:p>
          <a:p>
            <a:endParaRPr lang="hu-HU" sz="2400" dirty="0">
              <a:solidFill>
                <a:schemeClr val="tx1"/>
              </a:solidFill>
            </a:endParaRPr>
          </a:p>
        </p:txBody>
      </p:sp>
      <p:pic>
        <p:nvPicPr>
          <p:cNvPr id="4098" name="Picture 2" descr="Výsledok vyh&amp;lcaron;adávania obrázkov pre dopyt agricultural wast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24428" y="2571921"/>
            <a:ext cx="4612964" cy="345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Výsledok vyh&amp;lcaron;adávania obrázkov pre dopyt man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90100" y="2557018"/>
            <a:ext cx="5447292" cy="326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Výsledok vyh&amp;lcaron;adávania obrázkov pre dopyt városi szemé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83843" y="2571921"/>
            <a:ext cx="5653549" cy="3769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Výsledok vyh&amp;lcaron;adávania obrázkov pre dopyt plant materia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05626" y="2571921"/>
            <a:ext cx="5528901" cy="359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Výsledok vyh&amp;lcaron;adávania obrázkov pre dopyt food wast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6670" y="2571921"/>
            <a:ext cx="4867857" cy="3650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Výsledok vyh&amp;lcaron;adávania obrázkov pre dopyt sewag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5526" y="2551587"/>
            <a:ext cx="5050434" cy="3353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811515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Použití bioplynu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Vaření</a:t>
            </a:r>
            <a:endParaRPr lang="hu-HU" sz="2400" dirty="0" smtClean="0">
              <a:solidFill>
                <a:schemeClr val="tx1"/>
              </a:solidFill>
            </a:endParaRPr>
          </a:p>
          <a:p>
            <a:r>
              <a:rPr lang="hu-HU" sz="2400" dirty="0" err="1" smtClean="0">
                <a:solidFill>
                  <a:schemeClr val="tx1"/>
                </a:solidFill>
              </a:rPr>
              <a:t>Plynové</a:t>
            </a:r>
            <a:r>
              <a:rPr lang="hu-HU" sz="2400" dirty="0" smtClean="0">
                <a:solidFill>
                  <a:schemeClr val="tx1"/>
                </a:solidFill>
              </a:rPr>
              <a:t> </a:t>
            </a:r>
            <a:r>
              <a:rPr lang="hu-HU" sz="2400" dirty="0" err="1" smtClean="0">
                <a:solidFill>
                  <a:schemeClr val="tx1"/>
                </a:solidFill>
              </a:rPr>
              <a:t>motory</a:t>
            </a:r>
            <a:endParaRPr lang="hu-HU" sz="2400" dirty="0" smtClean="0">
              <a:solidFill>
                <a:schemeClr val="tx1"/>
              </a:solidFill>
            </a:endParaRPr>
          </a:p>
          <a:p>
            <a:r>
              <a:rPr lang="en-GB" sz="2400" dirty="0" err="1" smtClean="0">
                <a:solidFill>
                  <a:schemeClr val="tx1"/>
                </a:solidFill>
              </a:rPr>
              <a:t>Ele</a:t>
            </a:r>
            <a:r>
              <a:rPr lang="cs-CZ" sz="2400" dirty="0" smtClean="0">
                <a:solidFill>
                  <a:schemeClr val="tx1"/>
                </a:solidFill>
              </a:rPr>
              <a:t>ktrická energie</a:t>
            </a:r>
            <a:endParaRPr lang="hu-HU" sz="2400" dirty="0" smtClean="0">
              <a:solidFill>
                <a:schemeClr val="tx1"/>
              </a:solidFill>
            </a:endParaRPr>
          </a:p>
          <a:p>
            <a:r>
              <a:rPr lang="sk-SK" sz="2400" dirty="0" err="1" smtClean="0">
                <a:solidFill>
                  <a:schemeClr val="tx1"/>
                </a:solidFill>
              </a:rPr>
              <a:t>Vytápění</a:t>
            </a:r>
            <a:r>
              <a:rPr lang="sk-SK" sz="2400" dirty="0" smtClean="0">
                <a:solidFill>
                  <a:schemeClr val="tx1"/>
                </a:solidFill>
              </a:rPr>
              <a:t> </a:t>
            </a:r>
            <a:r>
              <a:rPr lang="sk-SK" sz="2400" dirty="0" err="1" smtClean="0">
                <a:solidFill>
                  <a:schemeClr val="tx1"/>
                </a:solidFill>
              </a:rPr>
              <a:t>prostor</a:t>
            </a:r>
            <a:r>
              <a:rPr lang="sk-SK" sz="2400" dirty="0" smtClean="0">
                <a:solidFill>
                  <a:schemeClr val="tx1"/>
                </a:solidFill>
              </a:rPr>
              <a:t>/ </a:t>
            </a:r>
            <a:r>
              <a:rPr lang="sk-SK" sz="2400" dirty="0" err="1" smtClean="0">
                <a:solidFill>
                  <a:schemeClr val="tx1"/>
                </a:solidFill>
              </a:rPr>
              <a:t>ohřev</a:t>
            </a:r>
            <a:r>
              <a:rPr lang="sk-SK" sz="2400" dirty="0" smtClean="0">
                <a:solidFill>
                  <a:schemeClr val="tx1"/>
                </a:solidFill>
              </a:rPr>
              <a:t> vody</a:t>
            </a:r>
            <a:endParaRPr lang="sk-SK" sz="2400" dirty="0" smtClean="0">
              <a:solidFill>
                <a:schemeClr val="tx1"/>
              </a:solidFill>
            </a:endParaRPr>
          </a:p>
          <a:p>
            <a:r>
              <a:rPr lang="hu-HU" sz="2400" dirty="0" err="1" smtClean="0">
                <a:solidFill>
                  <a:schemeClr val="tx1"/>
                </a:solidFill>
              </a:rPr>
              <a:t>Plynové</a:t>
            </a:r>
            <a:r>
              <a:rPr lang="hu-HU" sz="2400" dirty="0" smtClean="0">
                <a:solidFill>
                  <a:schemeClr val="tx1"/>
                </a:solidFill>
              </a:rPr>
              <a:t> </a:t>
            </a:r>
            <a:r>
              <a:rPr lang="hu-HU" sz="2400" dirty="0" err="1" smtClean="0">
                <a:solidFill>
                  <a:schemeClr val="tx1"/>
                </a:solidFill>
              </a:rPr>
              <a:t>lampy</a:t>
            </a:r>
            <a:endParaRPr lang="hu-HU" sz="2400" dirty="0" smtClean="0">
              <a:solidFill>
                <a:schemeClr val="tx1"/>
              </a:solidFill>
            </a:endParaRPr>
          </a:p>
          <a:p>
            <a:endParaRPr lang="en-GB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Něco</a:t>
            </a:r>
            <a:r>
              <a:rPr lang="hu-HU" dirty="0" smtClean="0"/>
              <a:t> pro </a:t>
            </a:r>
            <a:r>
              <a:rPr lang="hu-HU" dirty="0" err="1" smtClean="0"/>
              <a:t>řidiče</a:t>
            </a:r>
            <a:r>
              <a:rPr lang="hu-HU" dirty="0" smtClean="0"/>
              <a:t>…</a:t>
            </a:r>
            <a:endParaRPr lang="hu-HU" dirty="0"/>
          </a:p>
        </p:txBody>
      </p:sp>
      <p:pic>
        <p:nvPicPr>
          <p:cNvPr id="14338" name="Picture 2" descr="Animation of Burning Rubber Car Racer Animated 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4932" y="2204864"/>
            <a:ext cx="5551275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6669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ázis">
  <a:themeElements>
    <a:clrScheme name="Báz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ázis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áz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TM03457444[[fn=Alap]]</Template>
  <TotalTime>354</TotalTime>
  <Words>267</Words>
  <Application>Microsoft Office PowerPoint</Application>
  <PresentationFormat>Předvádění na obrazovce (4:3)</PresentationFormat>
  <Paragraphs>99</Paragraphs>
  <Slides>17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Bázis</vt:lpstr>
      <vt:lpstr>Bioplyn</vt:lpstr>
      <vt:lpstr>Co je bioplyn?</vt:lpstr>
      <vt:lpstr>Složení</vt:lpstr>
      <vt:lpstr>Produkce bioplynu</vt:lpstr>
      <vt:lpstr>Snímek 5</vt:lpstr>
      <vt:lpstr>Kroky v produkci bioplynu</vt:lpstr>
      <vt:lpstr>Zdroje bioplynu</vt:lpstr>
      <vt:lpstr>Použití bioplynu</vt:lpstr>
      <vt:lpstr>Něco pro řidiče…</vt:lpstr>
      <vt:lpstr>Efektivita bioplynu vs  efektivita jiných biopaliv</vt:lpstr>
      <vt:lpstr>Výhody</vt:lpstr>
      <vt:lpstr>Výhody</vt:lpstr>
      <vt:lpstr>Nevýhody</vt:lpstr>
      <vt:lpstr>Nevýhody</vt:lpstr>
      <vt:lpstr>Světová produkce</vt:lpstr>
      <vt:lpstr>Zdroje</vt:lpstr>
      <vt:lpstr>Děkujeme vám za pozornost!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Biogas</dc:title>
  <dc:creator>PCDoma</dc:creator>
  <cp:lastModifiedBy>Uživatel</cp:lastModifiedBy>
  <cp:revision>58</cp:revision>
  <dcterms:created xsi:type="dcterms:W3CDTF">2017-01-30T17:19:36Z</dcterms:created>
  <dcterms:modified xsi:type="dcterms:W3CDTF">2017-02-08T09:08:27Z</dcterms:modified>
</cp:coreProperties>
</file>