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261" r:id="rId3"/>
    <p:sldId id="262" r:id="rId4"/>
    <p:sldId id="263" r:id="rId5"/>
    <p:sldId id="265" r:id="rId6"/>
    <p:sldId id="271" r:id="rId7"/>
    <p:sldId id="283" r:id="rId8"/>
    <p:sldId id="282" r:id="rId9"/>
    <p:sldId id="268" r:id="rId10"/>
    <p:sldId id="284" r:id="rId11"/>
    <p:sldId id="269" r:id="rId12"/>
    <p:sldId id="270" r:id="rId13"/>
    <p:sldId id="257" r:id="rId14"/>
    <p:sldId id="260" r:id="rId15"/>
    <p:sldId id="281" r:id="rId16"/>
    <p:sldId id="264" r:id="rId17"/>
    <p:sldId id="266" r:id="rId18"/>
    <p:sldId id="272" r:id="rId19"/>
    <p:sldId id="273" r:id="rId20"/>
    <p:sldId id="274" r:id="rId21"/>
    <p:sldId id="280" r:id="rId22"/>
    <p:sldId id="275" r:id="rId23"/>
    <p:sldId id="276" r:id="rId24"/>
    <p:sldId id="277" r:id="rId25"/>
    <p:sldId id="278" r:id="rId26"/>
    <p:sldId id="27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A4485C-929C-4E7A-AF3E-19BD48CE2D9A}" type="datetimeFigureOut">
              <a:rPr lang="en-SG" smtClean="0"/>
              <a:pPr/>
              <a:t>3/3/2013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F50AC7-395C-4397-BCB8-65AB8A0FF9D8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xmlns="" val="2138745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http://www.bb.org.sg/wbn/slot/u1129/officers/OCO/Handout%20-%20Online%20Reading%20Materials%20-%20Overview%20of%20the%20BB.pdf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50AC7-395C-4397-BCB8-65AB8A0FF9D8}" type="slidenum">
              <a:rPr lang="en-SG" smtClean="0"/>
              <a:pPr/>
              <a:t>2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xmlns="" val="148193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http://www.bb.org.sg/wbn/slot/u1129/officers/OCO/Handout%20-%20Online%20Reading%20Materials%20-%20Overview%20of%20the%20BB.pdf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50AC7-395C-4397-BCB8-65AB8A0FF9D8}" type="slidenum">
              <a:rPr lang="en-SG" smtClean="0"/>
              <a:pPr/>
              <a:t>3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xmlns="" val="948989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http://2.bp.blogspot.com/-n9qwXTnLmnw/Tdc938c5tNI/AAAAAAAAAAg/PhRRzVsydMw/s1600/bblogo.gif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50AC7-395C-4397-BCB8-65AB8A0FF9D8}" type="slidenum">
              <a:rPr lang="en-SG" smtClean="0"/>
              <a:pPr/>
              <a:t>13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xmlns="" val="497861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http://2.bp.blogspot.com/-n9qwXTnLmnw/Tdc938c5tNI/AAAAAAAAAAg/PhRRzVsydMw/s1600/bblogo.gif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50AC7-395C-4397-BCB8-65AB8A0FF9D8}" type="slidenum">
              <a:rPr lang="en-SG" smtClean="0"/>
              <a:pPr/>
              <a:t>14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xmlns="" val="497861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B6BAF85-53AF-43C1-92AD-CDB4E8DA7151}" type="datetimeFigureOut">
              <a:rPr lang="en-SG" smtClean="0"/>
              <a:pPr/>
              <a:t>3/3/2013</a:t>
            </a:fld>
            <a:endParaRPr lang="en-SG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SG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0D0914F-6B8B-42B1-8AC5-432A68CDCEE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AF85-53AF-43C1-92AD-CDB4E8DA7151}" type="datetimeFigureOut">
              <a:rPr lang="en-SG" smtClean="0"/>
              <a:pPr/>
              <a:t>3/3/2013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914F-6B8B-42B1-8AC5-432A68CDCEE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AF85-53AF-43C1-92AD-CDB4E8DA7151}" type="datetimeFigureOut">
              <a:rPr lang="en-SG" smtClean="0"/>
              <a:pPr/>
              <a:t>3/3/2013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914F-6B8B-42B1-8AC5-432A68CDCEE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AF85-53AF-43C1-92AD-CDB4E8DA7151}" type="datetimeFigureOut">
              <a:rPr lang="en-SG" smtClean="0"/>
              <a:pPr/>
              <a:t>3/3/2013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914F-6B8B-42B1-8AC5-432A68CDCEE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AF85-53AF-43C1-92AD-CDB4E8DA7151}" type="datetimeFigureOut">
              <a:rPr lang="en-SG" smtClean="0"/>
              <a:pPr/>
              <a:t>3/3/2013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914F-6B8B-42B1-8AC5-432A68CDCEE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AF85-53AF-43C1-92AD-CDB4E8DA7151}" type="datetimeFigureOut">
              <a:rPr lang="en-SG" smtClean="0"/>
              <a:pPr/>
              <a:t>3/3/2013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914F-6B8B-42B1-8AC5-432A68CDCEE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B6BAF85-53AF-43C1-92AD-CDB4E8DA7151}" type="datetimeFigureOut">
              <a:rPr lang="en-SG" smtClean="0"/>
              <a:pPr/>
              <a:t>3/3/2013</a:t>
            </a:fld>
            <a:endParaRPr lang="en-SG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0D0914F-6B8B-42B1-8AC5-432A68CDCEE8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B6BAF85-53AF-43C1-92AD-CDB4E8DA7151}" type="datetimeFigureOut">
              <a:rPr lang="en-SG" smtClean="0"/>
              <a:pPr/>
              <a:t>3/3/2013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0D0914F-6B8B-42B1-8AC5-432A68CDCEE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AF85-53AF-43C1-92AD-CDB4E8DA7151}" type="datetimeFigureOut">
              <a:rPr lang="en-SG" smtClean="0"/>
              <a:pPr/>
              <a:t>3/3/2013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914F-6B8B-42B1-8AC5-432A68CDCEE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AF85-53AF-43C1-92AD-CDB4E8DA7151}" type="datetimeFigureOut">
              <a:rPr lang="en-SG" smtClean="0"/>
              <a:pPr/>
              <a:t>3/3/2013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914F-6B8B-42B1-8AC5-432A68CDCEE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AF85-53AF-43C1-92AD-CDB4E8DA7151}" type="datetimeFigureOut">
              <a:rPr lang="en-SG" smtClean="0"/>
              <a:pPr/>
              <a:t>3/3/2013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914F-6B8B-42B1-8AC5-432A68CDCEE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B6BAF85-53AF-43C1-92AD-CDB4E8DA7151}" type="datetimeFigureOut">
              <a:rPr lang="en-SG" smtClean="0"/>
              <a:pPr/>
              <a:t>3/3/2013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SG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0D0914F-6B8B-42B1-8AC5-432A68CDCEE8}" type="slidenum">
              <a:rPr lang="en-SG" smtClean="0"/>
              <a:pPr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bb45th.blogspot.com/" TargetMode="External"/><Relationship Id="rId2" Type="http://schemas.openxmlformats.org/officeDocument/2006/relationships/hyperlink" Target="http://www.bb.org.s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bp1.blogger.com/_qdeHnV8duHc/R8QVx2mgo8I/AAAAAAAAASE/l9U_VFrUHOk/s1600-h/chevron+nco4.jpg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bp0.blogger.com/_qdeHnV8duHc/R8QVPmmgo5I/AAAAAAAAARs/1yE7Gu9Zdm8/s1600-h/chevron+nco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p1.blogger.com/_qdeHnV8duHc/R8QVl2mgo7I/AAAAAAAAAR8/Fk40qoLMydY/s1600-h/chevron+nco3.jpg" TargetMode="External"/><Relationship Id="rId11" Type="http://schemas.openxmlformats.org/officeDocument/2006/relationships/image" Target="../media/image8.jpeg"/><Relationship Id="rId5" Type="http://schemas.openxmlformats.org/officeDocument/2006/relationships/image" Target="../media/image5.jpeg"/><Relationship Id="rId10" Type="http://schemas.openxmlformats.org/officeDocument/2006/relationships/hyperlink" Target="https://mail.google.com/mail/u/1/?ui=2&amp;ik=8ae57d1ec2&amp;view=att&amp;th=13c771c93312ff99&amp;attid=0.1&amp;disp=inline&amp;safe=1&amp;zw" TargetMode="External"/><Relationship Id="rId4" Type="http://schemas.openxmlformats.org/officeDocument/2006/relationships/hyperlink" Target="http://bp3.blogger.com/_qdeHnV8duHc/R8QVZWmgo6I/AAAAAAAAAR0/zgMEcuqaO3g/s1600-h/chevron+nco2.jpg" TargetMode="External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TARGET BADGE MODULE</a:t>
            </a:r>
            <a:endParaRPr lang="en-S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xmlns="" val="268174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Ranks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 smtClean="0"/>
              <a:t>Primer Ranks (Instructor):</a:t>
            </a:r>
          </a:p>
          <a:p>
            <a:pPr lvl="1"/>
            <a:r>
              <a:rPr lang="en-SG" dirty="0" smtClean="0"/>
              <a:t>Cadet Lieutenant (CLT)</a:t>
            </a:r>
          </a:p>
          <a:p>
            <a:pPr lvl="1"/>
            <a:r>
              <a:rPr lang="en-SG" dirty="0" smtClean="0"/>
              <a:t>Senior Cadet Lieutenant (SCL)</a:t>
            </a:r>
            <a:endParaRPr lang="en-SG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Ranks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 smtClean="0"/>
              <a:t>Officer Ranks:</a:t>
            </a:r>
          </a:p>
          <a:p>
            <a:pPr lvl="1"/>
            <a:r>
              <a:rPr lang="en-SG" dirty="0" smtClean="0"/>
              <a:t>Officer Cadet (OCT)</a:t>
            </a:r>
          </a:p>
          <a:p>
            <a:pPr lvl="1"/>
            <a:r>
              <a:rPr lang="en-SG" dirty="0" smtClean="0"/>
              <a:t>2</a:t>
            </a:r>
            <a:r>
              <a:rPr lang="en-SG" baseline="30000" dirty="0" smtClean="0"/>
              <a:t>nd</a:t>
            </a:r>
            <a:r>
              <a:rPr lang="en-SG" dirty="0" smtClean="0"/>
              <a:t> Lieutenant (2LT)</a:t>
            </a:r>
          </a:p>
          <a:p>
            <a:pPr lvl="1"/>
            <a:r>
              <a:rPr lang="en-SG" dirty="0" smtClean="0"/>
              <a:t>Lieutenant (LTA)</a:t>
            </a:r>
            <a:endParaRPr lang="en-SG" dirty="0"/>
          </a:p>
        </p:txBody>
      </p:sp>
      <p:pic>
        <p:nvPicPr>
          <p:cNvPr id="4" name="Picture 10" descr="OC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980728"/>
            <a:ext cx="15446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2L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780928"/>
            <a:ext cx="158417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T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365104"/>
            <a:ext cx="1654511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Ranks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 smtClean="0"/>
              <a:t>Officer’s Rosette on Glengarry:</a:t>
            </a:r>
          </a:p>
          <a:p>
            <a:pPr lvl="1"/>
            <a:r>
              <a:rPr lang="en-SG" dirty="0" smtClean="0"/>
              <a:t>Black – 2LT and LTA</a:t>
            </a:r>
          </a:p>
          <a:p>
            <a:pPr lvl="1"/>
            <a:r>
              <a:rPr lang="en-SG" dirty="0" smtClean="0"/>
              <a:t>Red – Captains and Brigade Officer Bearers</a:t>
            </a:r>
          </a:p>
          <a:p>
            <a:pPr lvl="1"/>
            <a:r>
              <a:rPr lang="en-SG" dirty="0" smtClean="0"/>
              <a:t>Purple - Chaplains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BB Object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object of the Boys’ Brigade shall be the advancement of Christ’s kingdom among Boys and the promotion of habits of Obedience, Reverence, Discipline, Self-respect and all that tends towards a true Christian Manliness.</a:t>
            </a:r>
            <a:endParaRPr lang="en-SG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86110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BB Motto &amp; Logo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Sure &amp; </a:t>
            </a:r>
            <a:r>
              <a:rPr lang="en-US" dirty="0" err="1" smtClean="0"/>
              <a:t>Stedfast</a:t>
            </a:r>
            <a:endParaRPr lang="en-US" dirty="0" smtClean="0"/>
          </a:p>
          <a:p>
            <a:pPr lvl="1"/>
            <a:r>
              <a:rPr lang="en-US" dirty="0" smtClean="0"/>
              <a:t>Hebrew 6:19 – “Which hope we have as an anchor of the soul, both sure and </a:t>
            </a:r>
            <a:r>
              <a:rPr lang="en-US" dirty="0" err="1" smtClean="0"/>
              <a:t>stedfast</a:t>
            </a:r>
            <a:r>
              <a:rPr lang="en-US" dirty="0" smtClean="0"/>
              <a:t>.“</a:t>
            </a:r>
            <a:endParaRPr lang="en-US" dirty="0"/>
          </a:p>
          <a:p>
            <a:r>
              <a:rPr lang="en-US" dirty="0" smtClean="0"/>
              <a:t>Logo was originally an anchor only</a:t>
            </a:r>
            <a:endParaRPr lang="en-US" dirty="0"/>
          </a:p>
          <a:p>
            <a:r>
              <a:rPr lang="en-US" dirty="0" smtClean="0"/>
              <a:t>The Boys’ Brigade and The Boys’ Life Brigade merged in 1926</a:t>
            </a:r>
          </a:p>
          <a:p>
            <a:r>
              <a:rPr lang="en-US" dirty="0" smtClean="0"/>
              <a:t>Red cross was added to the anchor</a:t>
            </a:r>
          </a:p>
        </p:txBody>
      </p:sp>
      <p:pic>
        <p:nvPicPr>
          <p:cNvPr id="4" name="Picture 6" descr="http://2.bp.blogspot.com/-n9qwXTnLmnw/Tdc938c5tNI/AAAAAAAAAAg/PhRRzVsydMw/s1600/bblogo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52736"/>
            <a:ext cx="1749724" cy="140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55145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BB Methods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SG" dirty="0" smtClean="0"/>
              <a:t>4 Aspects of programmes</a:t>
            </a:r>
          </a:p>
          <a:p>
            <a:pPr lvl="1"/>
            <a:r>
              <a:rPr lang="en-SG" dirty="0" smtClean="0"/>
              <a:t>Physical</a:t>
            </a:r>
          </a:p>
          <a:p>
            <a:pPr lvl="1"/>
            <a:r>
              <a:rPr lang="en-SG" dirty="0" smtClean="0"/>
              <a:t>Enrichment</a:t>
            </a:r>
          </a:p>
          <a:p>
            <a:pPr lvl="1"/>
            <a:r>
              <a:rPr lang="en-SG" dirty="0" smtClean="0"/>
              <a:t>Social</a:t>
            </a:r>
          </a:p>
          <a:p>
            <a:pPr lvl="1"/>
            <a:r>
              <a:rPr lang="en-SG" dirty="0" smtClean="0"/>
              <a:t>Spiritual</a:t>
            </a:r>
          </a:p>
          <a:p>
            <a:pPr>
              <a:buNone/>
            </a:pPr>
            <a:endParaRPr lang="en-SG" dirty="0" smtClean="0"/>
          </a:p>
          <a:p>
            <a:r>
              <a:rPr lang="en-SG" dirty="0" smtClean="0"/>
              <a:t>Twin Pillar</a:t>
            </a:r>
          </a:p>
          <a:p>
            <a:pPr lvl="1"/>
            <a:r>
              <a:rPr lang="en-SG" dirty="0" smtClean="0"/>
              <a:t>Christian Education</a:t>
            </a:r>
          </a:p>
          <a:p>
            <a:pPr lvl="1"/>
            <a:r>
              <a:rPr lang="en-SG" dirty="0" smtClean="0"/>
              <a:t>Discipline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Awards Scheme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Core badges</a:t>
            </a:r>
            <a:endParaRPr lang="en-SG" dirty="0" smtClean="0"/>
          </a:p>
          <a:p>
            <a:pPr lvl="1"/>
            <a:r>
              <a:rPr lang="en-US" dirty="0" smtClean="0"/>
              <a:t>Target</a:t>
            </a:r>
          </a:p>
          <a:p>
            <a:pPr lvl="1"/>
            <a:r>
              <a:rPr lang="en-US" dirty="0" smtClean="0"/>
              <a:t>Adventure</a:t>
            </a:r>
          </a:p>
          <a:p>
            <a:pPr lvl="1"/>
            <a:r>
              <a:rPr lang="en-US" dirty="0" smtClean="0"/>
              <a:t>Christian Education</a:t>
            </a:r>
          </a:p>
          <a:p>
            <a:pPr lvl="1"/>
            <a:r>
              <a:rPr lang="en-US" dirty="0" smtClean="0"/>
              <a:t>Citizenship</a:t>
            </a:r>
          </a:p>
          <a:p>
            <a:pPr lvl="1"/>
            <a:r>
              <a:rPr lang="en-US" dirty="0" smtClean="0"/>
              <a:t>Drills</a:t>
            </a:r>
          </a:p>
          <a:p>
            <a:pPr lvl="1"/>
            <a:r>
              <a:rPr lang="en-US" dirty="0" smtClean="0"/>
              <a:t>First Aid</a:t>
            </a:r>
          </a:p>
          <a:p>
            <a:pPr lvl="1"/>
            <a:r>
              <a:rPr lang="en-US" dirty="0" smtClean="0"/>
              <a:t>Life Skills</a:t>
            </a:r>
          </a:p>
          <a:p>
            <a:pPr lvl="1"/>
            <a:r>
              <a:rPr lang="en-US" dirty="0" smtClean="0"/>
              <a:t>Community Service</a:t>
            </a:r>
          </a:p>
          <a:p>
            <a:pPr lvl="1"/>
            <a:r>
              <a:rPr lang="en-US" dirty="0" smtClean="0"/>
              <a:t>NCO Star</a:t>
            </a:r>
          </a:p>
        </p:txBody>
      </p:sp>
      <p:pic>
        <p:nvPicPr>
          <p:cNvPr id="4" name="Picture 10" descr="Targ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268760"/>
            <a:ext cx="914400" cy="879475"/>
          </a:xfrm>
          <a:prstGeom prst="rect">
            <a:avLst/>
          </a:prstGeom>
          <a:noFill/>
        </p:spPr>
      </p:pic>
      <p:pic>
        <p:nvPicPr>
          <p:cNvPr id="5" name="Picture 12" descr="Adven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196752"/>
            <a:ext cx="1219200" cy="1204913"/>
          </a:xfrm>
          <a:prstGeom prst="rect">
            <a:avLst/>
          </a:prstGeom>
          <a:noFill/>
        </p:spPr>
      </p:pic>
      <p:pic>
        <p:nvPicPr>
          <p:cNvPr id="6" name="Picture 13" descr="ChristianEd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1268760"/>
            <a:ext cx="1219200" cy="1219200"/>
          </a:xfrm>
          <a:prstGeom prst="rect">
            <a:avLst/>
          </a:prstGeom>
          <a:noFill/>
        </p:spPr>
      </p:pic>
      <p:pic>
        <p:nvPicPr>
          <p:cNvPr id="7" name="Picture 14" descr="Citizenshi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2492896"/>
            <a:ext cx="1157287" cy="1219200"/>
          </a:xfrm>
          <a:prstGeom prst="rect">
            <a:avLst/>
          </a:prstGeom>
          <a:noFill/>
        </p:spPr>
      </p:pic>
      <p:pic>
        <p:nvPicPr>
          <p:cNvPr id="8" name="Picture 15" descr="Communit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2420888"/>
            <a:ext cx="1120775" cy="1219200"/>
          </a:xfrm>
          <a:prstGeom prst="rect">
            <a:avLst/>
          </a:prstGeom>
          <a:noFill/>
        </p:spPr>
      </p:pic>
      <p:pic>
        <p:nvPicPr>
          <p:cNvPr id="9" name="Picture 16" descr="Dril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2636912"/>
            <a:ext cx="1084263" cy="1219200"/>
          </a:xfrm>
          <a:prstGeom prst="rect">
            <a:avLst/>
          </a:prstGeom>
          <a:noFill/>
        </p:spPr>
      </p:pic>
      <p:pic>
        <p:nvPicPr>
          <p:cNvPr id="10" name="Picture 17" descr="FirstAi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27984" y="3861048"/>
            <a:ext cx="1158875" cy="1281113"/>
          </a:xfrm>
          <a:prstGeom prst="rect">
            <a:avLst/>
          </a:prstGeom>
          <a:noFill/>
        </p:spPr>
      </p:pic>
      <p:pic>
        <p:nvPicPr>
          <p:cNvPr id="11" name="Picture 19" descr="LifeSkills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24128" y="3861048"/>
            <a:ext cx="1143000" cy="1295400"/>
          </a:xfrm>
          <a:prstGeom prst="rect">
            <a:avLst/>
          </a:prstGeom>
          <a:noFill/>
        </p:spPr>
      </p:pic>
      <p:pic>
        <p:nvPicPr>
          <p:cNvPr id="12" name="Picture 18" descr="Leadership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92280" y="3933056"/>
            <a:ext cx="1189038" cy="1219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92878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Awards Scheme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SG" dirty="0" smtClean="0"/>
              <a:t>Electives</a:t>
            </a:r>
          </a:p>
          <a:p>
            <a:pPr lvl="1"/>
            <a:r>
              <a:rPr lang="en-SG" dirty="0" smtClean="0"/>
              <a:t>Arts</a:t>
            </a:r>
          </a:p>
          <a:p>
            <a:pPr lvl="1"/>
            <a:r>
              <a:rPr lang="en-SG" dirty="0" smtClean="0"/>
              <a:t>Athletics</a:t>
            </a:r>
          </a:p>
          <a:p>
            <a:pPr lvl="1"/>
            <a:r>
              <a:rPr lang="en-SG" dirty="0" smtClean="0"/>
              <a:t>Bandsman</a:t>
            </a:r>
          </a:p>
          <a:p>
            <a:pPr lvl="1"/>
            <a:r>
              <a:rPr lang="en-SG" dirty="0" smtClean="0"/>
              <a:t>Bugler</a:t>
            </a:r>
          </a:p>
          <a:p>
            <a:pPr lvl="1"/>
            <a:r>
              <a:rPr lang="en-SG" dirty="0" smtClean="0"/>
              <a:t>Craft</a:t>
            </a:r>
          </a:p>
          <a:p>
            <a:pPr lvl="1"/>
            <a:r>
              <a:rPr lang="en-SG" dirty="0" smtClean="0"/>
              <a:t>Drummers</a:t>
            </a:r>
          </a:p>
          <a:p>
            <a:pPr lvl="1"/>
            <a:r>
              <a:rPr lang="en-SG" dirty="0" smtClean="0"/>
              <a:t>Gymnastic</a:t>
            </a:r>
          </a:p>
          <a:p>
            <a:pPr lvl="1"/>
            <a:r>
              <a:rPr lang="en-SG" dirty="0" smtClean="0"/>
              <a:t>Hobbies</a:t>
            </a:r>
          </a:p>
        </p:txBody>
      </p:sp>
      <p:pic>
        <p:nvPicPr>
          <p:cNvPr id="4" name="Picture 11" descr="Ar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340768"/>
            <a:ext cx="1087438" cy="1371600"/>
          </a:xfrm>
          <a:prstGeom prst="rect">
            <a:avLst/>
          </a:prstGeom>
          <a:noFill/>
        </p:spPr>
      </p:pic>
      <p:pic>
        <p:nvPicPr>
          <p:cNvPr id="5" name="Picture 12" descr="Athlet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412776"/>
            <a:ext cx="1295400" cy="1295400"/>
          </a:xfrm>
          <a:prstGeom prst="rect">
            <a:avLst/>
          </a:prstGeom>
          <a:noFill/>
        </p:spPr>
      </p:pic>
      <p:pic>
        <p:nvPicPr>
          <p:cNvPr id="6" name="Picture 13" descr="Bandsma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1484784"/>
            <a:ext cx="1368425" cy="1295400"/>
          </a:xfrm>
          <a:prstGeom prst="rect">
            <a:avLst/>
          </a:prstGeom>
          <a:noFill/>
        </p:spPr>
      </p:pic>
      <p:pic>
        <p:nvPicPr>
          <p:cNvPr id="7" name="Picture 14" descr="Bugl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2924944"/>
            <a:ext cx="1371600" cy="1270000"/>
          </a:xfrm>
          <a:prstGeom prst="rect">
            <a:avLst/>
          </a:prstGeom>
          <a:noFill/>
        </p:spPr>
      </p:pic>
      <p:pic>
        <p:nvPicPr>
          <p:cNvPr id="8" name="Picture 15" descr="Craf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2924944"/>
            <a:ext cx="1371600" cy="1371600"/>
          </a:xfrm>
          <a:prstGeom prst="rect">
            <a:avLst/>
          </a:prstGeom>
          <a:noFill/>
        </p:spPr>
      </p:pic>
      <p:pic>
        <p:nvPicPr>
          <p:cNvPr id="9" name="Picture 16" descr="Drummer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8" y="4293096"/>
            <a:ext cx="1147763" cy="1219200"/>
          </a:xfrm>
          <a:prstGeom prst="rect">
            <a:avLst/>
          </a:prstGeom>
          <a:noFill/>
        </p:spPr>
      </p:pic>
      <p:pic>
        <p:nvPicPr>
          <p:cNvPr id="10" name="Picture 17" descr="Gymnas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8144" y="4293096"/>
            <a:ext cx="1295400" cy="1279525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1" name="Picture 18" descr="Hobbies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36296" y="4221088"/>
            <a:ext cx="1219200" cy="1295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420229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Awards Scheme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 smtClean="0"/>
              <a:t>Electives (cont.)</a:t>
            </a:r>
          </a:p>
          <a:p>
            <a:pPr lvl="1"/>
            <a:r>
              <a:rPr lang="en-SG" dirty="0" smtClean="0"/>
              <a:t>International Relationship</a:t>
            </a:r>
          </a:p>
          <a:p>
            <a:pPr lvl="1"/>
            <a:r>
              <a:rPr lang="en-SG" dirty="0" smtClean="0"/>
              <a:t>Kayaking</a:t>
            </a:r>
          </a:p>
          <a:p>
            <a:pPr lvl="1"/>
            <a:r>
              <a:rPr lang="en-SG" dirty="0" smtClean="0"/>
              <a:t>Musketry</a:t>
            </a:r>
          </a:p>
          <a:p>
            <a:pPr lvl="1"/>
            <a:r>
              <a:rPr lang="en-SG" dirty="0" smtClean="0"/>
              <a:t>Naturalist</a:t>
            </a:r>
          </a:p>
          <a:p>
            <a:pPr lvl="1"/>
            <a:r>
              <a:rPr lang="en-SG" dirty="0" smtClean="0"/>
              <a:t>Pipers</a:t>
            </a:r>
          </a:p>
          <a:p>
            <a:pPr lvl="1"/>
            <a:r>
              <a:rPr lang="en-SG" dirty="0" smtClean="0"/>
              <a:t>Sailing</a:t>
            </a:r>
          </a:p>
          <a:p>
            <a:pPr lvl="1"/>
            <a:r>
              <a:rPr lang="en-SG" dirty="0" smtClean="0"/>
              <a:t>Sportsman</a:t>
            </a:r>
          </a:p>
          <a:p>
            <a:pPr lvl="1"/>
            <a:r>
              <a:rPr lang="en-SG" dirty="0" smtClean="0"/>
              <a:t>Swimming</a:t>
            </a:r>
          </a:p>
        </p:txBody>
      </p:sp>
      <p:pic>
        <p:nvPicPr>
          <p:cNvPr id="4" name="Picture 19" descr="Internation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556792"/>
            <a:ext cx="1295400" cy="1143000"/>
          </a:xfrm>
          <a:prstGeom prst="rect">
            <a:avLst/>
          </a:prstGeom>
          <a:noFill/>
        </p:spPr>
      </p:pic>
      <p:pic>
        <p:nvPicPr>
          <p:cNvPr id="5" name="Picture 20" descr="Kayak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556792"/>
            <a:ext cx="1295400" cy="1230313"/>
          </a:xfrm>
          <a:prstGeom prst="rect">
            <a:avLst/>
          </a:prstGeom>
          <a:noFill/>
        </p:spPr>
      </p:pic>
      <p:pic>
        <p:nvPicPr>
          <p:cNvPr id="6" name="Picture 12" descr="Musketr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1484784"/>
            <a:ext cx="1295400" cy="1279525"/>
          </a:xfrm>
          <a:prstGeom prst="rect">
            <a:avLst/>
          </a:prstGeom>
          <a:noFill/>
        </p:spPr>
      </p:pic>
      <p:pic>
        <p:nvPicPr>
          <p:cNvPr id="7" name="Picture 13" descr="Naturalis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2924944"/>
            <a:ext cx="1295400" cy="1295400"/>
          </a:xfrm>
          <a:prstGeom prst="rect">
            <a:avLst/>
          </a:prstGeom>
          <a:noFill/>
        </p:spPr>
      </p:pic>
      <p:pic>
        <p:nvPicPr>
          <p:cNvPr id="8" name="Picture 14" descr="Piper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8264" y="2852936"/>
            <a:ext cx="1219200" cy="1295400"/>
          </a:xfrm>
          <a:prstGeom prst="rect">
            <a:avLst/>
          </a:prstGeom>
          <a:noFill/>
        </p:spPr>
      </p:pic>
      <p:pic>
        <p:nvPicPr>
          <p:cNvPr id="9" name="Picture 15" descr="Saili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2" y="4293096"/>
            <a:ext cx="1295400" cy="1295400"/>
          </a:xfrm>
          <a:prstGeom prst="rect">
            <a:avLst/>
          </a:prstGeom>
          <a:noFill/>
        </p:spPr>
      </p:pic>
      <p:pic>
        <p:nvPicPr>
          <p:cNvPr id="10" name="Picture 16" descr="Sportsman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176" y="4365104"/>
            <a:ext cx="1371600" cy="1127125"/>
          </a:xfrm>
          <a:prstGeom prst="rect">
            <a:avLst/>
          </a:prstGeom>
          <a:noFill/>
        </p:spPr>
      </p:pic>
      <p:pic>
        <p:nvPicPr>
          <p:cNvPr id="11" name="Picture 17" descr="Swimmi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52320" y="4293096"/>
            <a:ext cx="1600200" cy="140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Awards Scheme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 smtClean="0"/>
              <a:t>Service</a:t>
            </a:r>
          </a:p>
          <a:p>
            <a:pPr lvl="1"/>
            <a:r>
              <a:rPr lang="en-SG" dirty="0" smtClean="0"/>
              <a:t>1 Year Service</a:t>
            </a:r>
          </a:p>
          <a:p>
            <a:pPr lvl="1"/>
            <a:r>
              <a:rPr lang="en-SG" dirty="0" smtClean="0"/>
              <a:t>3 Year Service</a:t>
            </a:r>
          </a:p>
          <a:p>
            <a:pPr lvl="1"/>
            <a:r>
              <a:rPr lang="en-SG" dirty="0" smtClean="0"/>
              <a:t>Long Year Service</a:t>
            </a:r>
          </a:p>
          <a:p>
            <a:pPr lvl="1"/>
            <a:r>
              <a:rPr lang="en-SG" dirty="0" smtClean="0"/>
              <a:t>Link Badge</a:t>
            </a:r>
          </a:p>
          <a:p>
            <a:pPr lvl="1"/>
            <a:r>
              <a:rPr lang="en-SG" dirty="0" smtClean="0"/>
              <a:t>National Event</a:t>
            </a:r>
            <a:endParaRPr lang="en-SG" dirty="0"/>
          </a:p>
        </p:txBody>
      </p:sp>
      <p:pic>
        <p:nvPicPr>
          <p:cNvPr id="4" name="Picture 8" descr="1 Year Servi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916832"/>
            <a:ext cx="1026114" cy="1368152"/>
          </a:xfrm>
          <a:prstGeom prst="rect">
            <a:avLst/>
          </a:prstGeom>
          <a:noFill/>
        </p:spPr>
      </p:pic>
      <p:pic>
        <p:nvPicPr>
          <p:cNvPr id="5" name="Picture 9" descr="3 Year Servi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700808"/>
            <a:ext cx="1310771" cy="1512168"/>
          </a:xfrm>
          <a:prstGeom prst="rect">
            <a:avLst/>
          </a:prstGeom>
          <a:noFill/>
        </p:spPr>
      </p:pic>
      <p:pic>
        <p:nvPicPr>
          <p:cNvPr id="6" name="Picture 11" descr="Long Yr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1700808"/>
            <a:ext cx="1694279" cy="1824608"/>
          </a:xfrm>
          <a:prstGeom prst="rect">
            <a:avLst/>
          </a:prstGeom>
          <a:noFill/>
        </p:spPr>
      </p:pic>
      <p:pic>
        <p:nvPicPr>
          <p:cNvPr id="7" name="Picture 10" descr="Lin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789040"/>
            <a:ext cx="1271688" cy="936104"/>
          </a:xfrm>
          <a:prstGeom prst="rect">
            <a:avLst/>
          </a:prstGeom>
          <a:noFill/>
        </p:spPr>
      </p:pic>
      <p:pic>
        <p:nvPicPr>
          <p:cNvPr id="8" name="Picture 12" descr="NationalEven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3573016"/>
            <a:ext cx="1070728" cy="1368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History of BB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Founded in Free Church Mission Hall at North Woodside Road, Glasgow, Scotland on 4 October 1883 by Sir William Alexander Smith.</a:t>
            </a:r>
          </a:p>
          <a:p>
            <a:r>
              <a:rPr lang="en-SG" dirty="0" smtClean="0"/>
              <a:t>Led to the formation of </a:t>
            </a:r>
            <a:br>
              <a:rPr lang="en-SG" dirty="0" smtClean="0"/>
            </a:br>
            <a:r>
              <a:rPr lang="en-SG" dirty="0" smtClean="0"/>
              <a:t>other uniformed </a:t>
            </a:r>
            <a:br>
              <a:rPr lang="en-SG" dirty="0" smtClean="0"/>
            </a:br>
            <a:r>
              <a:rPr lang="en-SG" dirty="0" smtClean="0"/>
              <a:t>organisations.</a:t>
            </a:r>
          </a:p>
          <a:p>
            <a:r>
              <a:rPr lang="en-SG" dirty="0" smtClean="0"/>
              <a:t>E.g. Boy Scouts (1908) </a:t>
            </a:r>
            <a:br>
              <a:rPr lang="en-SG" dirty="0" smtClean="0"/>
            </a:br>
            <a:r>
              <a:rPr lang="en-SG" dirty="0" smtClean="0"/>
              <a:t>and Girl Guides (1910)</a:t>
            </a:r>
          </a:p>
          <a:p>
            <a:endParaRPr lang="en-S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89040"/>
            <a:ext cx="363776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018368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Awards Scheme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SG" dirty="0" smtClean="0"/>
              <a:t>Special</a:t>
            </a:r>
          </a:p>
          <a:p>
            <a:pPr lvl="1"/>
            <a:r>
              <a:rPr lang="en-SG" dirty="0" smtClean="0"/>
              <a:t>Founder’s Badge</a:t>
            </a:r>
          </a:p>
          <a:p>
            <a:pPr lvl="2"/>
            <a:r>
              <a:rPr lang="en-SG" dirty="0" smtClean="0"/>
              <a:t>Highest and most prestigious award in the Seniors Programme</a:t>
            </a:r>
          </a:p>
          <a:p>
            <a:pPr lvl="1"/>
            <a:r>
              <a:rPr lang="en-SG" dirty="0" smtClean="0"/>
              <a:t>Senior Proficiency Star</a:t>
            </a:r>
          </a:p>
          <a:p>
            <a:pPr lvl="2"/>
            <a:r>
              <a:rPr lang="en-SG" dirty="0" smtClean="0"/>
              <a:t>Represents proficiency of the core badges</a:t>
            </a:r>
          </a:p>
          <a:p>
            <a:pPr lvl="1"/>
            <a:r>
              <a:rPr lang="en-SG" dirty="0" smtClean="0"/>
              <a:t>Cross for Heroism</a:t>
            </a:r>
          </a:p>
          <a:p>
            <a:pPr lvl="2"/>
            <a:r>
              <a:rPr lang="en-SG" dirty="0" smtClean="0"/>
              <a:t>Recognition for performing a single act of self-sacrifice for others, shown heroism in saving life or attempting to save life, or displayed marked courage in the face of danger</a:t>
            </a:r>
          </a:p>
        </p:txBody>
      </p:sp>
      <p:pic>
        <p:nvPicPr>
          <p:cNvPr id="4" name="Picture 8" descr="FounderBad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692696"/>
            <a:ext cx="1752600" cy="2209800"/>
          </a:xfrm>
          <a:prstGeom prst="rect">
            <a:avLst/>
          </a:prstGeom>
          <a:noFill/>
        </p:spPr>
      </p:pic>
      <p:pic>
        <p:nvPicPr>
          <p:cNvPr id="5" name="Picture 7" descr="S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196752"/>
            <a:ext cx="1660525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Awards Scheme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 smtClean="0"/>
              <a:t>NYAA – National Youth Achievement Award</a:t>
            </a:r>
            <a:br>
              <a:rPr lang="en-SG" dirty="0" smtClean="0"/>
            </a:br>
            <a:r>
              <a:rPr lang="en-SG" dirty="0" smtClean="0"/>
              <a:t/>
            </a:r>
            <a:br>
              <a:rPr lang="en-SG" dirty="0" smtClean="0"/>
            </a:br>
            <a:r>
              <a:rPr lang="en-SG" dirty="0" smtClean="0"/>
              <a:t/>
            </a:r>
            <a:br>
              <a:rPr lang="en-SG" dirty="0" smtClean="0"/>
            </a:br>
            <a:r>
              <a:rPr lang="en-SG" dirty="0" smtClean="0"/>
              <a:t/>
            </a:r>
            <a:br>
              <a:rPr lang="en-SG" dirty="0" smtClean="0"/>
            </a:br>
            <a:r>
              <a:rPr lang="en-SG" dirty="0" smtClean="0"/>
              <a:t/>
            </a:r>
            <a:br>
              <a:rPr lang="en-SG" dirty="0" smtClean="0"/>
            </a:br>
            <a:r>
              <a:rPr lang="en-SG" dirty="0" smtClean="0"/>
              <a:t/>
            </a:r>
            <a:br>
              <a:rPr lang="en-SG" dirty="0" smtClean="0"/>
            </a:br>
            <a:r>
              <a:rPr lang="en-SG" dirty="0" smtClean="0"/>
              <a:t>Bronze		  Silver		Gold</a:t>
            </a:r>
            <a:br>
              <a:rPr lang="en-SG" dirty="0" smtClean="0"/>
            </a:br>
            <a:r>
              <a:rPr lang="en-SG" dirty="0" smtClean="0"/>
              <a:t>(Secondary 3)	  (Secondary 4)	(Primers)</a:t>
            </a:r>
            <a:endParaRPr lang="en-SG" dirty="0"/>
          </a:p>
        </p:txBody>
      </p:sp>
      <p:pic>
        <p:nvPicPr>
          <p:cNvPr id="4" name="Picture 9" descr="NYAA_Gol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852936"/>
            <a:ext cx="2335213" cy="1704975"/>
          </a:xfrm>
          <a:prstGeom prst="rect">
            <a:avLst/>
          </a:prstGeom>
          <a:noFill/>
        </p:spPr>
      </p:pic>
      <p:pic>
        <p:nvPicPr>
          <p:cNvPr id="5" name="Picture 8" descr="NYAA_Sil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852936"/>
            <a:ext cx="2362200" cy="1731962"/>
          </a:xfrm>
          <a:prstGeom prst="rect">
            <a:avLst/>
          </a:prstGeom>
          <a:noFill/>
        </p:spPr>
      </p:pic>
      <p:pic>
        <p:nvPicPr>
          <p:cNvPr id="6" name="Picture 7" descr="NYAA_Bronz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852936"/>
            <a:ext cx="2286000" cy="1657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BB International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SG" sz="2400" dirty="0" smtClean="0"/>
              <a:t>Boys’ Brigade now exists in many countries throughout the world.</a:t>
            </a:r>
          </a:p>
          <a:p>
            <a:r>
              <a:rPr lang="en-SG" sz="2400" dirty="0" smtClean="0"/>
              <a:t>BB can be found in all Commonwealth countries, and in recent decades, Singapore, Cambodia, Malaysia, Indonesia, Thailand, Hong Kong, Macau and Philippines.</a:t>
            </a:r>
          </a:p>
          <a:p>
            <a:r>
              <a:rPr lang="en-SG" sz="2400" dirty="0" smtClean="0"/>
              <a:t>BB also has organisations in the United States, Australia, New Zealand, Denmark, Caribbean Islands, African continent and the Scandinavian countries.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BB Handshake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 smtClean="0"/>
              <a:t>BB members worldwide share a unique hand shake. Interlock the little finger of your right hand with the other person’s little finger.</a:t>
            </a:r>
            <a:endParaRPr lang="en-SG" dirty="0"/>
          </a:p>
        </p:txBody>
      </p:sp>
      <p:pic>
        <p:nvPicPr>
          <p:cNvPr id="4" name="Picture 12" descr="bbhandshak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933056"/>
            <a:ext cx="4191000" cy="2408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BB Vesper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SG" dirty="0" smtClean="0"/>
              <a:t>A prayer that we sing at the end of a BB gathering or function.</a:t>
            </a:r>
          </a:p>
          <a:p>
            <a:endParaRPr lang="en-SG" dirty="0" smtClean="0"/>
          </a:p>
          <a:p>
            <a:pPr lvl="1">
              <a:buNone/>
            </a:pPr>
            <a:r>
              <a:rPr lang="en-SG" i="1" dirty="0" smtClean="0"/>
              <a:t>Great God who </a:t>
            </a:r>
            <a:r>
              <a:rPr lang="en-SG" i="1" dirty="0" err="1" smtClean="0"/>
              <a:t>knowest</a:t>
            </a:r>
            <a:r>
              <a:rPr lang="en-SG" i="1" dirty="0" smtClean="0"/>
              <a:t> all our needs,</a:t>
            </a:r>
          </a:p>
          <a:p>
            <a:pPr lvl="1">
              <a:buNone/>
            </a:pPr>
            <a:r>
              <a:rPr lang="en-SG" i="1" dirty="0" smtClean="0"/>
              <a:t>Bless Thou our watch, and guard our sleep;</a:t>
            </a:r>
          </a:p>
          <a:p>
            <a:pPr lvl="1">
              <a:buNone/>
            </a:pPr>
            <a:r>
              <a:rPr lang="en-SG" i="1" dirty="0" smtClean="0"/>
              <a:t>Forgive our sins of thought and deed,</a:t>
            </a:r>
          </a:p>
          <a:p>
            <a:pPr lvl="1">
              <a:buNone/>
            </a:pPr>
            <a:r>
              <a:rPr lang="en-SG" i="1" dirty="0" smtClean="0"/>
              <a:t>And in Thy peace Thy servants keep.</a:t>
            </a:r>
          </a:p>
          <a:p>
            <a:pPr lvl="1">
              <a:buNone/>
            </a:pPr>
            <a:endParaRPr lang="en-SG" i="1" dirty="0" smtClean="0"/>
          </a:p>
          <a:p>
            <a:pPr lvl="1">
              <a:buNone/>
            </a:pPr>
            <a:r>
              <a:rPr lang="en-SG" i="1" smtClean="0"/>
              <a:t>We </a:t>
            </a:r>
            <a:r>
              <a:rPr lang="en-SG" i="1" smtClean="0"/>
              <a:t>thank </a:t>
            </a:r>
            <a:r>
              <a:rPr lang="en-SG" i="1" dirty="0" smtClean="0"/>
              <a:t>Thee for the day that’s done,</a:t>
            </a:r>
          </a:p>
          <a:p>
            <a:pPr lvl="1">
              <a:buNone/>
            </a:pPr>
            <a:r>
              <a:rPr lang="en-SG" i="1" dirty="0" smtClean="0"/>
              <a:t>We trust Thee for the days to be;</a:t>
            </a:r>
          </a:p>
          <a:p>
            <a:pPr lvl="1">
              <a:buNone/>
            </a:pPr>
            <a:r>
              <a:rPr lang="en-SG" i="1" dirty="0" smtClean="0"/>
              <a:t>Thy love we learn in Christ Thy Son,</a:t>
            </a:r>
          </a:p>
          <a:p>
            <a:pPr lvl="1">
              <a:buNone/>
            </a:pPr>
            <a:r>
              <a:rPr lang="en-SG" i="1" dirty="0" smtClean="0"/>
              <a:t>O May we all His glory see!</a:t>
            </a:r>
          </a:p>
          <a:p>
            <a:pPr lvl="1">
              <a:buNone/>
            </a:pPr>
            <a:endParaRPr lang="en-SG" i="1" dirty="0" smtClean="0"/>
          </a:p>
          <a:p>
            <a:pPr lvl="1">
              <a:buNone/>
            </a:pPr>
            <a:r>
              <a:rPr lang="en-SG" i="1" dirty="0" smtClean="0"/>
              <a:t>Amen.</a:t>
            </a:r>
            <a:endParaRPr lang="en-SG" i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Table Grace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SG" dirty="0" smtClean="0"/>
              <a:t>A prayer before each meal to thank God for the food he provides.</a:t>
            </a:r>
          </a:p>
          <a:p>
            <a:endParaRPr lang="en-SG" dirty="0" smtClean="0"/>
          </a:p>
          <a:p>
            <a:pPr lvl="1">
              <a:buNone/>
            </a:pPr>
            <a:r>
              <a:rPr lang="en-SG" i="1" dirty="0" smtClean="0"/>
              <a:t>Be present at our table Lord</a:t>
            </a:r>
          </a:p>
          <a:p>
            <a:pPr lvl="1">
              <a:buNone/>
            </a:pPr>
            <a:r>
              <a:rPr lang="en-SG" i="1" dirty="0" smtClean="0"/>
              <a:t>Be here and everywhere adored</a:t>
            </a:r>
          </a:p>
          <a:p>
            <a:pPr lvl="1">
              <a:buNone/>
            </a:pPr>
            <a:r>
              <a:rPr lang="en-SG" i="1" dirty="0" smtClean="0"/>
              <a:t>These mercies bless and grant that we</a:t>
            </a:r>
          </a:p>
          <a:p>
            <a:pPr lvl="1">
              <a:buNone/>
            </a:pPr>
            <a:r>
              <a:rPr lang="en-SG" i="1" dirty="0" smtClean="0"/>
              <a:t>May feast in fellowship with Thee</a:t>
            </a:r>
          </a:p>
          <a:p>
            <a:pPr lvl="1">
              <a:buNone/>
            </a:pPr>
            <a:endParaRPr lang="en-SG" i="1" dirty="0" smtClean="0"/>
          </a:p>
          <a:p>
            <a:pPr lvl="1">
              <a:buNone/>
            </a:pPr>
            <a:r>
              <a:rPr lang="en-SG" i="1" dirty="0" smtClean="0"/>
              <a:t>Amen.</a:t>
            </a:r>
          </a:p>
          <a:p>
            <a:pPr lvl="1">
              <a:buNone/>
            </a:pPr>
            <a:r>
              <a:rPr lang="en-SG" i="1" dirty="0" smtClean="0"/>
              <a:t>Everybody eat!</a:t>
            </a:r>
            <a:endParaRPr lang="en-SG" i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SG" dirty="0" smtClean="0"/>
              <a:t>BB Website and 45</a:t>
            </a:r>
            <a:r>
              <a:rPr lang="en-SG" baseline="30000" dirty="0" smtClean="0"/>
              <a:t>th</a:t>
            </a:r>
            <a:r>
              <a:rPr lang="en-SG" dirty="0" smtClean="0"/>
              <a:t> company blog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SG" sz="4000" dirty="0" smtClean="0">
                <a:hlinkClick r:id="rId2"/>
              </a:rPr>
              <a:t>http://www.bb.org.sg/</a:t>
            </a:r>
            <a:endParaRPr lang="en-SG" sz="4000" dirty="0" smtClean="0"/>
          </a:p>
          <a:p>
            <a:pPr>
              <a:buNone/>
            </a:pPr>
            <a:r>
              <a:rPr lang="en-SG" sz="4000" dirty="0" smtClean="0">
                <a:hlinkClick r:id="rId3"/>
              </a:rPr>
              <a:t>http://bb45th.blogspot.com/</a:t>
            </a:r>
            <a:endParaRPr lang="en-SG" sz="4000" dirty="0" smtClean="0"/>
          </a:p>
          <a:p>
            <a:pPr>
              <a:buNone/>
            </a:pPr>
            <a:endParaRPr lang="en-SG" sz="4000" dirty="0" smtClean="0"/>
          </a:p>
          <a:p>
            <a:pPr>
              <a:buNone/>
            </a:pPr>
            <a:endParaRPr lang="en-SG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History of BB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Introduced to Singapore by James Milner Fraser.</a:t>
            </a:r>
          </a:p>
          <a:p>
            <a:r>
              <a:rPr lang="en-US" dirty="0" smtClean="0"/>
              <a:t>Started the 1</a:t>
            </a:r>
            <a:r>
              <a:rPr lang="en-US" baseline="30000" dirty="0" smtClean="0"/>
              <a:t>st</a:t>
            </a:r>
            <a:r>
              <a:rPr lang="en-US" dirty="0" smtClean="0"/>
              <a:t> Singapore Company at </a:t>
            </a:r>
            <a:r>
              <a:rPr lang="en-US" dirty="0" err="1" smtClean="0"/>
              <a:t>Prinsep</a:t>
            </a:r>
            <a:r>
              <a:rPr lang="en-US" dirty="0" smtClean="0"/>
              <a:t> Street Presbyterian Church in 12 January 1930.</a:t>
            </a:r>
          </a:p>
          <a:p>
            <a:r>
              <a:rPr lang="en-US" dirty="0" smtClean="0"/>
              <a:t>Hence, BB day is</a:t>
            </a:r>
            <a:r>
              <a:rPr lang="en-SG" dirty="0" smtClean="0"/>
              <a:t/>
            </a:r>
            <a:br>
              <a:rPr lang="en-SG" dirty="0" smtClean="0"/>
            </a:br>
            <a:r>
              <a:rPr lang="en-SG" dirty="0" smtClean="0"/>
              <a:t>observed every year</a:t>
            </a:r>
            <a:br>
              <a:rPr lang="en-SG" dirty="0" smtClean="0"/>
            </a:br>
            <a:r>
              <a:rPr lang="en-SG" dirty="0" smtClean="0"/>
              <a:t>on 12 January.</a:t>
            </a: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293096"/>
            <a:ext cx="3997385" cy="2425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59372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our company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45</a:t>
            </a:r>
            <a:r>
              <a:rPr lang="en-US" baseline="30000" dirty="0" smtClean="0"/>
              <a:t>th</a:t>
            </a:r>
            <a:r>
              <a:rPr lang="en-US" dirty="0" smtClean="0"/>
              <a:t> Singapore Company</a:t>
            </a:r>
          </a:p>
          <a:p>
            <a:r>
              <a:rPr lang="en-US" dirty="0" smtClean="0"/>
              <a:t>Formed in 1993 by Mr. Raymond Tan</a:t>
            </a:r>
          </a:p>
          <a:p>
            <a:endParaRPr lang="en-US" dirty="0" smtClean="0"/>
          </a:p>
          <a:p>
            <a:r>
              <a:rPr lang="en-US" dirty="0" smtClean="0"/>
              <a:t>First Captain – Mr. Raymond Tan</a:t>
            </a:r>
            <a:br>
              <a:rPr lang="en-US" dirty="0" smtClean="0"/>
            </a:br>
            <a:r>
              <a:rPr lang="en-US" dirty="0" smtClean="0"/>
              <a:t>Second Captain – Mr. Arthur Lim</a:t>
            </a:r>
            <a:br>
              <a:rPr lang="en-US" dirty="0" smtClean="0"/>
            </a:br>
            <a:r>
              <a:rPr lang="en-US" dirty="0" smtClean="0"/>
              <a:t>Current Captain – Mr. Bay Qin Yao</a:t>
            </a:r>
          </a:p>
          <a:p>
            <a:endParaRPr lang="en-US" dirty="0" smtClean="0"/>
          </a:p>
          <a:p>
            <a:r>
              <a:rPr lang="en-US" dirty="0" smtClean="0"/>
              <a:t>Current Brigade President – Dr. Ho Yew </a:t>
            </a:r>
            <a:r>
              <a:rPr lang="en-US" dirty="0" err="1" smtClean="0"/>
              <a:t>Kee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333760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Organisation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/>
            <a:r>
              <a:rPr lang="en-US" sz="2000" dirty="0" smtClean="0"/>
              <a:t>Sponsoring Bodies</a:t>
            </a:r>
          </a:p>
          <a:p>
            <a:pPr marL="402336" lvl="1" indent="0"/>
            <a:r>
              <a:rPr lang="en-US" sz="2000" dirty="0" smtClean="0"/>
              <a:t>Xinmin Secondary School</a:t>
            </a:r>
          </a:p>
          <a:p>
            <a:pPr marL="402336" lvl="1" indent="0"/>
            <a:r>
              <a:rPr lang="en-US" sz="2000" dirty="0" smtClean="0"/>
              <a:t>Bethesda </a:t>
            </a:r>
            <a:r>
              <a:rPr lang="en-US" sz="2000" dirty="0" err="1" smtClean="0"/>
              <a:t>Serangoon</a:t>
            </a:r>
            <a:r>
              <a:rPr lang="en-US" sz="2000" dirty="0" smtClean="0"/>
              <a:t> Church</a:t>
            </a:r>
          </a:p>
          <a:p>
            <a:pPr marL="109728" indent="0"/>
            <a:endParaRPr lang="en-US" sz="2000" dirty="0" smtClean="0"/>
          </a:p>
          <a:p>
            <a:pPr marL="109728" indent="0"/>
            <a:r>
              <a:rPr lang="en-US" sz="2000" dirty="0" smtClean="0"/>
              <a:t>Captain</a:t>
            </a:r>
          </a:p>
          <a:p>
            <a:pPr marL="402336" lvl="1" indent="0"/>
            <a:r>
              <a:rPr lang="en-US" sz="2000" dirty="0" smtClean="0"/>
              <a:t>LTA Bay Qin Yao</a:t>
            </a:r>
          </a:p>
          <a:p>
            <a:pPr marL="109728" indent="0"/>
            <a:endParaRPr lang="en-US" sz="2000" dirty="0" smtClean="0"/>
          </a:p>
          <a:p>
            <a:pPr marL="109728" indent="0"/>
            <a:r>
              <a:rPr lang="en-US" sz="2000" dirty="0" smtClean="0"/>
              <a:t>Officers</a:t>
            </a:r>
          </a:p>
          <a:p>
            <a:pPr marL="402336" lvl="1" indent="0"/>
            <a:r>
              <a:rPr lang="en-US" sz="2000" dirty="0" smtClean="0"/>
              <a:t>2LT Bernard Soon</a:t>
            </a:r>
          </a:p>
          <a:p>
            <a:pPr marL="402336" lvl="1" indent="0"/>
            <a:r>
              <a:rPr lang="en-US" sz="2000" dirty="0" smtClean="0"/>
              <a:t>2LT Yap </a:t>
            </a:r>
            <a:r>
              <a:rPr lang="en-US" sz="2000" dirty="0" err="1" smtClean="0"/>
              <a:t>Zu</a:t>
            </a:r>
            <a:r>
              <a:rPr lang="en-US" sz="2000" dirty="0" smtClean="0"/>
              <a:t> </a:t>
            </a:r>
            <a:r>
              <a:rPr lang="en-US" sz="2000" dirty="0" err="1" smtClean="0"/>
              <a:t>Hui</a:t>
            </a:r>
            <a:endParaRPr lang="en-US" sz="2000" dirty="0" smtClean="0"/>
          </a:p>
          <a:p>
            <a:pPr marL="402336" lvl="1" indent="0"/>
            <a:r>
              <a:rPr lang="en-US" sz="2000" dirty="0" smtClean="0"/>
              <a:t>2LT Terence Chung</a:t>
            </a:r>
          </a:p>
          <a:p>
            <a:pPr marL="402336" lvl="1" indent="0"/>
            <a:r>
              <a:rPr lang="en-US" sz="2000" dirty="0" smtClean="0"/>
              <a:t>OCT Jason Ting (teacher)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051720" y="3356992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051720" y="443711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29452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Company Organisation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608576"/>
          </a:xfrm>
        </p:spPr>
        <p:txBody>
          <a:bodyPr>
            <a:normAutofit/>
          </a:bodyPr>
          <a:lstStyle/>
          <a:p>
            <a:pPr marL="109728" indent="0"/>
            <a:r>
              <a:rPr lang="en-US" sz="1700" dirty="0" smtClean="0"/>
              <a:t>Primers (Instructors)		NCO Council		</a:t>
            </a:r>
          </a:p>
          <a:p>
            <a:pPr marL="402336" lvl="1" indent="0"/>
            <a:r>
              <a:rPr lang="en-US" sz="1700" dirty="0" smtClean="0"/>
              <a:t>SCL Boo Jun Kang		CSM – SGT </a:t>
            </a:r>
            <a:r>
              <a:rPr lang="en-US" sz="1700" dirty="0" err="1" smtClean="0"/>
              <a:t>Foo</a:t>
            </a:r>
            <a:r>
              <a:rPr lang="en-US" sz="1700" dirty="0" smtClean="0"/>
              <a:t> </a:t>
            </a:r>
            <a:r>
              <a:rPr lang="en-US" sz="1700" dirty="0" err="1" smtClean="0"/>
              <a:t>Zi</a:t>
            </a:r>
            <a:r>
              <a:rPr lang="en-US" sz="1700" dirty="0" smtClean="0"/>
              <a:t> Ming</a:t>
            </a:r>
          </a:p>
          <a:p>
            <a:pPr marL="402336" lvl="1" indent="0"/>
            <a:r>
              <a:rPr lang="en-US" sz="1700" dirty="0" smtClean="0"/>
              <a:t>SCL Marcus </a:t>
            </a:r>
            <a:r>
              <a:rPr lang="en-US" sz="1700" dirty="0" err="1" smtClean="0"/>
              <a:t>Ee</a:t>
            </a:r>
            <a:r>
              <a:rPr lang="en-US" sz="1700" dirty="0" smtClean="0"/>
              <a:t>		ACSM – SGT </a:t>
            </a:r>
            <a:r>
              <a:rPr lang="en-US" sz="1700" dirty="0" err="1" smtClean="0"/>
              <a:t>Jerrell</a:t>
            </a:r>
            <a:r>
              <a:rPr lang="en-US" sz="1700" dirty="0" smtClean="0"/>
              <a:t> </a:t>
            </a:r>
            <a:r>
              <a:rPr lang="en-US" sz="1700" dirty="0" err="1" smtClean="0"/>
              <a:t>Tng</a:t>
            </a:r>
            <a:endParaRPr lang="en-US" sz="1700" dirty="0" smtClean="0"/>
          </a:p>
          <a:p>
            <a:pPr marL="402336" lvl="1" indent="0"/>
            <a:r>
              <a:rPr lang="en-US" sz="1700" dirty="0" smtClean="0"/>
              <a:t>SCL </a:t>
            </a:r>
            <a:r>
              <a:rPr lang="en-US" sz="1700" dirty="0" err="1" smtClean="0"/>
              <a:t>Poh</a:t>
            </a:r>
            <a:r>
              <a:rPr lang="en-US" sz="1700" dirty="0" smtClean="0"/>
              <a:t> Ding Han		QM – SGT Dylan </a:t>
            </a:r>
            <a:r>
              <a:rPr lang="en-US" sz="1700" dirty="0" err="1" smtClean="0"/>
              <a:t>Teo</a:t>
            </a:r>
            <a:endParaRPr lang="en-US" sz="1700" dirty="0" smtClean="0"/>
          </a:p>
          <a:p>
            <a:pPr marL="402336" lvl="1" indent="0"/>
            <a:r>
              <a:rPr lang="en-US" sz="1700" dirty="0" smtClean="0"/>
              <a:t>SCL Gasper Chan		AQM – SGT Kerry Kung</a:t>
            </a:r>
          </a:p>
          <a:p>
            <a:pPr marL="402336" lvl="1" indent="0"/>
            <a:r>
              <a:rPr lang="en-US" sz="1700" dirty="0" smtClean="0"/>
              <a:t>SCL Yew Wei </a:t>
            </a:r>
            <a:r>
              <a:rPr lang="en-US" sz="1700" dirty="0" err="1" smtClean="0"/>
              <a:t>Jian</a:t>
            </a:r>
            <a:r>
              <a:rPr lang="en-US" sz="1700" dirty="0" smtClean="0"/>
              <a:t>		SGT </a:t>
            </a:r>
            <a:r>
              <a:rPr lang="en-US" sz="1700" dirty="0" err="1" smtClean="0"/>
              <a:t>Jowin</a:t>
            </a:r>
            <a:r>
              <a:rPr lang="en-US" sz="1700" dirty="0" smtClean="0"/>
              <a:t> </a:t>
            </a:r>
            <a:r>
              <a:rPr lang="en-US" sz="1700" dirty="0" err="1" smtClean="0"/>
              <a:t>Koh</a:t>
            </a:r>
            <a:r>
              <a:rPr lang="en-US" sz="1700" dirty="0" smtClean="0"/>
              <a:t>		   </a:t>
            </a:r>
            <a:r>
              <a:rPr lang="en-US" sz="1700" dirty="0" smtClean="0">
                <a:solidFill>
                  <a:schemeClr val="tx1"/>
                </a:solidFill>
              </a:rPr>
              <a:t>Platoon System</a:t>
            </a:r>
          </a:p>
          <a:p>
            <a:pPr marL="402336" lvl="1" indent="0"/>
            <a:r>
              <a:rPr lang="en-US" sz="1700" dirty="0" smtClean="0"/>
              <a:t>SCL Nicholas Chang		SGT Ho Jia Han</a:t>
            </a:r>
          </a:p>
          <a:p>
            <a:pPr marL="402336" lvl="1" indent="0"/>
            <a:r>
              <a:rPr lang="en-US" sz="1700" dirty="0" smtClean="0"/>
              <a:t>CLT </a:t>
            </a:r>
            <a:r>
              <a:rPr lang="en-US" sz="1700" dirty="0" err="1" smtClean="0"/>
              <a:t>Jesmond</a:t>
            </a:r>
            <a:r>
              <a:rPr lang="en-US" sz="1700" dirty="0" smtClean="0"/>
              <a:t> </a:t>
            </a:r>
            <a:r>
              <a:rPr lang="en-US" sz="1700" dirty="0" err="1" smtClean="0"/>
              <a:t>Kweh</a:t>
            </a:r>
            <a:r>
              <a:rPr lang="en-US" sz="1700" dirty="0" smtClean="0"/>
              <a:t>		</a:t>
            </a:r>
            <a:endParaRPr lang="en-US" sz="1700" dirty="0" smtClean="0">
              <a:solidFill>
                <a:schemeClr val="tx1"/>
              </a:solidFill>
            </a:endParaRPr>
          </a:p>
          <a:p>
            <a:pPr marL="402336" lvl="1" indent="0"/>
            <a:r>
              <a:rPr lang="en-US" sz="1700" dirty="0" smtClean="0"/>
              <a:t>CLT See Jun </a:t>
            </a:r>
            <a:r>
              <a:rPr lang="en-US" sz="1700" dirty="0" err="1" smtClean="0"/>
              <a:t>Ji</a:t>
            </a:r>
            <a:r>
              <a:rPr lang="en-US" sz="1700" dirty="0" smtClean="0"/>
              <a:t>		</a:t>
            </a:r>
            <a:r>
              <a:rPr lang="en-US" sz="1700" dirty="0" smtClean="0">
                <a:solidFill>
                  <a:schemeClr val="tx1"/>
                </a:solidFill>
              </a:rPr>
              <a:t>Platoon Sergeants</a:t>
            </a:r>
          </a:p>
          <a:p>
            <a:pPr marL="402336" lvl="1" indent="0"/>
            <a:r>
              <a:rPr lang="en-US" sz="1700" dirty="0" smtClean="0"/>
              <a:t>CLT </a:t>
            </a:r>
            <a:r>
              <a:rPr lang="en-US" sz="1700" dirty="0" err="1" smtClean="0"/>
              <a:t>Ong</a:t>
            </a:r>
            <a:r>
              <a:rPr lang="en-US" sz="1700" dirty="0" smtClean="0"/>
              <a:t> </a:t>
            </a:r>
            <a:r>
              <a:rPr lang="en-US" sz="1700" dirty="0" err="1" smtClean="0"/>
              <a:t>Zheng</a:t>
            </a:r>
            <a:r>
              <a:rPr lang="en-US" sz="1700" dirty="0" smtClean="0"/>
              <a:t> Ying		CPL Joachim Lee    (</a:t>
            </a:r>
            <a:r>
              <a:rPr lang="en-US" sz="1700" dirty="0" err="1" smtClean="0"/>
              <a:t>Plt</a:t>
            </a:r>
            <a:r>
              <a:rPr lang="en-US" sz="1700" dirty="0" smtClean="0"/>
              <a:t> 1)</a:t>
            </a:r>
            <a:endParaRPr lang="en-US" sz="1700" dirty="0" smtClean="0">
              <a:solidFill>
                <a:schemeClr val="tx1"/>
              </a:solidFill>
            </a:endParaRPr>
          </a:p>
          <a:p>
            <a:pPr marL="402336" lvl="1" indent="0"/>
            <a:r>
              <a:rPr lang="en-US" sz="1700" dirty="0" smtClean="0"/>
              <a:t>CLT Ian Lim			CPL Gabriel </a:t>
            </a:r>
            <a:r>
              <a:rPr lang="en-US" sz="1700" dirty="0" err="1" smtClean="0"/>
              <a:t>Goh</a:t>
            </a:r>
            <a:r>
              <a:rPr lang="en-US" sz="1700" dirty="0" smtClean="0"/>
              <a:t>     (</a:t>
            </a:r>
            <a:r>
              <a:rPr lang="en-US" sz="1700" dirty="0" err="1" smtClean="0"/>
              <a:t>Plt</a:t>
            </a:r>
            <a:r>
              <a:rPr lang="en-US" sz="1700" dirty="0" smtClean="0"/>
              <a:t> 2)</a:t>
            </a:r>
            <a:r>
              <a:rPr lang="en-US" sz="1700" dirty="0" smtClean="0">
                <a:solidFill>
                  <a:schemeClr val="tx1"/>
                </a:solidFill>
              </a:rPr>
              <a:t>	</a:t>
            </a:r>
          </a:p>
          <a:p>
            <a:pPr marL="402336" lvl="1" indent="0"/>
            <a:r>
              <a:rPr lang="en-US" sz="1700" dirty="0" smtClean="0"/>
              <a:t>CLT Jacky </a:t>
            </a:r>
            <a:r>
              <a:rPr lang="en-US" sz="1700" dirty="0" err="1" smtClean="0"/>
              <a:t>Seow</a:t>
            </a:r>
            <a:r>
              <a:rPr lang="en-US" sz="1700" dirty="0" smtClean="0"/>
              <a:t>		CPL Leong Jun </a:t>
            </a:r>
            <a:r>
              <a:rPr lang="en-US" sz="1700" dirty="0" err="1" smtClean="0"/>
              <a:t>Rui</a:t>
            </a:r>
            <a:r>
              <a:rPr lang="en-US" sz="1700" dirty="0" smtClean="0"/>
              <a:t> (</a:t>
            </a:r>
            <a:r>
              <a:rPr lang="en-US" sz="1700" dirty="0" err="1" smtClean="0"/>
              <a:t>Plt</a:t>
            </a:r>
            <a:r>
              <a:rPr lang="en-US" sz="1700" dirty="0" smtClean="0"/>
              <a:t> 3)	</a:t>
            </a:r>
          </a:p>
          <a:p>
            <a:pPr marL="402336" lvl="1" indent="0"/>
            <a:r>
              <a:rPr lang="en-US" sz="1700" dirty="0" smtClean="0"/>
              <a:t>CLT Daniel Ng			</a:t>
            </a:r>
          </a:p>
          <a:p>
            <a:pPr marL="109728" indent="0"/>
            <a:r>
              <a:rPr lang="en-US" sz="1700" dirty="0" smtClean="0"/>
              <a:t>Volunteers				Teachers</a:t>
            </a:r>
          </a:p>
          <a:p>
            <a:pPr marL="402336" lvl="1" indent="0"/>
            <a:r>
              <a:rPr lang="en-US" sz="1500" dirty="0" smtClean="0"/>
              <a:t>Mr. Liu </a:t>
            </a:r>
            <a:r>
              <a:rPr lang="en-US" sz="1500" dirty="0" err="1" smtClean="0"/>
              <a:t>Hongyou</a:t>
            </a:r>
            <a:r>
              <a:rPr lang="en-US" sz="1500" dirty="0" smtClean="0"/>
              <a:t>, Mr. Daniel Ling		     Mr. Duncan </a:t>
            </a:r>
            <a:r>
              <a:rPr lang="en-US" sz="1500" dirty="0" err="1" smtClean="0"/>
              <a:t>Hiew</a:t>
            </a:r>
            <a:r>
              <a:rPr lang="en-US" sz="1500" dirty="0" smtClean="0"/>
              <a:t>, Mr. Robert </a:t>
            </a:r>
            <a:r>
              <a:rPr lang="en-US" sz="1500" dirty="0" err="1" smtClean="0"/>
              <a:t>Poon</a:t>
            </a:r>
            <a:endParaRPr lang="en-US" sz="1500" dirty="0" smtClean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131840" y="3140968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860032" y="4437112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 rot="5400000" flipH="1" flipV="1">
            <a:off x="6768244" y="4329100"/>
            <a:ext cx="1296144" cy="936104"/>
          </a:xfrm>
          <a:prstGeom prst="bentConnector3">
            <a:avLst>
              <a:gd name="adj1" fmla="val 8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Clusters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 smtClean="0"/>
              <a:t>There are 10 clusters in Singapore.</a:t>
            </a:r>
          </a:p>
          <a:p>
            <a:pPr lvl="1"/>
            <a:r>
              <a:rPr lang="en-SG" dirty="0" smtClean="0"/>
              <a:t>(N1, N2, N3, S1, S2, E1, E2, W1, W2, W3)</a:t>
            </a:r>
          </a:p>
          <a:p>
            <a:r>
              <a:rPr lang="en-SG" dirty="0" smtClean="0"/>
              <a:t>45</a:t>
            </a:r>
            <a:r>
              <a:rPr lang="en-SG" baseline="30000" dirty="0" smtClean="0"/>
              <a:t>th</a:t>
            </a:r>
            <a:r>
              <a:rPr lang="en-SG" dirty="0" smtClean="0"/>
              <a:t> Company is under N1 (i.e. North 1)</a:t>
            </a:r>
          </a:p>
          <a:p>
            <a:r>
              <a:rPr lang="en-SG" dirty="0" smtClean="0"/>
              <a:t>Each cluster has its representative.</a:t>
            </a:r>
          </a:p>
          <a:p>
            <a:r>
              <a:rPr lang="en-SG" dirty="0" smtClean="0"/>
              <a:t>N1 Cluster Representative is Mr. William </a:t>
            </a:r>
            <a:r>
              <a:rPr lang="en-SG" dirty="0" err="1" smtClean="0"/>
              <a:t>Goh</a:t>
            </a:r>
            <a:r>
              <a:rPr lang="en-SG" dirty="0" smtClean="0"/>
              <a:t>.</a:t>
            </a:r>
          </a:p>
          <a:p>
            <a:endParaRPr lang="en-SG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Programmes in the Boys’ Brigade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 smtClean="0"/>
              <a:t>Junior Programme (8 – 12 years old)</a:t>
            </a:r>
          </a:p>
          <a:p>
            <a:r>
              <a:rPr lang="en-SG" u="sng" dirty="0" smtClean="0"/>
              <a:t>Senior Programme (13 – 17 years old)</a:t>
            </a:r>
          </a:p>
          <a:p>
            <a:r>
              <a:rPr lang="en-SG" dirty="0" smtClean="0"/>
              <a:t>Primers Programme (16- 19 years old)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Ranks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 smtClean="0"/>
              <a:t>NCO Ranks:</a:t>
            </a:r>
          </a:p>
          <a:p>
            <a:pPr lvl="1"/>
            <a:r>
              <a:rPr lang="en-SG" dirty="0" smtClean="0"/>
              <a:t>Lance-Corporal (LCP)</a:t>
            </a:r>
          </a:p>
          <a:p>
            <a:pPr lvl="1"/>
            <a:r>
              <a:rPr lang="en-SG" dirty="0" smtClean="0"/>
              <a:t>Corporal (CPL)</a:t>
            </a:r>
          </a:p>
          <a:p>
            <a:pPr lvl="1"/>
            <a:r>
              <a:rPr lang="en-SG" dirty="0" smtClean="0"/>
              <a:t>Sergeant (SGT)</a:t>
            </a:r>
          </a:p>
          <a:p>
            <a:pPr lvl="1"/>
            <a:r>
              <a:rPr lang="en-SG" dirty="0" smtClean="0"/>
              <a:t>Staff Sergeant (SSG)</a:t>
            </a:r>
          </a:p>
          <a:p>
            <a:pPr lvl="1"/>
            <a:r>
              <a:rPr lang="en-SG" dirty="0" smtClean="0"/>
              <a:t>Warrant Officer (WO)</a:t>
            </a:r>
          </a:p>
        </p:txBody>
      </p:sp>
      <p:pic>
        <p:nvPicPr>
          <p:cNvPr id="8194" name="Picture 2" descr="http://bp0.blogger.com/_qdeHnV8duHc/R8QVPmmgo5I/AAAAAAAAARs/1yE7Gu9Zdm8/s200/chevron+nco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852936"/>
            <a:ext cx="695325" cy="962025"/>
          </a:xfrm>
          <a:prstGeom prst="rect">
            <a:avLst/>
          </a:prstGeom>
          <a:noFill/>
        </p:spPr>
      </p:pic>
      <p:pic>
        <p:nvPicPr>
          <p:cNvPr id="8196" name="Picture 4" descr="http://bp3.blogger.com/_qdeHnV8duHc/R8QVZWmgo6I/AAAAAAAAAR0/zgMEcuqaO3g/s200/chevron+nco2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2852936"/>
            <a:ext cx="742950" cy="952500"/>
          </a:xfrm>
          <a:prstGeom prst="rect">
            <a:avLst/>
          </a:prstGeom>
          <a:noFill/>
        </p:spPr>
      </p:pic>
      <p:pic>
        <p:nvPicPr>
          <p:cNvPr id="8198" name="Picture 6" descr="http://bp1.blogger.com/_qdeHnV8duHc/R8QVl2mgo7I/AAAAAAAAAR8/Fk40qoLMydY/s200/chevron+nco3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2852936"/>
            <a:ext cx="733425" cy="952500"/>
          </a:xfrm>
          <a:prstGeom prst="rect">
            <a:avLst/>
          </a:prstGeom>
          <a:noFill/>
        </p:spPr>
      </p:pic>
      <p:pic>
        <p:nvPicPr>
          <p:cNvPr id="8200" name="Picture 8" descr="http://bp1.blogger.com/_qdeHnV8duHc/R8QVx2mgo8I/AAAAAAAAASE/l9U_VFrUHOk/s200/chevron+nco4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76256" y="2852936"/>
            <a:ext cx="704850" cy="952500"/>
          </a:xfrm>
          <a:prstGeom prst="rect">
            <a:avLst/>
          </a:prstGeom>
          <a:noFill/>
        </p:spPr>
      </p:pic>
      <p:pic>
        <p:nvPicPr>
          <p:cNvPr id="19458" name="Picture 2" descr="WO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96336" y="2780928"/>
            <a:ext cx="990600" cy="1257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315</TotalTime>
  <Words>811</Words>
  <Application>Microsoft Office PowerPoint</Application>
  <PresentationFormat>On-screen Show (4:3)</PresentationFormat>
  <Paragraphs>183</Paragraphs>
  <Slides>26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Urban</vt:lpstr>
      <vt:lpstr>TARGET BADGE MODULE</vt:lpstr>
      <vt:lpstr>Brief History of BB</vt:lpstr>
      <vt:lpstr>Brief History of BB</vt:lpstr>
      <vt:lpstr>History of our company</vt:lpstr>
      <vt:lpstr>Company Organisation</vt:lpstr>
      <vt:lpstr>Company Organisation</vt:lpstr>
      <vt:lpstr>Clusters</vt:lpstr>
      <vt:lpstr>Programmes in the Boys’ Brigade</vt:lpstr>
      <vt:lpstr>Ranks</vt:lpstr>
      <vt:lpstr>Ranks</vt:lpstr>
      <vt:lpstr>Ranks</vt:lpstr>
      <vt:lpstr>Ranks</vt:lpstr>
      <vt:lpstr>BB Object</vt:lpstr>
      <vt:lpstr>BB Motto &amp; Logo</vt:lpstr>
      <vt:lpstr>BB Methods</vt:lpstr>
      <vt:lpstr>Awards Scheme</vt:lpstr>
      <vt:lpstr>Awards Scheme</vt:lpstr>
      <vt:lpstr>Awards Scheme</vt:lpstr>
      <vt:lpstr>Awards Scheme</vt:lpstr>
      <vt:lpstr>Awards Scheme</vt:lpstr>
      <vt:lpstr>Awards Scheme</vt:lpstr>
      <vt:lpstr>BB International</vt:lpstr>
      <vt:lpstr>BB Handshake</vt:lpstr>
      <vt:lpstr>BB Vesper</vt:lpstr>
      <vt:lpstr>Table Grace</vt:lpstr>
      <vt:lpstr>BB Website and 45th company blog</vt:lpstr>
    </vt:vector>
  </TitlesOfParts>
  <Company>MOE,Singapore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BADGE</dc:title>
  <dc:creator>JIA HAN</dc:creator>
  <cp:lastModifiedBy>ho</cp:lastModifiedBy>
  <cp:revision>42</cp:revision>
  <dcterms:created xsi:type="dcterms:W3CDTF">2013-01-19T00:42:22Z</dcterms:created>
  <dcterms:modified xsi:type="dcterms:W3CDTF">2013-03-03T04:20:14Z</dcterms:modified>
</cp:coreProperties>
</file>